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6" r:id="rId3"/>
    <p:sldId id="260" r:id="rId4"/>
    <p:sldId id="280" r:id="rId5"/>
    <p:sldId id="257" r:id="rId6"/>
    <p:sldId id="258" r:id="rId7"/>
    <p:sldId id="261" r:id="rId8"/>
    <p:sldId id="262" r:id="rId9"/>
    <p:sldId id="263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74" r:id="rId18"/>
    <p:sldId id="275" r:id="rId19"/>
    <p:sldId id="273" r:id="rId20"/>
    <p:sldId id="276" r:id="rId21"/>
    <p:sldId id="259" r:id="rId22"/>
    <p:sldId id="277" r:id="rId23"/>
    <p:sldId id="278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A1B"/>
    <a:srgbClr val="00339A"/>
    <a:srgbClr val="16C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33661"/>
      </p:ext>
    </p:extLst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1600"/>
      </p:ext>
    </p:extLst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4394"/>
      </p:ext>
    </p:extLst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92820"/>
      </p:ext>
    </p:extLst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4406"/>
      </p:ext>
    </p:extLst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3481"/>
      </p:ext>
    </p:extLst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0877"/>
      </p:ext>
    </p:extLst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1554"/>
      </p:ext>
    </p:extLst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9167"/>
      </p:ext>
    </p:extLst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1492"/>
      </p:ext>
    </p:extLst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0606"/>
      </p:ext>
    </p:extLst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E8E8-7921-0445-BC00-1AD5971D1AE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EDB6-7CA6-D844-AD04-411BEFD1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audio" Target="../media/audio10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bin"/><Relationship Id="rId5" Type="http://schemas.openxmlformats.org/officeDocument/2006/relationships/audio" Target="../media/audio5.bin"/><Relationship Id="rId4" Type="http://schemas.openxmlformats.org/officeDocument/2006/relationships/audio" Target="../media/audio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bin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bin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bin"/><Relationship Id="rId5" Type="http://schemas.openxmlformats.org/officeDocument/2006/relationships/audio" Target="../media/audio7.bin"/><Relationship Id="rId4" Type="http://schemas.openxmlformats.org/officeDocument/2006/relationships/audio" Target="../media/audio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bin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bin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bin"/><Relationship Id="rId4" Type="http://schemas.openxmlformats.org/officeDocument/2006/relationships/audio" Target="../media/audio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bin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bin"/><Relationship Id="rId4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09915" y="2289628"/>
            <a:ext cx="6400800" cy="3095897"/>
          </a:xfrm>
          <a:prstGeom prst="rect">
            <a:avLst/>
          </a:prstGeom>
          <a:ln>
            <a:solidFill>
              <a:srgbClr val="464746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Slide Presentation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By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Mr. Michael </a:t>
            </a:r>
            <a:r>
              <a:rPr lang="en-US" b="1" dirty="0" err="1" smtClean="0">
                <a:solidFill>
                  <a:srgbClr val="002060"/>
                </a:solidFill>
              </a:rPr>
              <a:t>Braverman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Trenton Public Schools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March 2015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3780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81249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886" y="1137252"/>
            <a:ext cx="5380439" cy="2932978"/>
            <a:chOff x="1167665" y="3055203"/>
            <a:chExt cx="5380439" cy="2932978"/>
          </a:xfrm>
        </p:grpSpPr>
        <p:sp>
          <p:nvSpPr>
            <p:cNvPr id="25" name="TextBox 24"/>
            <p:cNvSpPr txBox="1"/>
            <p:nvPr/>
          </p:nvSpPr>
          <p:spPr>
            <a:xfrm>
              <a:off x="3389738" y="3055203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5 feet</a:t>
              </a:r>
              <a:endParaRPr lang="en-US" sz="4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5685177">
              <a:off x="5063780" y="3831440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3</a:t>
              </a:r>
              <a:r>
                <a:rPr lang="en-US" sz="4800" b="1" dirty="0" smtClean="0"/>
                <a:t> feet</a:t>
              </a:r>
              <a:endParaRPr lang="en-US" sz="48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7665" y="5339258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</p:grpSp>
      <p:sp>
        <p:nvSpPr>
          <p:cNvPr id="38" name="Cube 37"/>
          <p:cNvSpPr/>
          <p:nvPr/>
        </p:nvSpPr>
        <p:spPr>
          <a:xfrm>
            <a:off x="7383632" y="5066909"/>
            <a:ext cx="1074568" cy="1006465"/>
          </a:xfrm>
          <a:prstGeom prst="cube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331897">
            <a:off x="6911011" y="4807065"/>
            <a:ext cx="9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foot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00775" y="5353967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ft</a:t>
            </a:r>
            <a:r>
              <a:rPr lang="en-US" sz="3600" b="1" baseline="30000" dirty="0" smtClean="0"/>
              <a:t>3</a:t>
            </a:r>
            <a:endParaRPr lang="en-US" sz="36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453223" y="1137252"/>
            <a:ext cx="449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1 </a:t>
            </a:r>
            <a:r>
              <a:rPr lang="en-US" sz="4400" b="1" dirty="0" err="1" smtClean="0">
                <a:solidFill>
                  <a:srgbClr val="FF0000"/>
                </a:solidFill>
              </a:rPr>
              <a:t>ft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176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393414" y="4179107"/>
            <a:ext cx="3449810" cy="2455397"/>
            <a:chOff x="2493193" y="3532784"/>
            <a:chExt cx="3449810" cy="2455397"/>
          </a:xfrm>
        </p:grpSpPr>
        <p:grpSp>
          <p:nvGrpSpPr>
            <p:cNvPr id="43" name="Group 42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50" name="Rectangle 49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3780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81249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886" y="1137252"/>
            <a:ext cx="5380439" cy="2932978"/>
            <a:chOff x="1167665" y="3055203"/>
            <a:chExt cx="5380439" cy="2932978"/>
          </a:xfrm>
        </p:grpSpPr>
        <p:sp>
          <p:nvSpPr>
            <p:cNvPr id="25" name="TextBox 24"/>
            <p:cNvSpPr txBox="1"/>
            <p:nvPr/>
          </p:nvSpPr>
          <p:spPr>
            <a:xfrm>
              <a:off x="3389738" y="3055203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5 feet</a:t>
              </a:r>
              <a:endParaRPr lang="en-US" sz="4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5685177">
              <a:off x="5063780" y="3831440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3</a:t>
              </a:r>
              <a:r>
                <a:rPr lang="en-US" sz="4800" b="1" dirty="0" smtClean="0"/>
                <a:t> feet</a:t>
              </a:r>
              <a:endParaRPr lang="en-US" sz="48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7665" y="5339258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</p:grpSp>
      <p:sp>
        <p:nvSpPr>
          <p:cNvPr id="38" name="Cube 37"/>
          <p:cNvSpPr/>
          <p:nvPr/>
        </p:nvSpPr>
        <p:spPr>
          <a:xfrm>
            <a:off x="7383632" y="5066909"/>
            <a:ext cx="1074568" cy="1006465"/>
          </a:xfrm>
          <a:prstGeom prst="cube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331897">
            <a:off x="6911011" y="4807065"/>
            <a:ext cx="9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foot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00775" y="5353967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ft</a:t>
            </a:r>
            <a:r>
              <a:rPr lang="en-US" sz="3600" b="1" baseline="30000" dirty="0" smtClean="0"/>
              <a:t>3</a:t>
            </a:r>
            <a:endParaRPr lang="en-US" sz="36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453223" y="1137252"/>
            <a:ext cx="449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1 </a:t>
            </a:r>
            <a:r>
              <a:rPr lang="en-US" sz="4400" b="1" dirty="0" err="1" smtClean="0">
                <a:solidFill>
                  <a:srgbClr val="FF0000"/>
                </a:solidFill>
              </a:rPr>
              <a:t>ft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444947" y="1124674"/>
            <a:ext cx="449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2 </a:t>
            </a:r>
            <a:r>
              <a:rPr lang="en-US" sz="4400" b="1" dirty="0" err="1" smtClean="0">
                <a:solidFill>
                  <a:srgbClr val="FF0000"/>
                </a:solidFill>
              </a:rPr>
              <a:t>ft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30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1106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972E-6 -3.82442E-6 L 0.0019 -0.256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2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393414" y="4179107"/>
            <a:ext cx="3449810" cy="2455397"/>
            <a:chOff x="2493193" y="3532784"/>
            <a:chExt cx="3449810" cy="2455397"/>
          </a:xfrm>
        </p:grpSpPr>
        <p:grpSp>
          <p:nvGrpSpPr>
            <p:cNvPr id="96" name="Group 95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102" name="Rectangle 101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388782" y="2417310"/>
            <a:ext cx="3449810" cy="2455397"/>
            <a:chOff x="2493193" y="3532784"/>
            <a:chExt cx="3449810" cy="2455397"/>
          </a:xfrm>
        </p:grpSpPr>
        <p:grpSp>
          <p:nvGrpSpPr>
            <p:cNvPr id="71" name="Group 70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77" name="Rectangle 76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3780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81249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93414" y="1137252"/>
            <a:ext cx="4054911" cy="2932978"/>
            <a:chOff x="2493193" y="3055203"/>
            <a:chExt cx="4054911" cy="2932978"/>
          </a:xfrm>
        </p:grpSpPr>
        <p:sp>
          <p:nvSpPr>
            <p:cNvPr id="25" name="TextBox 24"/>
            <p:cNvSpPr txBox="1"/>
            <p:nvPr/>
          </p:nvSpPr>
          <p:spPr>
            <a:xfrm>
              <a:off x="3389738" y="3055203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5 feet</a:t>
              </a:r>
              <a:endParaRPr lang="en-US" sz="4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5685177">
              <a:off x="5063780" y="3831440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3</a:t>
              </a:r>
              <a:r>
                <a:rPr lang="en-US" sz="4800" b="1" dirty="0" smtClean="0"/>
                <a:t> feet</a:t>
              </a:r>
              <a:endParaRPr lang="en-US" sz="48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ube 37"/>
          <p:cNvSpPr/>
          <p:nvPr/>
        </p:nvSpPr>
        <p:spPr>
          <a:xfrm>
            <a:off x="7383632" y="5066909"/>
            <a:ext cx="1074568" cy="1006465"/>
          </a:xfrm>
          <a:prstGeom prst="cube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331897">
            <a:off x="6911011" y="4807065"/>
            <a:ext cx="9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foot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00775" y="5353967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ft</a:t>
            </a:r>
            <a:r>
              <a:rPr lang="en-US" sz="3600" b="1" baseline="30000" dirty="0" smtClean="0"/>
              <a:t>3</a:t>
            </a:r>
            <a:endParaRPr lang="en-US" sz="3600" b="1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4444947" y="1124674"/>
            <a:ext cx="449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2 </a:t>
            </a:r>
            <a:r>
              <a:rPr lang="en-US" sz="4400" b="1" dirty="0" err="1" smtClean="0">
                <a:solidFill>
                  <a:srgbClr val="FF0000"/>
                </a:solidFill>
              </a:rPr>
              <a:t>ft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30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4443121" y="1133805"/>
            <a:ext cx="4491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15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3 </a:t>
            </a:r>
            <a:r>
              <a:rPr lang="en-US" sz="4400" b="1" dirty="0" err="1" smtClean="0">
                <a:solidFill>
                  <a:srgbClr val="FF0000"/>
                </a:solidFill>
              </a:rPr>
              <a:t>ft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= 45 ft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475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p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972E-6 -3.82442E-6 L 4.39972E-6 -0.14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p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18032" y="938847"/>
            <a:ext cx="449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sp>
        <p:nvSpPr>
          <p:cNvPr id="3" name="Right Triangle 2"/>
          <p:cNvSpPr/>
          <p:nvPr/>
        </p:nvSpPr>
        <p:spPr>
          <a:xfrm>
            <a:off x="976880" y="2604819"/>
            <a:ext cx="1676976" cy="1351250"/>
          </a:xfrm>
          <a:prstGeom prst="rtTriangle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61"/>
          <p:cNvSpPr/>
          <p:nvPr/>
        </p:nvSpPr>
        <p:spPr>
          <a:xfrm>
            <a:off x="976880" y="4531752"/>
            <a:ext cx="1676976" cy="1351250"/>
          </a:xfrm>
          <a:prstGeom prst="rtTriangle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2660" y="3353704"/>
            <a:ext cx="976879" cy="2474578"/>
          </a:xfrm>
          <a:custGeom>
            <a:avLst/>
            <a:gdLst>
              <a:gd name="connsiteX0" fmla="*/ 0 w 976879"/>
              <a:gd name="connsiteY0" fmla="*/ 0 h 2474578"/>
              <a:gd name="connsiteX1" fmla="*/ 976879 w 976879"/>
              <a:gd name="connsiteY1" fmla="*/ 553524 h 2474578"/>
              <a:gd name="connsiteX2" fmla="*/ 944317 w 976879"/>
              <a:gd name="connsiteY2" fmla="*/ 2474578 h 2474578"/>
              <a:gd name="connsiteX3" fmla="*/ 16281 w 976879"/>
              <a:gd name="connsiteY3" fmla="*/ 1921054 h 2474578"/>
              <a:gd name="connsiteX4" fmla="*/ 0 w 976879"/>
              <a:gd name="connsiteY4" fmla="*/ 0 h 247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79" h="2474578">
                <a:moveTo>
                  <a:pt x="0" y="0"/>
                </a:moveTo>
                <a:lnTo>
                  <a:pt x="976879" y="553524"/>
                </a:lnTo>
                <a:lnTo>
                  <a:pt x="944317" y="2474578"/>
                </a:lnTo>
                <a:lnTo>
                  <a:pt x="16281" y="1921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60695" y="3223464"/>
            <a:ext cx="1221100" cy="2604818"/>
          </a:xfrm>
          <a:custGeom>
            <a:avLst/>
            <a:gdLst>
              <a:gd name="connsiteX0" fmla="*/ 48844 w 1221100"/>
              <a:gd name="connsiteY0" fmla="*/ 667484 h 2604818"/>
              <a:gd name="connsiteX1" fmla="*/ 1204818 w 1221100"/>
              <a:gd name="connsiteY1" fmla="*/ 0 h 2604818"/>
              <a:gd name="connsiteX2" fmla="*/ 1221100 w 1221100"/>
              <a:gd name="connsiteY2" fmla="*/ 1921054 h 2604818"/>
              <a:gd name="connsiteX3" fmla="*/ 0 w 1221100"/>
              <a:gd name="connsiteY3" fmla="*/ 2604818 h 2604818"/>
              <a:gd name="connsiteX4" fmla="*/ 48844 w 1221100"/>
              <a:gd name="connsiteY4" fmla="*/ 667484 h 26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0" h="2604818">
                <a:moveTo>
                  <a:pt x="48844" y="667484"/>
                </a:moveTo>
                <a:lnTo>
                  <a:pt x="1204818" y="0"/>
                </a:lnTo>
                <a:lnTo>
                  <a:pt x="1221100" y="1921054"/>
                </a:lnTo>
                <a:lnTo>
                  <a:pt x="0" y="2604818"/>
                </a:lnTo>
                <a:lnTo>
                  <a:pt x="48844" y="66748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244" y="5350631"/>
            <a:ext cx="115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m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2189300" y="5334702"/>
            <a:ext cx="115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m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2767822" y="3902052"/>
            <a:ext cx="148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10 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4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  <p:sndAc>
          <p:stSnd>
            <p:snd r:embed="rId2" name="Take Off"/>
          </p:stSnd>
        </p:sndAc>
      </p:transition>
    </mc:Choice>
    <mc:Fallback xmlns="">
      <p:transition xmlns:p14="http://schemas.microsoft.com/office/powerpoint/2010/main" spd="slow" advClick="0" advTm="8000">
        <p:fade/>
        <p:sndAc>
          <p:stSnd>
            <p:snd r:embed="rId3" name="Take Off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18032" y="938847"/>
            <a:ext cx="449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2244" y="2604819"/>
            <a:ext cx="3827181" cy="3392143"/>
            <a:chOff x="422244" y="2604819"/>
            <a:chExt cx="3827181" cy="3392143"/>
          </a:xfrm>
        </p:grpSpPr>
        <p:sp>
          <p:nvSpPr>
            <p:cNvPr id="3" name="Right Triangle 2"/>
            <p:cNvSpPr/>
            <p:nvPr/>
          </p:nvSpPr>
          <p:spPr>
            <a:xfrm>
              <a:off x="976880" y="2604819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22244" y="3223464"/>
              <a:ext cx="3827181" cy="2773498"/>
              <a:chOff x="422244" y="3223464"/>
              <a:chExt cx="3827181" cy="2773498"/>
            </a:xfrm>
          </p:grpSpPr>
          <p:sp>
            <p:nvSpPr>
              <p:cNvPr id="62" name="Right Triangle 61"/>
              <p:cNvSpPr/>
              <p:nvPr/>
            </p:nvSpPr>
            <p:spPr>
              <a:xfrm>
                <a:off x="976880" y="4531752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732660" y="3353704"/>
                <a:ext cx="976879" cy="2474578"/>
              </a:xfrm>
              <a:custGeom>
                <a:avLst/>
                <a:gdLst>
                  <a:gd name="connsiteX0" fmla="*/ 0 w 976879"/>
                  <a:gd name="connsiteY0" fmla="*/ 0 h 2474578"/>
                  <a:gd name="connsiteX1" fmla="*/ 976879 w 976879"/>
                  <a:gd name="connsiteY1" fmla="*/ 553524 h 2474578"/>
                  <a:gd name="connsiteX2" fmla="*/ 944317 w 976879"/>
                  <a:gd name="connsiteY2" fmla="*/ 2474578 h 2474578"/>
                  <a:gd name="connsiteX3" fmla="*/ 16281 w 976879"/>
                  <a:gd name="connsiteY3" fmla="*/ 1921054 h 2474578"/>
                  <a:gd name="connsiteX4" fmla="*/ 0 w 976879"/>
                  <a:gd name="connsiteY4" fmla="*/ 0 h 247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879" h="2474578">
                    <a:moveTo>
                      <a:pt x="0" y="0"/>
                    </a:moveTo>
                    <a:lnTo>
                      <a:pt x="976879" y="553524"/>
                    </a:lnTo>
                    <a:lnTo>
                      <a:pt x="944317" y="2474578"/>
                    </a:lnTo>
                    <a:lnTo>
                      <a:pt x="16281" y="192105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660695" y="3223464"/>
                <a:ext cx="1221100" cy="2604818"/>
              </a:xfrm>
              <a:custGeom>
                <a:avLst/>
                <a:gdLst>
                  <a:gd name="connsiteX0" fmla="*/ 48844 w 1221100"/>
                  <a:gd name="connsiteY0" fmla="*/ 667484 h 2604818"/>
                  <a:gd name="connsiteX1" fmla="*/ 1204818 w 1221100"/>
                  <a:gd name="connsiteY1" fmla="*/ 0 h 2604818"/>
                  <a:gd name="connsiteX2" fmla="*/ 1221100 w 1221100"/>
                  <a:gd name="connsiteY2" fmla="*/ 1921054 h 2604818"/>
                  <a:gd name="connsiteX3" fmla="*/ 0 w 1221100"/>
                  <a:gd name="connsiteY3" fmla="*/ 2604818 h 2604818"/>
                  <a:gd name="connsiteX4" fmla="*/ 48844 w 1221100"/>
                  <a:gd name="connsiteY4" fmla="*/ 667484 h 26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100" h="2604818">
                    <a:moveTo>
                      <a:pt x="48844" y="667484"/>
                    </a:moveTo>
                    <a:lnTo>
                      <a:pt x="1204818" y="0"/>
                    </a:lnTo>
                    <a:lnTo>
                      <a:pt x="1221100" y="1921054"/>
                    </a:lnTo>
                    <a:lnTo>
                      <a:pt x="0" y="2604818"/>
                    </a:lnTo>
                    <a:lnTo>
                      <a:pt x="48844" y="667484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2244" y="5350631"/>
                <a:ext cx="1157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3 m</a:t>
                </a:r>
                <a:endParaRPr lang="en-US" sz="3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89300" y="5334702"/>
                <a:ext cx="1157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6 m</a:t>
                </a:r>
                <a:endParaRPr lang="en-US" sz="36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67822" y="3902052"/>
                <a:ext cx="1481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:r>
                  <a:rPr lang="en-US" sz="3600" dirty="0" smtClean="0"/>
                  <a:t>10 m</a:t>
                </a:r>
                <a:endParaRPr lang="en-US" sz="36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4705303" y="3506998"/>
            <a:ext cx="4438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r>
              <a:rPr lang="en-US" sz="4800" baseline="-25000" dirty="0" smtClean="0"/>
              <a:t>Δ</a:t>
            </a:r>
            <a:r>
              <a:rPr lang="en-US" sz="4800" dirty="0" smtClean="0"/>
              <a:t> = </a:t>
            </a:r>
            <a:r>
              <a:rPr lang="en-US" sz="4800" dirty="0" err="1" smtClean="0"/>
              <a:t>bh</a:t>
            </a:r>
            <a:r>
              <a:rPr lang="en-US" sz="4800" dirty="0" smtClean="0"/>
              <a:t> ÷ 2</a:t>
            </a:r>
          </a:p>
          <a:p>
            <a:r>
              <a:rPr lang="en-US" sz="4800" dirty="0" smtClean="0"/>
              <a:t>A</a:t>
            </a:r>
            <a:r>
              <a:rPr lang="en-US" sz="4800" baseline="-25000" dirty="0" smtClean="0"/>
              <a:t>Δ</a:t>
            </a:r>
            <a:r>
              <a:rPr lang="en-US" sz="4800" dirty="0" smtClean="0"/>
              <a:t> = 3m x 6m ÷ 2</a:t>
            </a:r>
          </a:p>
          <a:p>
            <a:r>
              <a:rPr lang="en-US" sz="4800" dirty="0" smtClean="0"/>
              <a:t>A</a:t>
            </a:r>
            <a:r>
              <a:rPr lang="en-US" sz="4800" baseline="-25000" dirty="0" smtClean="0"/>
              <a:t>Δ</a:t>
            </a:r>
            <a:r>
              <a:rPr lang="en-US" sz="4800" dirty="0" smtClean="0"/>
              <a:t> = 18m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 ÷ 2</a:t>
            </a:r>
          </a:p>
          <a:p>
            <a:r>
              <a:rPr lang="en-US" sz="4800" dirty="0" smtClean="0"/>
              <a:t>A</a:t>
            </a:r>
            <a:r>
              <a:rPr lang="en-US" sz="4800" baseline="-25000" dirty="0" smtClean="0"/>
              <a:t>Δ</a:t>
            </a:r>
            <a:r>
              <a:rPr lang="en-US" sz="4800" dirty="0" smtClean="0"/>
              <a:t> = 9m</a:t>
            </a:r>
            <a:r>
              <a:rPr lang="en-US" sz="4800" baseline="30000" dirty="0" smtClean="0"/>
              <a:t>2</a:t>
            </a:r>
            <a:endParaRPr lang="en-US" sz="4800" baseline="3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9160" y="1587674"/>
            <a:ext cx="3660042" cy="2162986"/>
            <a:chOff x="2289160" y="1587674"/>
            <a:chExt cx="3660042" cy="2162986"/>
          </a:xfrm>
        </p:grpSpPr>
        <p:sp>
          <p:nvSpPr>
            <p:cNvPr id="12" name="TextBox 11"/>
            <p:cNvSpPr txBox="1"/>
            <p:nvPr/>
          </p:nvSpPr>
          <p:spPr>
            <a:xfrm>
              <a:off x="3922729" y="3104329"/>
              <a:ext cx="1157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 m</a:t>
              </a:r>
              <a:endParaRPr lang="en-US" sz="3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9160" y="1587674"/>
              <a:ext cx="3660042" cy="1516655"/>
              <a:chOff x="2316283" y="1701634"/>
              <a:chExt cx="3660042" cy="1516655"/>
            </a:xfrm>
          </p:grpSpPr>
          <p:sp>
            <p:nvSpPr>
              <p:cNvPr id="6" name="Right Triangle 5"/>
              <p:cNvSpPr/>
              <p:nvPr/>
            </p:nvSpPr>
            <p:spPr>
              <a:xfrm flipH="1">
                <a:off x="3891243" y="1701634"/>
                <a:ext cx="928036" cy="1516655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19279" y="2281653"/>
                <a:ext cx="1157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6 m</a:t>
                </a:r>
                <a:endParaRPr lang="en-US" sz="3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16283" y="1755346"/>
                <a:ext cx="206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/>
                  <a:t>BASE  </a:t>
                </a:r>
                <a:r>
                  <a:rPr lang="en-US" sz="3600" dirty="0" smtClean="0"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endParaRPr lang="en-US" sz="3600" dirty="0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864535" y="5688563"/>
            <a:ext cx="1196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9m</a:t>
            </a:r>
            <a:r>
              <a:rPr lang="en-US" sz="4800" baseline="30000" dirty="0" smtClean="0"/>
              <a:t>2</a:t>
            </a:r>
            <a:endParaRPr lang="en-US" sz="4800" baseline="30000" dirty="0"/>
          </a:p>
        </p:txBody>
      </p:sp>
    </p:spTree>
    <p:extLst>
      <p:ext uri="{BB962C8B-B14F-4D97-AF65-F5344CB8AC3E}">
        <p14:creationId xmlns:p14="http://schemas.microsoft.com/office/powerpoint/2010/main" val="1085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  <p:sndAc>
          <p:stSnd>
            <p:snd r:embed="rId2" name="Screeching Brake"/>
          </p:stSnd>
        </p:sndAc>
      </p:transition>
    </mc:Choice>
    <mc:Fallback xmlns="">
      <p:transition xmlns:p14="http://schemas.microsoft.com/office/powerpoint/2010/main" spd="slow" advClick="0" advTm="8000">
        <p:fade/>
        <p:sndAc>
          <p:stSnd>
            <p:snd r:embed="rId6" name="Screeching Brake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586 -0.08496 0.15191 -0.16991 0.15555 -0.26667 C 0.1592 -0.36343 0.08402 -0.54028 0.02222 -0.5801 C -0.03959 -0.61991 -0.17535 -0.51829 -0.21476 -0.50602 " pathEditMode="relative" ptsTypes="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22"/>
          <p:cNvGrpSpPr/>
          <p:nvPr/>
        </p:nvGrpSpPr>
        <p:grpSpPr>
          <a:xfrm>
            <a:off x="324884" y="2578896"/>
            <a:ext cx="2777675" cy="2987513"/>
            <a:chOff x="2737273" y="2390756"/>
            <a:chExt cx="2777675" cy="2987513"/>
          </a:xfrm>
        </p:grpSpPr>
        <p:sp>
          <p:nvSpPr>
            <p:cNvPr id="3" name="Right Triangle 2"/>
            <p:cNvSpPr/>
            <p:nvPr/>
          </p:nvSpPr>
          <p:spPr>
            <a:xfrm>
              <a:off x="2982641" y="2390756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737273" y="3029310"/>
              <a:ext cx="2777675" cy="2348959"/>
              <a:chOff x="3815034" y="3224667"/>
              <a:chExt cx="2777675" cy="2481239"/>
            </a:xfrm>
          </p:grpSpPr>
          <p:sp>
            <p:nvSpPr>
              <p:cNvPr id="64" name="TextBox 63"/>
              <p:cNvSpPr txBox="1"/>
              <p:nvPr/>
            </p:nvSpPr>
            <p:spPr>
              <a:xfrm rot="19890320">
                <a:off x="4867787" y="5059575"/>
                <a:ext cx="1157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6 m</a:t>
                </a:r>
                <a:endParaRPr lang="en-US" sz="3600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815034" y="3224667"/>
                <a:ext cx="2164113" cy="2359138"/>
                <a:chOff x="3815034" y="3224667"/>
                <a:chExt cx="2164113" cy="2359138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3815034" y="3333109"/>
                  <a:ext cx="976879" cy="2225757"/>
                </a:xfrm>
                <a:custGeom>
                  <a:avLst/>
                  <a:gdLst>
                    <a:gd name="connsiteX0" fmla="*/ 0 w 976879"/>
                    <a:gd name="connsiteY0" fmla="*/ 0 h 2474578"/>
                    <a:gd name="connsiteX1" fmla="*/ 976879 w 976879"/>
                    <a:gd name="connsiteY1" fmla="*/ 553524 h 2474578"/>
                    <a:gd name="connsiteX2" fmla="*/ 944317 w 976879"/>
                    <a:gd name="connsiteY2" fmla="*/ 2474578 h 2474578"/>
                    <a:gd name="connsiteX3" fmla="*/ 16281 w 976879"/>
                    <a:gd name="connsiteY3" fmla="*/ 1921054 h 2474578"/>
                    <a:gd name="connsiteX4" fmla="*/ 0 w 976879"/>
                    <a:gd name="connsiteY4" fmla="*/ 0 h 247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6879" h="2474578">
                      <a:moveTo>
                        <a:pt x="0" y="0"/>
                      </a:moveTo>
                      <a:lnTo>
                        <a:pt x="976879" y="553524"/>
                      </a:lnTo>
                      <a:lnTo>
                        <a:pt x="944317" y="2474578"/>
                      </a:lnTo>
                      <a:lnTo>
                        <a:pt x="16281" y="19210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4758047" y="3224667"/>
                  <a:ext cx="1221100" cy="2359138"/>
                </a:xfrm>
                <a:custGeom>
                  <a:avLst/>
                  <a:gdLst>
                    <a:gd name="connsiteX0" fmla="*/ 48844 w 1221100"/>
                    <a:gd name="connsiteY0" fmla="*/ 667484 h 2604818"/>
                    <a:gd name="connsiteX1" fmla="*/ 1204818 w 1221100"/>
                    <a:gd name="connsiteY1" fmla="*/ 0 h 2604818"/>
                    <a:gd name="connsiteX2" fmla="*/ 1221100 w 1221100"/>
                    <a:gd name="connsiteY2" fmla="*/ 1921054 h 2604818"/>
                    <a:gd name="connsiteX3" fmla="*/ 0 w 1221100"/>
                    <a:gd name="connsiteY3" fmla="*/ 2604818 h 2604818"/>
                    <a:gd name="connsiteX4" fmla="*/ 48844 w 1221100"/>
                    <a:gd name="connsiteY4" fmla="*/ 667484 h 2604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100" h="2604818">
                      <a:moveTo>
                        <a:pt x="48844" y="667484"/>
                      </a:moveTo>
                      <a:lnTo>
                        <a:pt x="1204818" y="0"/>
                      </a:lnTo>
                      <a:lnTo>
                        <a:pt x="1221100" y="1921054"/>
                      </a:lnTo>
                      <a:lnTo>
                        <a:pt x="0" y="2604818"/>
                      </a:lnTo>
                      <a:lnTo>
                        <a:pt x="48844" y="667484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 rot="896029">
                  <a:off x="3993310" y="3325796"/>
                  <a:ext cx="1970041" cy="769441"/>
                </a:xfrm>
                <a:prstGeom prst="rect">
                  <a:avLst/>
                </a:prstGeom>
                <a:noFill/>
                <a:scene3d>
                  <a:camera prst="isometricOffAxis2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smtClean="0"/>
                    <a:t>9m</a:t>
                  </a:r>
                  <a:r>
                    <a:rPr lang="en-US" sz="4400" b="1" baseline="30000" dirty="0" smtClean="0"/>
                    <a:t>2</a:t>
                  </a:r>
                  <a:endParaRPr lang="en-US" sz="4400" b="1" baseline="30000" dirty="0"/>
                </a:p>
              </p:txBody>
            </p:sp>
          </p:grpSp>
          <p:sp>
            <p:nvSpPr>
              <p:cNvPr id="215" name="TextBox 214"/>
              <p:cNvSpPr txBox="1"/>
              <p:nvPr/>
            </p:nvSpPr>
            <p:spPr>
              <a:xfrm rot="16200000">
                <a:off x="5617140" y="3916270"/>
                <a:ext cx="13048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10 m</a:t>
                </a:r>
                <a:endParaRPr lang="en-US" sz="36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18032" y="938847"/>
            <a:ext cx="449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78886">
            <a:off x="272376" y="5074675"/>
            <a:ext cx="115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m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2687" y="938847"/>
            <a:ext cx="3660042" cy="2162986"/>
            <a:chOff x="2289160" y="1587674"/>
            <a:chExt cx="3660042" cy="2162986"/>
          </a:xfrm>
        </p:grpSpPr>
        <p:sp>
          <p:nvSpPr>
            <p:cNvPr id="13" name="TextBox 12"/>
            <p:cNvSpPr txBox="1"/>
            <p:nvPr/>
          </p:nvSpPr>
          <p:spPr>
            <a:xfrm>
              <a:off x="3922729" y="3104329"/>
              <a:ext cx="1157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3 m</a:t>
              </a:r>
              <a:endParaRPr lang="en-US" sz="36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89160" y="1587674"/>
              <a:ext cx="3660042" cy="1516655"/>
              <a:chOff x="2316283" y="1701634"/>
              <a:chExt cx="3660042" cy="1516655"/>
            </a:xfrm>
          </p:grpSpPr>
          <p:sp>
            <p:nvSpPr>
              <p:cNvPr id="15" name="Right Triangle 14"/>
              <p:cNvSpPr/>
              <p:nvPr/>
            </p:nvSpPr>
            <p:spPr>
              <a:xfrm flipH="1">
                <a:off x="3891243" y="1701634"/>
                <a:ext cx="928036" cy="1516655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19279" y="2281653"/>
                <a:ext cx="1157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6 m</a:t>
                </a:r>
                <a:endParaRPr lang="en-US" sz="3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16283" y="1755346"/>
                <a:ext cx="206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/>
                  <a:t>BASE  </a:t>
                </a:r>
                <a:r>
                  <a:rPr lang="en-US" sz="3600" dirty="0" smtClean="0">
                    <a:latin typeface="Wingdings"/>
                    <a:ea typeface="Wingdings"/>
                    <a:cs typeface="Wingdings"/>
                    <a:sym typeface="Wingdings"/>
                  </a:rPr>
                  <a:t></a:t>
                </a:r>
                <a:endParaRPr lang="en-US" sz="36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912523" y="1866810"/>
            <a:ext cx="197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9m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359348" y="4055979"/>
            <a:ext cx="2188014" cy="1549774"/>
            <a:chOff x="5184778" y="2744954"/>
            <a:chExt cx="2188014" cy="1549774"/>
          </a:xfrm>
        </p:grpSpPr>
        <p:sp>
          <p:nvSpPr>
            <p:cNvPr id="143" name="Right Triangle 142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45" name="Right Triangle 144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TextBox 148"/>
          <p:cNvSpPr txBox="1"/>
          <p:nvPr/>
        </p:nvSpPr>
        <p:spPr>
          <a:xfrm>
            <a:off x="7376499" y="5731776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359317" y="3887815"/>
            <a:ext cx="2188014" cy="1549774"/>
            <a:chOff x="5184778" y="2744954"/>
            <a:chExt cx="2188014" cy="1549774"/>
          </a:xfrm>
        </p:grpSpPr>
        <p:sp>
          <p:nvSpPr>
            <p:cNvPr id="151" name="Right Triangle 150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53" name="Right Triangle 152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7" name="TextBox 156"/>
          <p:cNvSpPr txBox="1"/>
          <p:nvPr/>
        </p:nvSpPr>
        <p:spPr>
          <a:xfrm>
            <a:off x="7376499" y="5264613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376499" y="4797447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7376499" y="4330281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376499" y="3863115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7376499" y="3395949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376499" y="2928783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7376499" y="2461617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7376499" y="1994451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376499" y="1527285"/>
            <a:ext cx="197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5698" y="3714839"/>
            <a:ext cx="2188014" cy="1549774"/>
            <a:chOff x="5184778" y="2744954"/>
            <a:chExt cx="2188014" cy="1549774"/>
          </a:xfrm>
        </p:grpSpPr>
        <p:sp>
          <p:nvSpPr>
            <p:cNvPr id="127" name="Right Triangle 126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26" name="Right Triangle 125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365698" y="3556853"/>
            <a:ext cx="2188014" cy="1549774"/>
            <a:chOff x="5184778" y="2744954"/>
            <a:chExt cx="2188014" cy="1549774"/>
          </a:xfrm>
        </p:grpSpPr>
        <p:sp>
          <p:nvSpPr>
            <p:cNvPr id="167" name="Right Triangle 166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69" name="Right Triangle 168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365667" y="3389555"/>
            <a:ext cx="2188014" cy="1549774"/>
            <a:chOff x="5184778" y="2744954"/>
            <a:chExt cx="2188014" cy="1549774"/>
          </a:xfrm>
        </p:grpSpPr>
        <p:sp>
          <p:nvSpPr>
            <p:cNvPr id="174" name="Right Triangle 173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76" name="Right Triangle 175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365698" y="3222873"/>
            <a:ext cx="2188014" cy="1549774"/>
            <a:chOff x="5184778" y="2744954"/>
            <a:chExt cx="2188014" cy="1549774"/>
          </a:xfrm>
        </p:grpSpPr>
        <p:sp>
          <p:nvSpPr>
            <p:cNvPr id="181" name="Right Triangle 180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83" name="Right Triangle 182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365698" y="3052249"/>
            <a:ext cx="2188014" cy="1549774"/>
            <a:chOff x="5184778" y="2744954"/>
            <a:chExt cx="2188014" cy="1549774"/>
          </a:xfrm>
        </p:grpSpPr>
        <p:sp>
          <p:nvSpPr>
            <p:cNvPr id="188" name="Right Triangle 187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90" name="Right Triangle 189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358744" y="2888300"/>
            <a:ext cx="2188014" cy="1549774"/>
            <a:chOff x="5184778" y="2744954"/>
            <a:chExt cx="2188014" cy="1549774"/>
          </a:xfrm>
        </p:grpSpPr>
        <p:sp>
          <p:nvSpPr>
            <p:cNvPr id="195" name="Right Triangle 194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197" name="Right Triangle 196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362084" y="2732717"/>
            <a:ext cx="2188014" cy="1549774"/>
            <a:chOff x="5184778" y="2744954"/>
            <a:chExt cx="2188014" cy="1549774"/>
          </a:xfrm>
        </p:grpSpPr>
        <p:sp>
          <p:nvSpPr>
            <p:cNvPr id="202" name="Right Triangle 201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204" name="Right Triangle 203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365698" y="2558221"/>
            <a:ext cx="2188014" cy="1549774"/>
            <a:chOff x="5184778" y="2744954"/>
            <a:chExt cx="2188014" cy="1549774"/>
          </a:xfrm>
        </p:grpSpPr>
        <p:sp>
          <p:nvSpPr>
            <p:cNvPr id="217" name="Right Triangle 216"/>
            <p:cNvSpPr/>
            <p:nvPr/>
          </p:nvSpPr>
          <p:spPr>
            <a:xfrm>
              <a:off x="5423390" y="2744954"/>
              <a:ext cx="1676976" cy="1351250"/>
            </a:xfrm>
            <a:prstGeom prst="rtTriangle">
              <a:avLst/>
            </a:prstGeom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5184778" y="2917930"/>
              <a:ext cx="2188014" cy="1376798"/>
              <a:chOff x="6278785" y="2476814"/>
              <a:chExt cx="2188014" cy="1376798"/>
            </a:xfrm>
          </p:grpSpPr>
          <p:sp>
            <p:nvSpPr>
              <p:cNvPr id="219" name="Right Triangle 218"/>
              <p:cNvSpPr/>
              <p:nvPr/>
            </p:nvSpPr>
            <p:spPr>
              <a:xfrm>
                <a:off x="6522780" y="2476814"/>
                <a:ext cx="1676976" cy="1351250"/>
              </a:xfrm>
              <a:prstGeom prst="rtTriangle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 rot="896029">
                <a:off x="6496758" y="3084171"/>
                <a:ext cx="1970041" cy="769441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9m</a:t>
                </a:r>
                <a:r>
                  <a:rPr lang="en-US" sz="4400" b="1" baseline="30000" dirty="0" smtClean="0"/>
                  <a:t>3</a:t>
                </a:r>
                <a:endParaRPr lang="en-US" sz="4400" b="1" baseline="30000" dirty="0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6278785" y="3064128"/>
                <a:ext cx="974725" cy="701675"/>
              </a:xfrm>
              <a:custGeom>
                <a:avLst/>
                <a:gdLst>
                  <a:gd name="connsiteX0" fmla="*/ 0 w 974725"/>
                  <a:gd name="connsiteY0" fmla="*/ 0 h 701675"/>
                  <a:gd name="connsiteX1" fmla="*/ 0 w 974725"/>
                  <a:gd name="connsiteY1" fmla="*/ 158750 h 701675"/>
                  <a:gd name="connsiteX2" fmla="*/ 974725 w 974725"/>
                  <a:gd name="connsiteY2" fmla="*/ 701675 h 701675"/>
                  <a:gd name="connsiteX3" fmla="*/ 971550 w 974725"/>
                  <a:gd name="connsiteY3" fmla="*/ 555625 h 701675"/>
                  <a:gd name="connsiteX4" fmla="*/ 0 w 974725"/>
                  <a:gd name="connsiteY4" fmla="*/ 0 h 7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725" h="701675">
                    <a:moveTo>
                      <a:pt x="0" y="0"/>
                    </a:moveTo>
                    <a:lnTo>
                      <a:pt x="0" y="158750"/>
                    </a:lnTo>
                    <a:lnTo>
                      <a:pt x="974725" y="701675"/>
                    </a:lnTo>
                    <a:cubicBezTo>
                      <a:pt x="973667" y="652992"/>
                      <a:pt x="972608" y="604308"/>
                      <a:pt x="971550" y="5556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7259860" y="2943478"/>
                <a:ext cx="1171575" cy="809625"/>
              </a:xfrm>
              <a:custGeom>
                <a:avLst/>
                <a:gdLst>
                  <a:gd name="connsiteX0" fmla="*/ 0 w 1171575"/>
                  <a:gd name="connsiteY0" fmla="*/ 666750 h 809625"/>
                  <a:gd name="connsiteX1" fmla="*/ 3175 w 1171575"/>
                  <a:gd name="connsiteY1" fmla="*/ 809625 h 809625"/>
                  <a:gd name="connsiteX2" fmla="*/ 1165225 w 1171575"/>
                  <a:gd name="connsiteY2" fmla="*/ 133350 h 809625"/>
                  <a:gd name="connsiteX3" fmla="*/ 1171575 w 1171575"/>
                  <a:gd name="connsiteY3" fmla="*/ 0 h 809625"/>
                  <a:gd name="connsiteX4" fmla="*/ 0 w 1171575"/>
                  <a:gd name="connsiteY4" fmla="*/ 666750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575" h="809625">
                    <a:moveTo>
                      <a:pt x="0" y="666750"/>
                    </a:moveTo>
                    <a:cubicBezTo>
                      <a:pt x="1058" y="714375"/>
                      <a:pt x="2117" y="762000"/>
                      <a:pt x="3175" y="809625"/>
                    </a:cubicBezTo>
                    <a:lnTo>
                      <a:pt x="1165225" y="133350"/>
                    </a:lnTo>
                    <a:lnTo>
                      <a:pt x="1171575" y="0"/>
                    </a:lnTo>
                    <a:lnTo>
                      <a:pt x="0" y="666750"/>
                    </a:lnTo>
                    <a:close/>
                  </a:path>
                </a:pathLst>
              </a:cu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4" name="TextBox 223"/>
          <p:cNvSpPr txBox="1"/>
          <p:nvPr/>
        </p:nvSpPr>
        <p:spPr>
          <a:xfrm>
            <a:off x="3102560" y="3136387"/>
            <a:ext cx="472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</a:t>
            </a:r>
            <a:r>
              <a:rPr lang="en-US" sz="4400" b="1" dirty="0" smtClean="0"/>
              <a:t>  9m</a:t>
            </a:r>
            <a:r>
              <a:rPr lang="en-US" sz="4400" b="1" baseline="30000" dirty="0" smtClean="0"/>
              <a:t>3 </a:t>
            </a:r>
            <a:r>
              <a:rPr lang="en-US" sz="4400" b="1" dirty="0" smtClean="0"/>
              <a:t>per “slice”</a:t>
            </a:r>
          </a:p>
          <a:p>
            <a:pPr algn="ctr"/>
            <a:r>
              <a:rPr lang="en-US" sz="4400" b="1" dirty="0" smtClean="0"/>
              <a:t>X</a:t>
            </a:r>
          </a:p>
          <a:p>
            <a:pPr algn="ctr"/>
            <a:r>
              <a:rPr lang="en-US" sz="4400" b="1" dirty="0" smtClean="0"/>
              <a:t>10 slices</a:t>
            </a:r>
          </a:p>
          <a:p>
            <a:pPr algn="ctr"/>
            <a:r>
              <a:rPr lang="en-US" sz="4400" b="1" dirty="0" smtClean="0"/>
              <a:t>=90 m</a:t>
            </a:r>
            <a:r>
              <a:rPr lang="en-US" sz="4400" b="1" baseline="30000" dirty="0" smtClean="0"/>
              <a:t>3</a:t>
            </a:r>
            <a:endParaRPr lang="en-US" sz="4400" b="1" baseline="30000" dirty="0"/>
          </a:p>
        </p:txBody>
      </p:sp>
      <p:sp>
        <p:nvSpPr>
          <p:cNvPr id="225" name="TextBox 224"/>
          <p:cNvSpPr txBox="1"/>
          <p:nvPr/>
        </p:nvSpPr>
        <p:spPr>
          <a:xfrm>
            <a:off x="4939171" y="1550581"/>
            <a:ext cx="383230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9m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x 10 m</a:t>
            </a:r>
          </a:p>
          <a:p>
            <a:endParaRPr lang="en-US" sz="4400" b="1" baseline="30000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968831" y="2163619"/>
            <a:ext cx="23179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  = 90 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9857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556 -0.16783 " pathEditMode="relative" ptsTypes="AA">
                                      <p:cBhvr>
                                        <p:cTn id="3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149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224" grpId="0"/>
      <p:bldP spid="225" grpId="0"/>
      <p:bldP spid="225" grpId="1"/>
      <p:bldP spid="226" grpId="0"/>
      <p:bldP spid="226" grpId="1"/>
      <p:bldP spid="22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7" name="Can 6"/>
          <p:cNvSpPr/>
          <p:nvPr/>
        </p:nvSpPr>
        <p:spPr>
          <a:xfrm>
            <a:off x="939800" y="3674535"/>
            <a:ext cx="1854200" cy="2692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956" y="2072635"/>
            <a:ext cx="82295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Find the volume of a cylinder </a:t>
            </a:r>
          </a:p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with a  diameter of </a:t>
            </a:r>
          </a:p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3 inches </a:t>
            </a:r>
          </a:p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and </a:t>
            </a:r>
          </a:p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a height </a:t>
            </a:r>
          </a:p>
          <a:p>
            <a:pPr algn="ctr"/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of 5 inches</a:t>
            </a:r>
            <a:endParaRPr lang="en-US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206500">
                  <a:schemeClr val="tx1">
                    <a:alpha val="75000"/>
                  </a:schemeClr>
                </a:glow>
                <a:reflection blurRad="12700" stA="28000" endPos="45000" dist="1000" dir="5400000" sy="-100000" algn="bl" rotWithShape="0"/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702" y="1196904"/>
            <a:ext cx="4550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Sample Problem: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  <p:sndAc>
          <p:stSnd>
            <p:snd r:embed="rId2" name="Explosion"/>
          </p:stSnd>
        </p:sndAc>
      </p:transition>
    </mc:Choice>
    <mc:Fallback xmlns="">
      <p:transition xmlns:p14="http://schemas.microsoft.com/office/powerpoint/2010/main" spd="slow" advClick="0" advTm="8000">
        <p:fade/>
        <p:sndAc>
          <p:stSnd>
            <p:snd r:embed="rId3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3329" y="1935043"/>
            <a:ext cx="7702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Find the volume of a cylinder with a</a:t>
            </a:r>
          </a:p>
          <a:p>
            <a:pPr algn="ctr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 diameter of 3 inches and </a:t>
            </a:r>
          </a:p>
          <a:p>
            <a:pPr algn="ctr"/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206500">
                    <a:schemeClr val="tx1">
                      <a:alpha val="75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badi MT Condensed Extra Bold"/>
                <a:cs typeface="Abadi MT Condensed Extra Bold"/>
              </a:rPr>
              <a:t>a height of 5 inches</a:t>
            </a:r>
            <a:endParaRPr lang="en-US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206500">
                  <a:schemeClr val="tx1">
                    <a:alpha val="75000"/>
                  </a:schemeClr>
                </a:glow>
                <a:reflection blurRad="12700" stA="28000" endPos="45000" dist="1000" dir="5400000" sy="-100000" algn="bl" rotWithShape="0"/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7" name="Can 6"/>
          <p:cNvSpPr/>
          <p:nvPr/>
        </p:nvSpPr>
        <p:spPr>
          <a:xfrm>
            <a:off x="939800" y="3674535"/>
            <a:ext cx="1854200" cy="2692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79702" y="1196904"/>
            <a:ext cx="4550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Sample Problem: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6263" y="3317503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in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96334" y="4622802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in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2504" y="963294"/>
            <a:ext cx="449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1078" y="966773"/>
            <a:ext cx="164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39800" y="2947460"/>
            <a:ext cx="1854200" cy="1854200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2"/>
            <a:endCxn id="6" idx="6"/>
          </p:cNvCxnSpPr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5235" y="3255948"/>
            <a:ext cx="204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in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4168" y="4148667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/>
              <a:t>iameter = 3 in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4168" y="3619270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/>
              <a:t>adius = 1.5in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4168" y="4762732"/>
            <a:ext cx="563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ircumference = 3 π  in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4168" y="5398201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/>
              <a:t>rea = 2.25 π  in</a:t>
            </a:r>
            <a:r>
              <a:rPr lang="en-US" sz="4000" b="1" baseline="30000" dirty="0" smtClean="0"/>
              <a:t>2</a:t>
            </a:r>
            <a:endParaRPr lang="en-US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199835654"/>
      </p:ext>
    </p:extLst>
  </p:cSld>
  <p:clrMapOvr>
    <a:masterClrMapping/>
  </p:clrMapOvr>
  <p:transition spd="slow" advClick="0" advTm="8000">
    <p:fade/>
    <p:sndAc>
      <p:stSnd>
        <p:snd r:embed="rId2" name="Here It I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9983 0.27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/>
      <p:bldP spid="11" grpId="3"/>
      <p:bldP spid="12" grpId="3"/>
      <p:bldP spid="12" grpId="4"/>
      <p:bldP spid="6" grpId="0" animBg="1"/>
      <p:bldP spid="15" grpId="0"/>
      <p:bldP spid="16" grpId="0"/>
      <p:bldP spid="17" grpId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7" name="Can 6"/>
          <p:cNvSpPr/>
          <p:nvPr/>
        </p:nvSpPr>
        <p:spPr>
          <a:xfrm>
            <a:off x="939800" y="3674535"/>
            <a:ext cx="1854200" cy="2692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6263" y="3317503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in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96334" y="4622802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in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4168" y="1027627"/>
            <a:ext cx="449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39800" y="2947460"/>
            <a:ext cx="1854200" cy="1854200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2"/>
            <a:endCxn id="6" idx="6"/>
          </p:cNvCxnSpPr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5235" y="3255948"/>
            <a:ext cx="204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in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4168" y="4148667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/>
              <a:t>iameter = 3 in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4168" y="3619270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/>
              <a:t>adius = 1.5in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4168" y="4762732"/>
            <a:ext cx="563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ircumference = 3 π  in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4168" y="5398201"/>
            <a:ext cx="391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/>
              <a:t>rea = 2.25 π  in</a:t>
            </a:r>
            <a:r>
              <a:rPr lang="en-US" sz="4000" b="1" baseline="30000" dirty="0" smtClean="0"/>
              <a:t>2</a:t>
            </a:r>
            <a:endParaRPr lang="en-US" sz="40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195" y="1688014"/>
            <a:ext cx="5639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</a:t>
            </a:r>
            <a:r>
              <a:rPr lang="en-US" sz="4400" b="1" dirty="0" smtClean="0"/>
              <a:t>2.25 π  in</a:t>
            </a:r>
            <a:r>
              <a:rPr lang="en-US" sz="4400" b="1" baseline="30000" dirty="0" smtClean="0"/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831" y="5098367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in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9145" y="2388179"/>
            <a:ext cx="4376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en-US" sz="4000" b="1" dirty="0" smtClean="0"/>
              <a:t> = 2.25 π  in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* 5 in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en-US" sz="4000" b="1" dirty="0" smtClean="0"/>
              <a:t> = 11.25 π  in</a:t>
            </a:r>
            <a:r>
              <a:rPr lang="en-US" sz="4000" b="1" baseline="30000" dirty="0" smtClean="0"/>
              <a:t>3</a:t>
            </a:r>
            <a:endParaRPr lang="en-US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78792593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C 0.11319 -0.05995 0.22639 -0.11944 0.20364 -0.17986 C 0.1809 -0.24027 -0.10243 -0.28495 -0.13698 -0.36273 C -0.17153 -0.44051 -0.02587 -0.59953 -0.00365 -0.6467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81841 -0.5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uild="allAtOnce"/>
      <p:bldP spid="17" grpId="0" build="allAtOnce"/>
      <p:bldP spid="18" grpId="0" build="allAtOnce"/>
      <p:bldP spid="19" grpId="0" build="allAtOnce"/>
      <p:bldP spid="20" grpId="0"/>
      <p:bldP spid="21" grpId="0"/>
      <p:bldP spid="21" grpId="1"/>
      <p:bldP spid="21" grpId="2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939800" y="3388112"/>
            <a:ext cx="1810136" cy="2978824"/>
          </a:xfrm>
          <a:prstGeom prst="can">
            <a:avLst>
              <a:gd name="adj" fmla="val 323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7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6263" y="2741781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in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39800" y="3603632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96334" y="4622802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in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22600" y="1339332"/>
            <a:ext cx="1854200" cy="1854200"/>
            <a:chOff x="4411133" y="1992161"/>
            <a:chExt cx="1854200" cy="1854200"/>
          </a:xfrm>
        </p:grpSpPr>
        <p:sp>
          <p:nvSpPr>
            <p:cNvPr id="12" name="Oval 11"/>
            <p:cNvSpPr/>
            <p:nvPr/>
          </p:nvSpPr>
          <p:spPr>
            <a:xfrm>
              <a:off x="4411133" y="1992161"/>
              <a:ext cx="1854200" cy="1854200"/>
            </a:xfrm>
            <a:prstGeom prst="ellipse">
              <a:avLst/>
            </a:prstGeom>
            <a:solidFill>
              <a:srgbClr val="FFFF00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23699" y="2266432"/>
              <a:ext cx="17416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/>
                <a:t>2.25 π  in</a:t>
              </a:r>
              <a:r>
                <a:rPr lang="en-US" sz="4000" b="1" baseline="30000" dirty="0" smtClean="0"/>
                <a:t>2</a:t>
              </a:r>
              <a:endParaRPr lang="en-US" sz="4000" b="1" baseline="30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6634" y="1339332"/>
            <a:ext cx="1938863" cy="1854200"/>
            <a:chOff x="4991100" y="3156492"/>
            <a:chExt cx="1938863" cy="1854200"/>
          </a:xfrm>
        </p:grpSpPr>
        <p:sp>
          <p:nvSpPr>
            <p:cNvPr id="14" name="Can 13"/>
            <p:cNvSpPr/>
            <p:nvPr/>
          </p:nvSpPr>
          <p:spPr>
            <a:xfrm>
              <a:off x="4997830" y="3879169"/>
              <a:ext cx="1854200" cy="977269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91100" y="3156492"/>
              <a:ext cx="1938863" cy="1854200"/>
              <a:chOff x="4991100" y="3156492"/>
              <a:chExt cx="1938863" cy="1854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991100" y="3156492"/>
                <a:ext cx="1854200" cy="1854200"/>
              </a:xfrm>
              <a:prstGeom prst="ellipse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88329" y="3442336"/>
                <a:ext cx="1741634" cy="132343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/>
                  <a:t>2.25 π  in</a:t>
                </a:r>
                <a:r>
                  <a:rPr lang="en-US" sz="4000" b="1" baseline="30000" dirty="0"/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922867" y="4220635"/>
            <a:ext cx="1955796" cy="1854200"/>
            <a:chOff x="4974167" y="3173425"/>
            <a:chExt cx="1955796" cy="1854200"/>
          </a:xfrm>
        </p:grpSpPr>
        <p:sp>
          <p:nvSpPr>
            <p:cNvPr id="23" name="Can 22"/>
            <p:cNvSpPr/>
            <p:nvPr/>
          </p:nvSpPr>
          <p:spPr>
            <a:xfrm>
              <a:off x="4980897" y="3913035"/>
              <a:ext cx="1854200" cy="977269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74167" y="3173425"/>
              <a:ext cx="1955796" cy="1854200"/>
              <a:chOff x="4974167" y="3173425"/>
              <a:chExt cx="1955796" cy="18542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74167" y="3173425"/>
                <a:ext cx="1854200" cy="1854200"/>
              </a:xfrm>
              <a:prstGeom prst="ellipse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88329" y="3459269"/>
                <a:ext cx="1741634" cy="132343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/>
                  <a:t>2.25 π  in</a:t>
                </a:r>
                <a:r>
                  <a:rPr lang="en-US" sz="4000" b="1" baseline="30000" dirty="0"/>
                  <a:t>3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2669" y="3743705"/>
            <a:ext cx="1955796" cy="1854200"/>
            <a:chOff x="4974167" y="3173425"/>
            <a:chExt cx="1955796" cy="1854200"/>
          </a:xfrm>
        </p:grpSpPr>
        <p:sp>
          <p:nvSpPr>
            <p:cNvPr id="28" name="Can 27"/>
            <p:cNvSpPr/>
            <p:nvPr/>
          </p:nvSpPr>
          <p:spPr>
            <a:xfrm>
              <a:off x="4980897" y="3913035"/>
              <a:ext cx="1854200" cy="977269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974167" y="3173425"/>
              <a:ext cx="1955796" cy="1854200"/>
              <a:chOff x="4974167" y="3173425"/>
              <a:chExt cx="1955796" cy="1854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974167" y="3173425"/>
                <a:ext cx="1854200" cy="1854200"/>
              </a:xfrm>
              <a:prstGeom prst="ellipse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88329" y="3459269"/>
                <a:ext cx="1741634" cy="132343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/>
                  <a:t>2.25 π  in</a:t>
                </a:r>
                <a:r>
                  <a:rPr lang="en-US" sz="4000" b="1" baseline="30000" dirty="0"/>
                  <a:t>3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95736" y="3257652"/>
            <a:ext cx="1955796" cy="1854200"/>
            <a:chOff x="4974167" y="3173425"/>
            <a:chExt cx="1955796" cy="1854200"/>
          </a:xfrm>
        </p:grpSpPr>
        <p:sp>
          <p:nvSpPr>
            <p:cNvPr id="33" name="Can 32"/>
            <p:cNvSpPr/>
            <p:nvPr/>
          </p:nvSpPr>
          <p:spPr>
            <a:xfrm>
              <a:off x="4980897" y="3913035"/>
              <a:ext cx="1854200" cy="977269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974167" y="3173425"/>
              <a:ext cx="1955796" cy="1854200"/>
              <a:chOff x="4974167" y="3173425"/>
              <a:chExt cx="1955796" cy="1854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974167" y="3173425"/>
                <a:ext cx="1854200" cy="1854200"/>
              </a:xfrm>
              <a:prstGeom prst="ellipse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188329" y="3459269"/>
                <a:ext cx="1741634" cy="132343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/>
                  <a:t>2.25 π  in</a:t>
                </a:r>
                <a:r>
                  <a:rPr lang="en-US" sz="4000" b="1" baseline="30000" dirty="0"/>
                  <a:t>3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89001" y="2747016"/>
            <a:ext cx="1955796" cy="1854200"/>
            <a:chOff x="4974167" y="3173425"/>
            <a:chExt cx="1955796" cy="1854200"/>
          </a:xfrm>
        </p:grpSpPr>
        <p:sp>
          <p:nvSpPr>
            <p:cNvPr id="38" name="Can 37"/>
            <p:cNvSpPr/>
            <p:nvPr/>
          </p:nvSpPr>
          <p:spPr>
            <a:xfrm>
              <a:off x="4980897" y="3913035"/>
              <a:ext cx="1854200" cy="977269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74167" y="3173425"/>
              <a:ext cx="1955796" cy="1854200"/>
              <a:chOff x="4974167" y="3173425"/>
              <a:chExt cx="1955796" cy="1854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974167" y="3173425"/>
                <a:ext cx="1854200" cy="1854200"/>
              </a:xfrm>
              <a:prstGeom prst="ellipse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188329" y="3459269"/>
                <a:ext cx="1741634" cy="132343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/>
                  <a:t>2.25 π  in</a:t>
                </a:r>
                <a:r>
                  <a:rPr lang="en-US" sz="4000" b="1" baseline="30000" dirty="0"/>
                  <a:t>3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521200" y="3603632"/>
            <a:ext cx="3908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 = 2.25 </a:t>
            </a:r>
            <a:r>
              <a:rPr lang="en-US" sz="4000" b="1" dirty="0" smtClean="0"/>
              <a:t>π </a:t>
            </a:r>
            <a:r>
              <a:rPr lang="en-US" sz="4000" dirty="0" smtClean="0"/>
              <a:t>in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  x 5</a:t>
            </a:r>
          </a:p>
          <a:p>
            <a:r>
              <a:rPr lang="en-US" sz="4000" dirty="0" smtClean="0"/>
              <a:t>V = 11.25 </a:t>
            </a:r>
            <a:r>
              <a:rPr lang="en-US" sz="4000" b="1" dirty="0" smtClean="0"/>
              <a:t>π  </a:t>
            </a:r>
            <a:r>
              <a:rPr lang="en-US" sz="4000" dirty="0" smtClean="0"/>
              <a:t>in</a:t>
            </a:r>
            <a:r>
              <a:rPr lang="en-US" sz="4000" baseline="30000" dirty="0" smtClean="0"/>
              <a:t>3</a:t>
            </a:r>
            <a:endParaRPr lang="en-US" sz="40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83000" y="3108394"/>
            <a:ext cx="5190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area of the base is 2.25 </a:t>
            </a:r>
            <a:r>
              <a:rPr lang="en-US" sz="4000" b="1" dirty="0" smtClean="0"/>
              <a:t>π </a:t>
            </a:r>
            <a:r>
              <a:rPr lang="en-US" sz="4000" dirty="0" smtClean="0"/>
              <a:t> in</a:t>
            </a:r>
            <a:r>
              <a:rPr lang="en-US" sz="4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.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 volume of a disc</a:t>
            </a:r>
          </a:p>
          <a:p>
            <a:pPr algn="ctr"/>
            <a:r>
              <a:rPr lang="en-US" sz="4000" dirty="0" smtClean="0"/>
              <a:t>one inch thick</a:t>
            </a:r>
          </a:p>
          <a:p>
            <a:pPr algn="ctr"/>
            <a:r>
              <a:rPr lang="en-US" sz="4000" dirty="0" smtClean="0"/>
              <a:t> is 2.25 </a:t>
            </a:r>
            <a:r>
              <a:rPr lang="en-US" sz="4000" b="1" dirty="0" smtClean="0"/>
              <a:t>π</a:t>
            </a:r>
            <a:r>
              <a:rPr lang="en-US" sz="4000" dirty="0" smtClean="0"/>
              <a:t>  in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9059833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11064 C -0.01372 0.09745 -0.02847 0.08472 -0.03368 0.08472 C -0.06563 0.08472 -0.09861 0.29166 -0.09861 0.4993 C -0.09861 0.39421 -0.11511 0.29166 -0.1309 0.29166 C -0.14722 0.29166 -0.16285 0.39606 -0.16285 0.4993 C -0.16285 0.44722 -0.17101 0.39421 -0.17934 0.39421 C -0.1875 0.39421 -0.19583 0.4456 -0.19583 0.4993 C -0.19583 0.47222 -0.2 0.44722 -0.20417 0.44722 C -0.20816 0.44722 -0.2125 0.47384 -0.2125 0.4993 C -0.2125 0.48541 -0.21441 0.47222 -0.21649 0.47222 C -0.21754 0.47222 -0.22066 0.48541 -0.22066 0.4993 C -0.22066 0.49236 -0.22188 0.48541 -0.22257 0.48541 C -0.22257 0.48379 -0.225 0.49236 -0.225 0.4993 C -0.225 0.49513 -0.225 0.49236 -0.22587 0.49236 C -0.22587 0.49398 -0.22691 0.4956 -0.22691 0.4993 C -0.22691 0.49722 -0.22691 0.49513 -0.22691 0.49398 C -0.22813 0.49398 -0.22813 0.4956 -0.22813 0.49745 C -0.22934 0.49745 -0.22934 0.4956 -0.22934 0.49398 C -0.22986 0.49398 -0.22986 0.4956 -0.22986 0.49745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348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Definitions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565" y="1535487"/>
            <a:ext cx="822207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Area: 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 The number of </a:t>
            </a:r>
            <a:r>
              <a:rPr lang="en-US" sz="3600" b="1" dirty="0" smtClean="0">
                <a:solidFill>
                  <a:srgbClr val="FF0000"/>
                </a:solidFill>
              </a:rPr>
              <a:t>UNIT  SQUARES </a:t>
            </a:r>
            <a:r>
              <a:rPr lang="en-US" sz="3600" b="1" dirty="0" smtClean="0">
                <a:solidFill>
                  <a:srgbClr val="000090"/>
                </a:solidFill>
              </a:rPr>
              <a:t>it takes to completely cover an object without gaps or overlap.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Area is ALWAYS given in </a:t>
            </a:r>
            <a:r>
              <a:rPr lang="en-US" sz="3600" b="1" dirty="0" smtClean="0">
                <a:solidFill>
                  <a:srgbClr val="FF0000"/>
                </a:solidFill>
              </a:rPr>
              <a:t>SQUARE units </a:t>
            </a:r>
            <a:r>
              <a:rPr lang="en-US" sz="3600" b="1" dirty="0" smtClean="0">
                <a:solidFill>
                  <a:srgbClr val="000090"/>
                </a:solidFill>
              </a:rPr>
              <a:t>(or units</a:t>
            </a:r>
            <a:r>
              <a:rPr lang="en-US" sz="36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3600" b="1" dirty="0" smtClean="0">
                <a:solidFill>
                  <a:srgbClr val="00009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All area </a:t>
            </a:r>
            <a:r>
              <a:rPr lang="en-US" sz="3600" b="1" dirty="0" smtClean="0">
                <a:solidFill>
                  <a:srgbClr val="FF0000"/>
                </a:solidFill>
              </a:rPr>
              <a:t>FORMULAS</a:t>
            </a:r>
            <a:r>
              <a:rPr lang="en-US" sz="3600" b="1" dirty="0" smtClean="0">
                <a:solidFill>
                  <a:srgbClr val="000090"/>
                </a:solidFill>
              </a:rPr>
              <a:t> are based on the formula of a rectangle (Area = base x height) – see AREA slide show for more.</a:t>
            </a:r>
            <a:endParaRPr lang="en-US" sz="3600" b="1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34777" y="238877"/>
            <a:ext cx="1559183" cy="1791965"/>
            <a:chOff x="6984689" y="4842539"/>
            <a:chExt cx="1559183" cy="1791965"/>
          </a:xfrm>
        </p:grpSpPr>
        <p:sp>
          <p:nvSpPr>
            <p:cNvPr id="6" name="Rectangle 5"/>
            <p:cNvSpPr/>
            <p:nvPr/>
          </p:nvSpPr>
          <p:spPr>
            <a:xfrm>
              <a:off x="7234777" y="5189736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4689" y="5988173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7557943" y="5182137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9651" y="5192320"/>
              <a:ext cx="7974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 ft</a:t>
              </a:r>
              <a:r>
                <a:rPr lang="en-US" sz="2800" b="1" baseline="30000" dirty="0" smtClean="0"/>
                <a:t>2</a:t>
              </a:r>
              <a:endParaRPr lang="en-US" sz="28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8561401"/>
      </p:ext>
    </p:extLst>
  </p:cSld>
  <p:clrMapOvr>
    <a:masterClrMapping/>
  </p:clrMapOvr>
  <p:transition spd="slow" advClick="0" advTm="15000">
    <p:fade/>
    <p:sndAc>
      <p:stSnd>
        <p:snd r:embed="rId2" name="Doorbe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7" name="Can 6"/>
          <p:cNvSpPr/>
          <p:nvPr/>
        </p:nvSpPr>
        <p:spPr>
          <a:xfrm>
            <a:off x="939800" y="3674535"/>
            <a:ext cx="1854200" cy="2692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902" y="1209036"/>
            <a:ext cx="86786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glow rad="914400">
                    <a:schemeClr val="tx1">
                      <a:alpha val="75000"/>
                    </a:schemeClr>
                  </a:glow>
                </a:effectLst>
              </a:rPr>
              <a:t>Find the volume of a cylinder with a</a:t>
            </a: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glow rad="914400">
                    <a:schemeClr val="tx1">
                      <a:alpha val="75000"/>
                    </a:schemeClr>
                  </a:glow>
                </a:effectLst>
              </a:rPr>
              <a:t> diameter of 3 inches and </a:t>
            </a: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glow rad="914400">
                    <a:schemeClr val="tx1">
                      <a:alpha val="75000"/>
                    </a:schemeClr>
                  </a:glow>
                </a:effectLst>
              </a:rPr>
              <a:t>a height of 5 inches</a:t>
            </a:r>
            <a:endParaRPr lang="en-US" sz="4400" b="1" i="1" dirty="0">
              <a:solidFill>
                <a:srgbClr val="FFFF00"/>
              </a:solidFill>
              <a:effectLst>
                <a:glow rad="9144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6" name="Can 5"/>
          <p:cNvSpPr/>
          <p:nvPr/>
        </p:nvSpPr>
        <p:spPr>
          <a:xfrm>
            <a:off x="939800" y="3674535"/>
            <a:ext cx="1854200" cy="2692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6263" y="3317503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in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96334" y="4622802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 in</a:t>
            </a:r>
            <a:endParaRPr lang="en-US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9800" y="3874560"/>
            <a:ext cx="185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85996" y="1066800"/>
            <a:ext cx="4491496" cy="2607735"/>
            <a:chOff x="3420530" y="3674535"/>
            <a:chExt cx="4491496" cy="2607735"/>
          </a:xfrm>
        </p:grpSpPr>
        <p:sp>
          <p:nvSpPr>
            <p:cNvPr id="16" name="TextBox 15"/>
            <p:cNvSpPr txBox="1"/>
            <p:nvPr/>
          </p:nvSpPr>
          <p:spPr>
            <a:xfrm>
              <a:off x="3420530" y="3674535"/>
              <a:ext cx="449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0000FF"/>
                  </a:solidFill>
                </a:rPr>
                <a:t>By Formula:</a:t>
              </a:r>
            </a:p>
            <a:p>
              <a:r>
                <a:rPr lang="en-US" sz="4400" b="1" dirty="0" smtClean="0">
                  <a:solidFill>
                    <a:srgbClr val="FF0000"/>
                  </a:solidFill>
                </a:rPr>
                <a:t>V  =  A</a:t>
              </a:r>
              <a:r>
                <a:rPr lang="en-US" sz="4400" b="1" baseline="-25000" dirty="0" smtClean="0">
                  <a:solidFill>
                    <a:srgbClr val="FF0000"/>
                  </a:solidFill>
                </a:rPr>
                <a:t>base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* height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1329" y="4958831"/>
              <a:ext cx="43765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V</a:t>
              </a:r>
              <a:r>
                <a:rPr lang="en-US" sz="4000" b="1" dirty="0" smtClean="0"/>
                <a:t> = 2.25 π  in</a:t>
              </a:r>
              <a:r>
                <a:rPr lang="en-US" sz="4000" b="1" baseline="30000" dirty="0" smtClean="0"/>
                <a:t>2</a:t>
              </a:r>
              <a:r>
                <a:rPr lang="en-US" sz="4000" b="1" dirty="0" smtClean="0"/>
                <a:t> * 5 in</a:t>
              </a: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V</a:t>
              </a:r>
              <a:r>
                <a:rPr lang="en-US" sz="4000" b="1" dirty="0" smtClean="0"/>
                <a:t> = 11.25 π  in</a:t>
              </a:r>
              <a:r>
                <a:rPr lang="en-US" sz="4000" b="1" baseline="30000" dirty="0" smtClean="0"/>
                <a:t>3</a:t>
              </a:r>
              <a:endParaRPr lang="en-US" sz="4000" b="1" baseline="30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5348" y="3537325"/>
            <a:ext cx="5109057" cy="4154983"/>
            <a:chOff x="3939882" y="3248026"/>
            <a:chExt cx="5109057" cy="4154983"/>
          </a:xfrm>
        </p:grpSpPr>
        <p:sp>
          <p:nvSpPr>
            <p:cNvPr id="19" name="TextBox 18"/>
            <p:cNvSpPr txBox="1"/>
            <p:nvPr/>
          </p:nvSpPr>
          <p:spPr>
            <a:xfrm>
              <a:off x="3939882" y="3248026"/>
              <a:ext cx="4491496" cy="415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0000FF"/>
                  </a:solidFill>
                </a:rPr>
                <a:t>By “Slices”:</a:t>
              </a:r>
            </a:p>
            <a:p>
              <a:r>
                <a:rPr lang="en-US" sz="4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4400" b="1" baseline="-25000" dirty="0" smtClean="0">
                  <a:solidFill>
                    <a:srgbClr val="FF0000"/>
                  </a:solidFill>
                </a:rPr>
                <a:t>base = 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400" b="1" dirty="0" smtClean="0"/>
                <a:t>2.25 π  in</a:t>
              </a:r>
              <a:r>
                <a:rPr lang="en-US" sz="4400" b="1" baseline="30000" dirty="0" smtClean="0"/>
                <a:t>2</a:t>
              </a:r>
            </a:p>
            <a:p>
              <a:r>
                <a:rPr lang="en-US" sz="4400" b="1" dirty="0" smtClean="0">
                  <a:solidFill>
                    <a:srgbClr val="FF0000"/>
                  </a:solidFill>
                </a:rPr>
                <a:t>V </a:t>
              </a:r>
              <a:r>
                <a:rPr lang="en-US" sz="4400" b="1" baseline="-25000" dirty="0" smtClean="0">
                  <a:solidFill>
                    <a:srgbClr val="FF0000"/>
                  </a:solidFill>
                </a:rPr>
                <a:t>slice = 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400" b="1" dirty="0" smtClean="0"/>
                <a:t>2.25 π  in</a:t>
              </a:r>
              <a:r>
                <a:rPr lang="en-US" sz="4400" b="1" baseline="30000" dirty="0"/>
                <a:t>3</a:t>
              </a:r>
              <a:r>
                <a:rPr lang="en-US" sz="4400" b="1" dirty="0" smtClean="0"/>
                <a:t> </a:t>
              </a:r>
            </a:p>
            <a:p>
              <a:r>
                <a:rPr lang="en-US" sz="4400" b="1" dirty="0" smtClean="0"/>
                <a:t> </a:t>
              </a:r>
            </a:p>
            <a:p>
              <a:endParaRPr lang="en-US" sz="4400" b="1" dirty="0" smtClean="0">
                <a:solidFill>
                  <a:srgbClr val="FF0000"/>
                </a:solidFill>
              </a:endParaRP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   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39882" y="5212720"/>
              <a:ext cx="510905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V </a:t>
              </a:r>
              <a:r>
                <a:rPr lang="en-US" sz="4000" b="1" baseline="-25000" dirty="0" smtClean="0">
                  <a:solidFill>
                    <a:srgbClr val="FF0000"/>
                  </a:solidFill>
                </a:rPr>
                <a:t>cylinder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/>
                <a:t>= 2.25 π  in</a:t>
              </a:r>
              <a:r>
                <a:rPr lang="en-US" sz="4000" b="1" baseline="30000" dirty="0" smtClean="0"/>
                <a:t>3</a:t>
              </a:r>
              <a:r>
                <a:rPr lang="en-US" sz="4000" b="1" dirty="0" smtClean="0"/>
                <a:t> * 5</a:t>
              </a: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V</a:t>
              </a:r>
              <a:r>
                <a:rPr lang="en-US" sz="4000" b="1" dirty="0" smtClean="0"/>
                <a:t> = 11.25 π  in</a:t>
              </a:r>
              <a:r>
                <a:rPr lang="en-US" sz="4000" b="1" baseline="30000" dirty="0" smtClean="0"/>
                <a:t>3</a:t>
              </a:r>
              <a:endParaRPr lang="en-US" sz="40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2979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 and Cra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 and Cra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348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Definitions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131" y="1640388"/>
            <a:ext cx="84906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sz="3600" b="1" dirty="0" smtClean="0">
                <a:solidFill>
                  <a:srgbClr val="008000"/>
                </a:solidFill>
              </a:rPr>
              <a:t>All volume FORMULAS where there is ONE base and triangular sides that come to a single point (like in a pyramid or cone):</a:t>
            </a:r>
            <a:endParaRPr lang="en-US" sz="36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 V  =  </a:t>
            </a:r>
            <a:r>
              <a:rPr lang="en-US" sz="3600" b="1" u="sng" dirty="0" smtClean="0">
                <a:solidFill>
                  <a:srgbClr val="000090"/>
                </a:solidFill>
              </a:rPr>
              <a:t>Area of the base * height of the solid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V  =  A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6000" b="1" dirty="0" smtClean="0">
                <a:solidFill>
                  <a:srgbClr val="FF0000"/>
                </a:solidFill>
              </a:rPr>
              <a:t> * height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     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9483" y="5714322"/>
            <a:ext cx="4509927" cy="1628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36131" y="4688674"/>
            <a:ext cx="919843" cy="1823373"/>
            <a:chOff x="236131" y="4688674"/>
            <a:chExt cx="919843" cy="1823373"/>
          </a:xfrm>
        </p:grpSpPr>
        <p:sp>
          <p:nvSpPr>
            <p:cNvPr id="8" name="Isosceles Triangle 7"/>
            <p:cNvSpPr/>
            <p:nvPr/>
          </p:nvSpPr>
          <p:spPr>
            <a:xfrm>
              <a:off x="236131" y="4688674"/>
              <a:ext cx="919843" cy="14814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131" y="5844563"/>
              <a:ext cx="919843" cy="6674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12725" y="748885"/>
            <a:ext cx="911754" cy="1058208"/>
            <a:chOff x="7912725" y="748885"/>
            <a:chExt cx="911754" cy="1058208"/>
          </a:xfrm>
        </p:grpSpPr>
        <p:sp>
          <p:nvSpPr>
            <p:cNvPr id="10" name="Freeform 9"/>
            <p:cNvSpPr/>
            <p:nvPr/>
          </p:nvSpPr>
          <p:spPr>
            <a:xfrm>
              <a:off x="7912725" y="748885"/>
              <a:ext cx="911754" cy="1058208"/>
            </a:xfrm>
            <a:custGeom>
              <a:avLst/>
              <a:gdLst>
                <a:gd name="connsiteX0" fmla="*/ 423314 w 911754"/>
                <a:gd name="connsiteY0" fmla="*/ 0 h 1058208"/>
                <a:gd name="connsiteX1" fmla="*/ 0 w 911754"/>
                <a:gd name="connsiteY1" fmla="*/ 879127 h 1058208"/>
                <a:gd name="connsiteX2" fmla="*/ 602409 w 911754"/>
                <a:gd name="connsiteY2" fmla="*/ 1058208 h 1058208"/>
                <a:gd name="connsiteX3" fmla="*/ 911754 w 911754"/>
                <a:gd name="connsiteY3" fmla="*/ 732606 h 1058208"/>
                <a:gd name="connsiteX4" fmla="*/ 423314 w 911754"/>
                <a:gd name="connsiteY4" fmla="*/ 0 h 105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754" h="1058208">
                  <a:moveTo>
                    <a:pt x="423314" y="0"/>
                  </a:moveTo>
                  <a:lnTo>
                    <a:pt x="0" y="879127"/>
                  </a:lnTo>
                  <a:lnTo>
                    <a:pt x="602409" y="1058208"/>
                  </a:lnTo>
                  <a:lnTo>
                    <a:pt x="911754" y="732606"/>
                  </a:lnTo>
                  <a:lnTo>
                    <a:pt x="423314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0"/>
            </p:cNvCxnSpPr>
            <p:nvPr/>
          </p:nvCxnSpPr>
          <p:spPr>
            <a:xfrm>
              <a:off x="8336039" y="748885"/>
              <a:ext cx="122161" cy="1058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252771"/>
      </p:ext>
    </p:extLst>
  </p:cSld>
  <p:clrMapOvr>
    <a:masterClrMapping/>
  </p:clrMapOvr>
  <p:transition spd="slow" advClick="0" advTm="8000">
    <p:fade/>
    <p:sndAc>
      <p:stSnd>
        <p:snd r:embed="rId2" name="Doorbell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</p:spPr>
        <p:txBody>
          <a:bodyPr/>
          <a:lstStyle/>
          <a:p>
            <a:r>
              <a:rPr lang="en-US" b="1" dirty="0" smtClean="0"/>
              <a:t>Try these: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volume of:</a:t>
            </a:r>
          </a:p>
          <a:p>
            <a:pPr marL="0" indent="0">
              <a:buNone/>
            </a:pPr>
            <a:r>
              <a:rPr lang="en-US" dirty="0" smtClean="0"/>
              <a:t>a)                  b)                             c) 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812800" y="2629430"/>
            <a:ext cx="1625600" cy="1422400"/>
          </a:xfrm>
          <a:prstGeom prst="cub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217333" y="2607733"/>
            <a:ext cx="1557867" cy="1947334"/>
          </a:xfrm>
          <a:prstGeom prst="can">
            <a:avLst/>
          </a:pr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9048699">
            <a:off x="5621866" y="3699934"/>
            <a:ext cx="2150534" cy="1202266"/>
          </a:xfrm>
          <a:prstGeom prst="rtTriangle">
            <a:avLst/>
          </a:pr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65240" y="2099733"/>
            <a:ext cx="3403600" cy="2201334"/>
            <a:chOff x="4521200" y="3420533"/>
            <a:chExt cx="3403600" cy="2201334"/>
          </a:xfrm>
        </p:grpSpPr>
        <p:sp>
          <p:nvSpPr>
            <p:cNvPr id="6" name="Right Triangle 5"/>
            <p:cNvSpPr/>
            <p:nvPr/>
          </p:nvSpPr>
          <p:spPr>
            <a:xfrm rot="9048699">
              <a:off x="5621866" y="3877058"/>
              <a:ext cx="2150534" cy="1202266"/>
            </a:xfrm>
            <a:prstGeom prst="rtTriangl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21200" y="3420533"/>
              <a:ext cx="2827867" cy="2167467"/>
            </a:xfrm>
            <a:custGeom>
              <a:avLst/>
              <a:gdLst>
                <a:gd name="connsiteX0" fmla="*/ 0 w 2827867"/>
                <a:gd name="connsiteY0" fmla="*/ 2167467 h 2167467"/>
                <a:gd name="connsiteX1" fmla="*/ 965200 w 2827867"/>
                <a:gd name="connsiteY1" fmla="*/ 1066800 h 2167467"/>
                <a:gd name="connsiteX2" fmla="*/ 2827867 w 2827867"/>
                <a:gd name="connsiteY2" fmla="*/ 0 h 2167467"/>
                <a:gd name="connsiteX3" fmla="*/ 1879600 w 2827867"/>
                <a:gd name="connsiteY3" fmla="*/ 1134534 h 2167467"/>
                <a:gd name="connsiteX4" fmla="*/ 0 w 2827867"/>
                <a:gd name="connsiteY4" fmla="*/ 2167467 h 216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867" h="2167467">
                  <a:moveTo>
                    <a:pt x="0" y="2167467"/>
                  </a:moveTo>
                  <a:lnTo>
                    <a:pt x="965200" y="1066800"/>
                  </a:lnTo>
                  <a:lnTo>
                    <a:pt x="2827867" y="0"/>
                  </a:lnTo>
                  <a:lnTo>
                    <a:pt x="1879600" y="1134534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3D69B"/>
            </a:solidFill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17733" y="3420533"/>
              <a:ext cx="1507067" cy="2201334"/>
            </a:xfrm>
            <a:custGeom>
              <a:avLst/>
              <a:gdLst>
                <a:gd name="connsiteX0" fmla="*/ 0 w 1507067"/>
                <a:gd name="connsiteY0" fmla="*/ 1151467 h 2201334"/>
                <a:gd name="connsiteX1" fmla="*/ 965200 w 1507067"/>
                <a:gd name="connsiteY1" fmla="*/ 0 h 2201334"/>
                <a:gd name="connsiteX2" fmla="*/ 1507067 w 1507067"/>
                <a:gd name="connsiteY2" fmla="*/ 1066800 h 2201334"/>
                <a:gd name="connsiteX3" fmla="*/ 541867 w 1507067"/>
                <a:gd name="connsiteY3" fmla="*/ 2201334 h 2201334"/>
                <a:gd name="connsiteX4" fmla="*/ 0 w 1507067"/>
                <a:gd name="connsiteY4" fmla="*/ 1151467 h 220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67" h="2201334">
                  <a:moveTo>
                    <a:pt x="0" y="1151467"/>
                  </a:moveTo>
                  <a:lnTo>
                    <a:pt x="965200" y="0"/>
                  </a:lnTo>
                  <a:lnTo>
                    <a:pt x="1507067" y="1066800"/>
                  </a:lnTo>
                  <a:lnTo>
                    <a:pt x="541867" y="2201334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C3D69B"/>
            </a:solidFill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7336" y="387939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60801" y="2141391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 rot="3673503">
            <a:off x="8174574" y="2208448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77734" y="2781545"/>
            <a:ext cx="91439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697145">
            <a:off x="1676405" y="3277696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 rot="19783087">
            <a:off x="6425801" y="2009148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51501" y="3117394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 cm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95190" y="2813268"/>
            <a:ext cx="242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18 cm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 rot="18326157">
            <a:off x="7711682" y="3320353"/>
            <a:ext cx="20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12 cm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35652" y="4301067"/>
            <a:ext cx="171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15 cm</a:t>
            </a:r>
            <a:endParaRPr lang="en-US" sz="4000" b="1" dirty="0"/>
          </a:p>
        </p:txBody>
      </p:sp>
      <p:sp>
        <p:nvSpPr>
          <p:cNvPr id="24" name="Freeform 23"/>
          <p:cNvSpPr/>
          <p:nvPr/>
        </p:nvSpPr>
        <p:spPr>
          <a:xfrm>
            <a:off x="7145866" y="3268133"/>
            <a:ext cx="287867" cy="304800"/>
          </a:xfrm>
          <a:custGeom>
            <a:avLst/>
            <a:gdLst>
              <a:gd name="connsiteX0" fmla="*/ 0 w 287867"/>
              <a:gd name="connsiteY0" fmla="*/ 101600 h 304800"/>
              <a:gd name="connsiteX1" fmla="*/ 84667 w 287867"/>
              <a:gd name="connsiteY1" fmla="*/ 304800 h 304800"/>
              <a:gd name="connsiteX2" fmla="*/ 287867 w 287867"/>
              <a:gd name="connsiteY2" fmla="*/ 203200 h 304800"/>
              <a:gd name="connsiteX3" fmla="*/ 186267 w 287867"/>
              <a:gd name="connsiteY3" fmla="*/ 0 h 304800"/>
              <a:gd name="connsiteX4" fmla="*/ 0 w 287867"/>
              <a:gd name="connsiteY4" fmla="*/ 1016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67" h="304800">
                <a:moveTo>
                  <a:pt x="0" y="101600"/>
                </a:moveTo>
                <a:lnTo>
                  <a:pt x="84667" y="304800"/>
                </a:lnTo>
                <a:lnTo>
                  <a:pt x="287867" y="203200"/>
                </a:lnTo>
                <a:lnTo>
                  <a:pt x="186267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  <p:sndAc>
          <p:stSnd>
            <p:snd r:embed="rId2" name="Explosion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Explosion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</p:spPr>
        <p:txBody>
          <a:bodyPr/>
          <a:lstStyle/>
          <a:p>
            <a:r>
              <a:rPr lang="en-US" b="1" dirty="0" smtClean="0"/>
              <a:t>Try these: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volume of:</a:t>
            </a:r>
          </a:p>
          <a:p>
            <a:pPr marL="0" indent="0">
              <a:buNone/>
            </a:pPr>
            <a:r>
              <a:rPr lang="en-US" dirty="0" smtClean="0"/>
              <a:t>a)                  b)                             c) 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812800" y="2629430"/>
            <a:ext cx="1625600" cy="1422400"/>
          </a:xfrm>
          <a:prstGeom prst="cub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217333" y="2607733"/>
            <a:ext cx="1557867" cy="1947334"/>
          </a:xfrm>
          <a:prstGeom prst="can">
            <a:avLst/>
          </a:pr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9048699">
            <a:off x="5621866" y="3699934"/>
            <a:ext cx="2150534" cy="1202266"/>
          </a:xfrm>
          <a:prstGeom prst="rtTriangle">
            <a:avLst/>
          </a:pr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65240" y="2099733"/>
            <a:ext cx="3403600" cy="2201334"/>
            <a:chOff x="4521200" y="3420533"/>
            <a:chExt cx="3403600" cy="2201334"/>
          </a:xfrm>
        </p:grpSpPr>
        <p:sp>
          <p:nvSpPr>
            <p:cNvPr id="6" name="Right Triangle 5"/>
            <p:cNvSpPr/>
            <p:nvPr/>
          </p:nvSpPr>
          <p:spPr>
            <a:xfrm rot="9048699">
              <a:off x="5621866" y="3877058"/>
              <a:ext cx="2150534" cy="1202266"/>
            </a:xfrm>
            <a:prstGeom prst="rtTriangl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21200" y="3420533"/>
              <a:ext cx="2827867" cy="2167467"/>
            </a:xfrm>
            <a:custGeom>
              <a:avLst/>
              <a:gdLst>
                <a:gd name="connsiteX0" fmla="*/ 0 w 2827867"/>
                <a:gd name="connsiteY0" fmla="*/ 2167467 h 2167467"/>
                <a:gd name="connsiteX1" fmla="*/ 965200 w 2827867"/>
                <a:gd name="connsiteY1" fmla="*/ 1066800 h 2167467"/>
                <a:gd name="connsiteX2" fmla="*/ 2827867 w 2827867"/>
                <a:gd name="connsiteY2" fmla="*/ 0 h 2167467"/>
                <a:gd name="connsiteX3" fmla="*/ 1879600 w 2827867"/>
                <a:gd name="connsiteY3" fmla="*/ 1134534 h 2167467"/>
                <a:gd name="connsiteX4" fmla="*/ 0 w 2827867"/>
                <a:gd name="connsiteY4" fmla="*/ 2167467 h 216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867" h="2167467">
                  <a:moveTo>
                    <a:pt x="0" y="2167467"/>
                  </a:moveTo>
                  <a:lnTo>
                    <a:pt x="965200" y="1066800"/>
                  </a:lnTo>
                  <a:lnTo>
                    <a:pt x="2827867" y="0"/>
                  </a:lnTo>
                  <a:lnTo>
                    <a:pt x="1879600" y="1134534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3D69B"/>
            </a:solidFill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17733" y="3420533"/>
              <a:ext cx="1507067" cy="2201334"/>
            </a:xfrm>
            <a:custGeom>
              <a:avLst/>
              <a:gdLst>
                <a:gd name="connsiteX0" fmla="*/ 0 w 1507067"/>
                <a:gd name="connsiteY0" fmla="*/ 1151467 h 2201334"/>
                <a:gd name="connsiteX1" fmla="*/ 965200 w 1507067"/>
                <a:gd name="connsiteY1" fmla="*/ 0 h 2201334"/>
                <a:gd name="connsiteX2" fmla="*/ 1507067 w 1507067"/>
                <a:gd name="connsiteY2" fmla="*/ 1066800 h 2201334"/>
                <a:gd name="connsiteX3" fmla="*/ 541867 w 1507067"/>
                <a:gd name="connsiteY3" fmla="*/ 2201334 h 2201334"/>
                <a:gd name="connsiteX4" fmla="*/ 0 w 1507067"/>
                <a:gd name="connsiteY4" fmla="*/ 1151467 h 220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67" h="2201334">
                  <a:moveTo>
                    <a:pt x="0" y="1151467"/>
                  </a:moveTo>
                  <a:lnTo>
                    <a:pt x="965200" y="0"/>
                  </a:lnTo>
                  <a:lnTo>
                    <a:pt x="1507067" y="1066800"/>
                  </a:lnTo>
                  <a:lnTo>
                    <a:pt x="541867" y="2201334"/>
                  </a:lnTo>
                  <a:lnTo>
                    <a:pt x="0" y="1151467"/>
                  </a:lnTo>
                  <a:close/>
                </a:path>
              </a:pathLst>
            </a:custGeom>
            <a:solidFill>
              <a:srgbClr val="C3D69B"/>
            </a:solidFill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7336" y="387939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60801" y="2141391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 rot="3673503">
            <a:off x="8174574" y="2208448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77734" y="2781545"/>
            <a:ext cx="91439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697145">
            <a:off x="1676405" y="3277696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 rot="19783087">
            <a:off x="6425801" y="2009148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51501" y="3117394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 cm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95190" y="2813268"/>
            <a:ext cx="242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18 cm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 rot="18326157">
            <a:off x="7711682" y="3320353"/>
            <a:ext cx="20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12 cm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35652" y="4301067"/>
            <a:ext cx="171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15 cm</a:t>
            </a:r>
            <a:endParaRPr lang="en-US" sz="4000" b="1" dirty="0"/>
          </a:p>
        </p:txBody>
      </p:sp>
      <p:sp>
        <p:nvSpPr>
          <p:cNvPr id="24" name="Freeform 23"/>
          <p:cNvSpPr/>
          <p:nvPr/>
        </p:nvSpPr>
        <p:spPr>
          <a:xfrm>
            <a:off x="7145866" y="3268133"/>
            <a:ext cx="287867" cy="304800"/>
          </a:xfrm>
          <a:custGeom>
            <a:avLst/>
            <a:gdLst>
              <a:gd name="connsiteX0" fmla="*/ 0 w 287867"/>
              <a:gd name="connsiteY0" fmla="*/ 101600 h 304800"/>
              <a:gd name="connsiteX1" fmla="*/ 84667 w 287867"/>
              <a:gd name="connsiteY1" fmla="*/ 304800 h 304800"/>
              <a:gd name="connsiteX2" fmla="*/ 287867 w 287867"/>
              <a:gd name="connsiteY2" fmla="*/ 203200 h 304800"/>
              <a:gd name="connsiteX3" fmla="*/ 186267 w 287867"/>
              <a:gd name="connsiteY3" fmla="*/ 0 h 304800"/>
              <a:gd name="connsiteX4" fmla="*/ 0 w 287867"/>
              <a:gd name="connsiteY4" fmla="*/ 1016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67" h="304800">
                <a:moveTo>
                  <a:pt x="0" y="101600"/>
                </a:moveTo>
                <a:lnTo>
                  <a:pt x="84667" y="304800"/>
                </a:lnTo>
                <a:lnTo>
                  <a:pt x="287867" y="203200"/>
                </a:lnTo>
                <a:lnTo>
                  <a:pt x="186267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C3D69B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8822" y="4707310"/>
            <a:ext cx="319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a)  240 cm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202" y="5312688"/>
            <a:ext cx="284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b) 648 π cm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0995" y="5061253"/>
            <a:ext cx="319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)  288 cm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273043" y="2777071"/>
            <a:ext cx="1714500" cy="1752600"/>
          </a:xfrm>
          <a:custGeom>
            <a:avLst/>
            <a:gdLst>
              <a:gd name="connsiteX0" fmla="*/ 0 w 1714500"/>
              <a:gd name="connsiteY0" fmla="*/ 0 h 1752600"/>
              <a:gd name="connsiteX1" fmla="*/ 850900 w 1714500"/>
              <a:gd name="connsiteY1" fmla="*/ 1752600 h 1752600"/>
              <a:gd name="connsiteX2" fmla="*/ 1714500 w 1714500"/>
              <a:gd name="connsiteY2" fmla="*/ 508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52600">
                <a:moveTo>
                  <a:pt x="0" y="0"/>
                </a:moveTo>
                <a:lnTo>
                  <a:pt x="850900" y="1752600"/>
                </a:lnTo>
                <a:lnTo>
                  <a:pt x="1714500" y="50800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08729" y="2529205"/>
            <a:ext cx="1695748" cy="5234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</p:spPr>
        <p:txBody>
          <a:bodyPr/>
          <a:lstStyle/>
          <a:p>
            <a:r>
              <a:rPr lang="en-US" b="1" dirty="0" smtClean="0"/>
              <a:t>Try these: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volume of:</a:t>
            </a:r>
          </a:p>
          <a:p>
            <a:pPr marL="0" indent="0">
              <a:buNone/>
            </a:pPr>
            <a:r>
              <a:rPr lang="en-US" dirty="0" smtClean="0"/>
              <a:t>d)                  							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336" y="387939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3144" y="217526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90077" y="2815416"/>
            <a:ext cx="91439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697145">
            <a:off x="1676405" y="3277696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750844" y="3017906"/>
            <a:ext cx="242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18 cm</a:t>
            </a:r>
            <a:endParaRPr lang="en-US" sz="4000" b="1" dirty="0"/>
          </a:p>
        </p:txBody>
      </p:sp>
      <p:sp>
        <p:nvSpPr>
          <p:cNvPr id="23" name="Isosceles Triangle 22"/>
          <p:cNvSpPr/>
          <p:nvPr/>
        </p:nvSpPr>
        <p:spPr>
          <a:xfrm>
            <a:off x="730554" y="2752876"/>
            <a:ext cx="914403" cy="12381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93800" y="2743200"/>
            <a:ext cx="1168400" cy="1257300"/>
          </a:xfrm>
          <a:custGeom>
            <a:avLst/>
            <a:gdLst>
              <a:gd name="connsiteX0" fmla="*/ 0 w 1168400"/>
              <a:gd name="connsiteY0" fmla="*/ 0 h 1257300"/>
              <a:gd name="connsiteX1" fmla="*/ 1168400 w 1168400"/>
              <a:gd name="connsiteY1" fmla="*/ 508000 h 1257300"/>
              <a:gd name="connsiteX2" fmla="*/ 444500 w 1168400"/>
              <a:gd name="connsiteY2" fmla="*/ 1257300 h 1257300"/>
              <a:gd name="connsiteX3" fmla="*/ 0 w 11684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1257300">
                <a:moveTo>
                  <a:pt x="0" y="0"/>
                </a:moveTo>
                <a:lnTo>
                  <a:pt x="1168400" y="508000"/>
                </a:lnTo>
                <a:lnTo>
                  <a:pt x="444500" y="125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131" y="4529671"/>
            <a:ext cx="84906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V  </a:t>
            </a:r>
            <a:r>
              <a:rPr lang="en-US" sz="6000" b="1" dirty="0" smtClean="0">
                <a:solidFill>
                  <a:srgbClr val="FF0000"/>
                </a:solidFill>
              </a:rPr>
              <a:t>=  A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6000" b="1" dirty="0" smtClean="0">
                <a:solidFill>
                  <a:srgbClr val="FF0000"/>
                </a:solidFill>
              </a:rPr>
              <a:t> * height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     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96385" y="5778500"/>
            <a:ext cx="4358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0"/>
          </p:cNvCxnSpPr>
          <p:nvPr/>
        </p:nvCxnSpPr>
        <p:spPr>
          <a:xfrm>
            <a:off x="1193800" y="2743200"/>
            <a:ext cx="0" cy="1016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234492" y="2831183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 cm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193800" y="3631639"/>
            <a:ext cx="177802" cy="127561"/>
          </a:xfrm>
          <a:prstGeom prst="rect">
            <a:avLst/>
          </a:prstGeom>
          <a:noFill/>
          <a:ln w="19050">
            <a:solidFill>
              <a:srgbClr val="391A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90077" y="2821308"/>
            <a:ext cx="177802" cy="127561"/>
          </a:xfrm>
          <a:prstGeom prst="rect">
            <a:avLst/>
          </a:prstGeom>
          <a:noFill/>
          <a:ln w="19050">
            <a:solidFill>
              <a:srgbClr val="391A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73144" y="2863392"/>
            <a:ext cx="57149" cy="172388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273043" y="2777071"/>
            <a:ext cx="1714500" cy="1752600"/>
          </a:xfrm>
          <a:custGeom>
            <a:avLst/>
            <a:gdLst>
              <a:gd name="connsiteX0" fmla="*/ 0 w 1714500"/>
              <a:gd name="connsiteY0" fmla="*/ 0 h 1752600"/>
              <a:gd name="connsiteX1" fmla="*/ 850900 w 1714500"/>
              <a:gd name="connsiteY1" fmla="*/ 1752600 h 1752600"/>
              <a:gd name="connsiteX2" fmla="*/ 1714500 w 1714500"/>
              <a:gd name="connsiteY2" fmla="*/ 508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752600">
                <a:moveTo>
                  <a:pt x="0" y="0"/>
                </a:moveTo>
                <a:lnTo>
                  <a:pt x="850900" y="1752600"/>
                </a:lnTo>
                <a:lnTo>
                  <a:pt x="1714500" y="50800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08729" y="2529205"/>
            <a:ext cx="1695748" cy="5234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</p:spPr>
        <p:txBody>
          <a:bodyPr/>
          <a:lstStyle/>
          <a:p>
            <a:r>
              <a:rPr lang="en-US" b="1" dirty="0" smtClean="0"/>
              <a:t>Try these: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volume of:</a:t>
            </a:r>
          </a:p>
          <a:p>
            <a:pPr marL="0" indent="0">
              <a:buNone/>
            </a:pPr>
            <a:r>
              <a:rPr lang="en-US" dirty="0" smtClean="0"/>
              <a:t>d)                  							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336" y="387939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3144" y="2175262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cm</a:t>
            </a:r>
            <a:endParaRPr lang="en-US" sz="4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90077" y="2815416"/>
            <a:ext cx="914399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697145">
            <a:off x="1676405" y="3277696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  <a:r>
              <a:rPr lang="en-US" sz="4000" b="1" dirty="0" smtClean="0"/>
              <a:t> cm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51501" y="3117394"/>
            <a:ext cx="13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 cm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750844" y="3017906"/>
            <a:ext cx="242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18 cm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8822" y="4707310"/>
            <a:ext cx="319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d)  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</a:rPr>
              <a:t>0 </a:t>
            </a:r>
            <a:r>
              <a:rPr lang="en-US" sz="4000" b="1" dirty="0" smtClean="0">
                <a:solidFill>
                  <a:srgbClr val="FF0000"/>
                </a:solidFill>
              </a:rPr>
              <a:t>cm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9545" y="5346559"/>
            <a:ext cx="2847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e) 216 </a:t>
            </a:r>
            <a:r>
              <a:rPr lang="en-US" sz="4000" b="1" dirty="0" smtClean="0">
                <a:solidFill>
                  <a:srgbClr val="FF0000"/>
                </a:solidFill>
              </a:rPr>
              <a:t>π cm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730554" y="2752876"/>
            <a:ext cx="914403" cy="12381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93800" y="2743200"/>
            <a:ext cx="1168400" cy="1257300"/>
          </a:xfrm>
          <a:custGeom>
            <a:avLst/>
            <a:gdLst>
              <a:gd name="connsiteX0" fmla="*/ 0 w 1168400"/>
              <a:gd name="connsiteY0" fmla="*/ 0 h 1257300"/>
              <a:gd name="connsiteX1" fmla="*/ 1168400 w 1168400"/>
              <a:gd name="connsiteY1" fmla="*/ 508000 h 1257300"/>
              <a:gd name="connsiteX2" fmla="*/ 444500 w 1168400"/>
              <a:gd name="connsiteY2" fmla="*/ 1257300 h 1257300"/>
              <a:gd name="connsiteX3" fmla="*/ 0 w 11684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1257300">
                <a:moveTo>
                  <a:pt x="0" y="0"/>
                </a:moveTo>
                <a:lnTo>
                  <a:pt x="1168400" y="508000"/>
                </a:lnTo>
                <a:lnTo>
                  <a:pt x="444500" y="125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92290" y="3239744"/>
            <a:ext cx="3238151" cy="1949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0623" y="1211114"/>
            <a:ext cx="82220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All area FORMULAS are based on the formula of a rectangle (Area = base x height)</a:t>
            </a:r>
            <a:endParaRPr lang="en-US" sz="3600" b="1" dirty="0">
              <a:solidFill>
                <a:srgbClr val="00009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86419" y="3239744"/>
            <a:ext cx="3244022" cy="1949992"/>
            <a:chOff x="2686419" y="3239744"/>
            <a:chExt cx="3244022" cy="1949992"/>
          </a:xfrm>
        </p:grpSpPr>
        <p:sp>
          <p:nvSpPr>
            <p:cNvPr id="6" name="Rectangle 5"/>
            <p:cNvSpPr/>
            <p:nvPr/>
          </p:nvSpPr>
          <p:spPr>
            <a:xfrm>
              <a:off x="2686419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8746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5202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31658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8114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92290" y="3896824"/>
              <a:ext cx="3238151" cy="646456"/>
              <a:chOff x="2686419" y="3239744"/>
              <a:chExt cx="3238151" cy="6464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92290" y="4543280"/>
              <a:ext cx="3238151" cy="646456"/>
              <a:chOff x="2686419" y="3239744"/>
              <a:chExt cx="3238151" cy="6464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3332875" y="5189736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 feet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360123" y="3618769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r>
              <a:rPr lang="en-US" sz="4800" b="1" dirty="0" smtClean="0"/>
              <a:t> feet</a:t>
            </a:r>
            <a:endParaRPr lang="en-US" sz="48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6984689" y="4842539"/>
            <a:ext cx="1559183" cy="1791965"/>
            <a:chOff x="6984689" y="4842539"/>
            <a:chExt cx="1559183" cy="1791965"/>
          </a:xfrm>
        </p:grpSpPr>
        <p:sp>
          <p:nvSpPr>
            <p:cNvPr id="27" name="Rectangle 26"/>
            <p:cNvSpPr/>
            <p:nvPr/>
          </p:nvSpPr>
          <p:spPr>
            <a:xfrm>
              <a:off x="7234777" y="5189736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84689" y="5988173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557943" y="5182137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9651" y="5192320"/>
              <a:ext cx="7974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 ft</a:t>
              </a:r>
              <a:r>
                <a:rPr lang="en-US" sz="2800" b="1" baseline="30000" dirty="0" smtClean="0"/>
                <a:t>2</a:t>
              </a:r>
              <a:endParaRPr lang="en-US" sz="2800" b="1" baseline="30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32875" y="3847219"/>
            <a:ext cx="259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15 feet</a:t>
            </a:r>
            <a:r>
              <a:rPr lang="en-US" sz="4800" b="1" baseline="30000" dirty="0" smtClean="0"/>
              <a:t>2</a:t>
            </a:r>
            <a:endParaRPr lang="en-US" sz="4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068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:blinds dir="vert"/>
        <p:sndAc>
          <p:stSnd>
            <p:snd r:embed="rId2" name="Cymbal"/>
          </p:stSnd>
        </p:sndAc>
      </p:transition>
    </mc:Choice>
    <mc:Fallback xmlns="">
      <p:transition xmlns:p14="http://schemas.microsoft.com/office/powerpoint/2010/main" spd="slow" advClick="0" advTm="15000">
        <p:blinds dir="vert"/>
        <p:sndAc>
          <p:stSnd>
            <p:snd r:embed="rId6" name="Cymbal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rp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605949" y="3346027"/>
            <a:ext cx="1725178" cy="3240880"/>
            <a:chOff x="5695565" y="3071020"/>
            <a:chExt cx="1824892" cy="3681228"/>
          </a:xfrm>
        </p:grpSpPr>
        <p:grpSp>
          <p:nvGrpSpPr>
            <p:cNvPr id="68" name="Group 67"/>
            <p:cNvGrpSpPr/>
            <p:nvPr/>
          </p:nvGrpSpPr>
          <p:grpSpPr>
            <a:xfrm>
              <a:off x="5695565" y="4922958"/>
              <a:ext cx="1824892" cy="1829290"/>
              <a:chOff x="5630007" y="4749310"/>
              <a:chExt cx="1824892" cy="1829290"/>
            </a:xfrm>
          </p:grpSpPr>
          <p:sp>
            <p:nvSpPr>
              <p:cNvPr id="77" name="Cube 76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Cube 78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695565" y="3995613"/>
              <a:ext cx="1824892" cy="1829290"/>
              <a:chOff x="5630007" y="4749310"/>
              <a:chExt cx="1824892" cy="1829290"/>
            </a:xfrm>
          </p:grpSpPr>
          <p:sp>
            <p:nvSpPr>
              <p:cNvPr id="74" name="Cube 73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695565" y="3071020"/>
              <a:ext cx="1824892" cy="1829290"/>
              <a:chOff x="5630007" y="4749310"/>
              <a:chExt cx="1824892" cy="1829290"/>
            </a:xfrm>
          </p:grpSpPr>
          <p:sp>
            <p:nvSpPr>
              <p:cNvPr id="71" name="Cube 70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515239" y="3341257"/>
            <a:ext cx="1725178" cy="3240880"/>
            <a:chOff x="5695565" y="3071020"/>
            <a:chExt cx="1824892" cy="3681228"/>
          </a:xfrm>
        </p:grpSpPr>
        <p:grpSp>
          <p:nvGrpSpPr>
            <p:cNvPr id="55" name="Group 54"/>
            <p:cNvGrpSpPr/>
            <p:nvPr/>
          </p:nvGrpSpPr>
          <p:grpSpPr>
            <a:xfrm>
              <a:off x="5695565" y="4922958"/>
              <a:ext cx="1824892" cy="1829290"/>
              <a:chOff x="5630007" y="4749310"/>
              <a:chExt cx="1824892" cy="1829290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695565" y="3995613"/>
              <a:ext cx="1824892" cy="1829290"/>
              <a:chOff x="5630007" y="4749310"/>
              <a:chExt cx="1824892" cy="1829290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695565" y="3071020"/>
              <a:ext cx="1824892" cy="1829290"/>
              <a:chOff x="5630007" y="4749310"/>
              <a:chExt cx="1824892" cy="1829290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24529" y="3336487"/>
            <a:ext cx="1725178" cy="3240880"/>
            <a:chOff x="5695565" y="3071020"/>
            <a:chExt cx="1824892" cy="3681228"/>
          </a:xfrm>
        </p:grpSpPr>
        <p:grpSp>
          <p:nvGrpSpPr>
            <p:cNvPr id="42" name="Group 41"/>
            <p:cNvGrpSpPr/>
            <p:nvPr/>
          </p:nvGrpSpPr>
          <p:grpSpPr>
            <a:xfrm>
              <a:off x="5695565" y="4922958"/>
              <a:ext cx="1824892" cy="1829290"/>
              <a:chOff x="5630007" y="4749310"/>
              <a:chExt cx="1824892" cy="1829290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695565" y="3995613"/>
              <a:ext cx="1824892" cy="1829290"/>
              <a:chOff x="5630007" y="4749310"/>
              <a:chExt cx="1824892" cy="1829290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95565" y="3071020"/>
              <a:ext cx="1824892" cy="1829290"/>
              <a:chOff x="5630007" y="4749310"/>
              <a:chExt cx="1824892" cy="1829290"/>
            </a:xfrm>
          </p:grpSpPr>
          <p:sp>
            <p:nvSpPr>
              <p:cNvPr id="45" name="Cube 44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333819" y="3331717"/>
            <a:ext cx="1725178" cy="3240880"/>
            <a:chOff x="5695565" y="3071020"/>
            <a:chExt cx="1824892" cy="3681228"/>
          </a:xfrm>
        </p:grpSpPr>
        <p:grpSp>
          <p:nvGrpSpPr>
            <p:cNvPr id="29" name="Group 28"/>
            <p:cNvGrpSpPr/>
            <p:nvPr/>
          </p:nvGrpSpPr>
          <p:grpSpPr>
            <a:xfrm>
              <a:off x="5695565" y="4922958"/>
              <a:ext cx="1824892" cy="1829290"/>
              <a:chOff x="5630007" y="4749310"/>
              <a:chExt cx="1824892" cy="1829290"/>
            </a:xfrm>
          </p:grpSpPr>
          <p:sp>
            <p:nvSpPr>
              <p:cNvPr id="38" name="Cube 37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695565" y="3995613"/>
              <a:ext cx="1824892" cy="1829290"/>
              <a:chOff x="5630007" y="4749310"/>
              <a:chExt cx="1824892" cy="1829290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695565" y="3071020"/>
              <a:ext cx="1824892" cy="1829290"/>
              <a:chOff x="5630007" y="4749310"/>
              <a:chExt cx="1824892" cy="182929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6226906" y="4749310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5922107" y="5040011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5630007" y="5350607"/>
                <a:ext cx="1227993" cy="1227993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348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Definitions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2" y="1628191"/>
            <a:ext cx="8222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Volume: 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 The number of unit </a:t>
            </a:r>
            <a:r>
              <a:rPr lang="en-US" sz="3600" b="1" dirty="0" smtClean="0">
                <a:solidFill>
                  <a:srgbClr val="FF0000"/>
                </a:solidFill>
              </a:rPr>
              <a:t>CUBES</a:t>
            </a:r>
            <a:r>
              <a:rPr lang="en-US" sz="3600" b="1" dirty="0" smtClean="0">
                <a:solidFill>
                  <a:srgbClr val="000090"/>
                </a:solidFill>
              </a:rPr>
              <a:t> it takes </a:t>
            </a:r>
          </a:p>
          <a:p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smtClean="0">
                <a:solidFill>
                  <a:srgbClr val="000090"/>
                </a:solidFill>
              </a:rPr>
              <a:t>    to completely </a:t>
            </a:r>
            <a:r>
              <a:rPr lang="en-US" sz="3600" b="1" dirty="0" smtClean="0">
                <a:solidFill>
                  <a:srgbClr val="FF0000"/>
                </a:solidFill>
              </a:rPr>
              <a:t>FILL</a:t>
            </a:r>
            <a:r>
              <a:rPr lang="en-US" sz="3600" b="1" dirty="0" smtClean="0">
                <a:solidFill>
                  <a:srgbClr val="000090"/>
                </a:solidFill>
              </a:rPr>
              <a:t> an object.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28355" y="682711"/>
            <a:ext cx="2036295" cy="2134218"/>
            <a:chOff x="6739340" y="986578"/>
            <a:chExt cx="2036295" cy="2134218"/>
          </a:xfrm>
        </p:grpSpPr>
        <p:sp>
          <p:nvSpPr>
            <p:cNvPr id="5" name="Cube 4"/>
            <p:cNvSpPr/>
            <p:nvPr/>
          </p:nvSpPr>
          <p:spPr>
            <a:xfrm>
              <a:off x="7031729" y="1470025"/>
              <a:ext cx="1227993" cy="122799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4387" y="2536020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7897189" y="1657574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8523236">
              <a:off x="6445670" y="1280248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</p:grpSp>
      <p:sp>
        <p:nvSpPr>
          <p:cNvPr id="24" name="Cube 23"/>
          <p:cNvSpPr/>
          <p:nvPr/>
        </p:nvSpPr>
        <p:spPr>
          <a:xfrm>
            <a:off x="6794693" y="4957356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506548" y="5213283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6230409" y="5486726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6794693" y="4140940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6506548" y="4396867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6230409" y="4670310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794693" y="3326947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506548" y="3582874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230409" y="3856317"/>
            <a:ext cx="1160894" cy="10811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ube 79"/>
          <p:cNvSpPr/>
          <p:nvPr/>
        </p:nvSpPr>
        <p:spPr>
          <a:xfrm>
            <a:off x="2605949" y="3331717"/>
            <a:ext cx="5339331" cy="3272600"/>
          </a:xfrm>
          <a:prstGeom prst="cube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1" name="TextBox 80"/>
          <p:cNvSpPr txBox="1"/>
          <p:nvPr/>
        </p:nvSpPr>
        <p:spPr>
          <a:xfrm>
            <a:off x="3842653" y="5873848"/>
            <a:ext cx="1767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Units</a:t>
            </a:r>
          </a:p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18978620">
            <a:off x="6972291" y="5684883"/>
            <a:ext cx="1767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</a:t>
            </a:r>
            <a:r>
              <a:rPr lang="en-US" sz="4000" b="1" dirty="0"/>
              <a:t>Units</a:t>
            </a:r>
          </a:p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7496167" y="4101873"/>
            <a:ext cx="1767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</a:t>
            </a:r>
            <a:r>
              <a:rPr lang="en-US" sz="4000" b="1" dirty="0"/>
              <a:t>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0">
        <p14:vortex dir="r"/>
        <p:sndAc>
          <p:stSnd>
            <p:snd r:embed="rId2" name="Explosion"/>
          </p:stSnd>
        </p:sndAc>
      </p:transition>
    </mc:Choice>
    <mc:Fallback xmlns="">
      <p:transition spd="slow" advClick="0" advTm="40000">
        <p:fade/>
        <p:sndAc>
          <p:stSnd>
            <p:snd r:embed="rId5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4" grpId="0" animBg="1"/>
      <p:bldP spid="25" grpId="0" animBg="1"/>
      <p:bldP spid="26" grpId="0" animBg="1"/>
      <p:bldP spid="17" grpId="0" animBg="1"/>
      <p:bldP spid="12" grpId="0" animBg="1"/>
      <p:bldP spid="16" grpId="0" animBg="1"/>
      <p:bldP spid="20" grpId="0" animBg="1"/>
      <p:bldP spid="21" grpId="0" animBg="1"/>
      <p:bldP spid="22" grpId="0" animBg="1"/>
      <p:bldP spid="80" grpId="0" animBg="1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348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Definitions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32" y="2536020"/>
            <a:ext cx="8222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Volume: 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 The number of unit </a:t>
            </a:r>
            <a:r>
              <a:rPr lang="en-US" sz="3600" b="1" dirty="0" smtClean="0">
                <a:solidFill>
                  <a:srgbClr val="FF0000"/>
                </a:solidFill>
              </a:rPr>
              <a:t>CUBES</a:t>
            </a:r>
            <a:r>
              <a:rPr lang="en-US" sz="3600" b="1" dirty="0" smtClean="0">
                <a:solidFill>
                  <a:srgbClr val="000090"/>
                </a:solidFill>
              </a:rPr>
              <a:t> it takes to completely </a:t>
            </a:r>
            <a:r>
              <a:rPr lang="en-US" sz="3600" b="1" dirty="0" smtClean="0">
                <a:solidFill>
                  <a:srgbClr val="FF0000"/>
                </a:solidFill>
              </a:rPr>
              <a:t>FILL</a:t>
            </a:r>
            <a:r>
              <a:rPr lang="en-US" sz="3600" b="1" dirty="0" smtClean="0">
                <a:solidFill>
                  <a:srgbClr val="000090"/>
                </a:solidFill>
              </a:rPr>
              <a:t> an object.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39340" y="986578"/>
            <a:ext cx="2036295" cy="2134218"/>
            <a:chOff x="6739340" y="986578"/>
            <a:chExt cx="2036295" cy="2134218"/>
          </a:xfrm>
        </p:grpSpPr>
        <p:sp>
          <p:nvSpPr>
            <p:cNvPr id="5" name="Cube 4"/>
            <p:cNvSpPr/>
            <p:nvPr/>
          </p:nvSpPr>
          <p:spPr>
            <a:xfrm>
              <a:off x="7031729" y="1470025"/>
              <a:ext cx="1227993" cy="1227993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4387" y="2536020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7897189" y="1657574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8523236">
              <a:off x="6445670" y="1280248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unit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4232" y="4394200"/>
            <a:ext cx="7644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9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000090"/>
                </a:solidFill>
              </a:rPr>
              <a:t>is </a:t>
            </a:r>
            <a:r>
              <a:rPr lang="en-US" sz="3600" b="1" dirty="0">
                <a:solidFill>
                  <a:srgbClr val="000090"/>
                </a:solidFill>
              </a:rPr>
              <a:t>ALWAYS given in </a:t>
            </a:r>
            <a:r>
              <a:rPr lang="en-US" sz="3600" b="1" dirty="0">
                <a:solidFill>
                  <a:srgbClr val="FF0000"/>
                </a:solidFill>
              </a:rPr>
              <a:t>CUBIC</a:t>
            </a:r>
            <a:r>
              <a:rPr lang="en-US" sz="3600" b="1" dirty="0">
                <a:solidFill>
                  <a:srgbClr val="000090"/>
                </a:solidFill>
              </a:rPr>
              <a:t> units (which are either units of volume or </a:t>
            </a:r>
            <a:r>
              <a:rPr lang="en-US" sz="3600" b="1" dirty="0">
                <a:solidFill>
                  <a:srgbClr val="FF0000"/>
                </a:solidFill>
              </a:rPr>
              <a:t>units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00009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  <p:sndAc>
          <p:stSnd>
            <p:snd r:embed="rId2" name="Explosion"/>
          </p:stSnd>
        </p:sndAc>
      </p:transition>
    </mc:Choice>
    <mc:Fallback xmlns="">
      <p:transition spd="slow" advClick="0" advTm="15000">
        <p:fade/>
        <p:sndAc>
          <p:stSnd>
            <p:snd r:embed="rId4" name="Explosio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348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Definitions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30" y="1524016"/>
            <a:ext cx="704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Volume: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 The number of unit </a:t>
            </a:r>
            <a:r>
              <a:rPr lang="en-US" b="1" dirty="0" smtClean="0">
                <a:solidFill>
                  <a:srgbClr val="FF0000"/>
                </a:solidFill>
              </a:rPr>
              <a:t>CUBES</a:t>
            </a:r>
            <a:r>
              <a:rPr lang="en-US" b="1" dirty="0" smtClean="0">
                <a:solidFill>
                  <a:srgbClr val="000090"/>
                </a:solidFill>
              </a:rPr>
              <a:t> it takes to completely </a:t>
            </a:r>
            <a:r>
              <a:rPr lang="en-US" b="1" dirty="0" smtClean="0">
                <a:solidFill>
                  <a:srgbClr val="FF0000"/>
                </a:solidFill>
              </a:rPr>
              <a:t>FILL</a:t>
            </a:r>
            <a:r>
              <a:rPr lang="en-US" b="1" dirty="0" smtClean="0">
                <a:solidFill>
                  <a:srgbClr val="000090"/>
                </a:solidFill>
              </a:rPr>
              <a:t> an object.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Volume</a:t>
            </a:r>
            <a:r>
              <a:rPr lang="en-US" b="1" dirty="0" smtClean="0">
                <a:solidFill>
                  <a:srgbClr val="000090"/>
                </a:solidFill>
              </a:rPr>
              <a:t> is ALWAYS given in </a:t>
            </a:r>
            <a:r>
              <a:rPr lang="en-US" b="1" dirty="0" smtClean="0">
                <a:solidFill>
                  <a:srgbClr val="FF0000"/>
                </a:solidFill>
              </a:rPr>
              <a:t>CUBIC</a:t>
            </a:r>
            <a:r>
              <a:rPr lang="en-US" b="1" dirty="0" smtClean="0">
                <a:solidFill>
                  <a:srgbClr val="000090"/>
                </a:solidFill>
              </a:rPr>
              <a:t> units (which are either units of volume or </a:t>
            </a:r>
            <a:r>
              <a:rPr lang="en-US" b="1" dirty="0" smtClean="0">
                <a:solidFill>
                  <a:srgbClr val="FF0000"/>
                </a:solidFill>
              </a:rPr>
              <a:t>units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131" y="2470674"/>
            <a:ext cx="849066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sz="3600" b="1" dirty="0" smtClean="0">
                <a:solidFill>
                  <a:srgbClr val="008000"/>
                </a:solidFill>
              </a:rPr>
              <a:t>All volume FORMULAS where there are two </a:t>
            </a:r>
            <a:r>
              <a:rPr lang="en-US" sz="3600" b="1" dirty="0" smtClean="0">
                <a:solidFill>
                  <a:srgbClr val="FF0000"/>
                </a:solidFill>
              </a:rPr>
              <a:t>parallel</a:t>
            </a:r>
            <a:r>
              <a:rPr lang="en-US" sz="3600" b="1" dirty="0" smtClean="0">
                <a:solidFill>
                  <a:srgbClr val="008000"/>
                </a:solidFill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</a:rPr>
              <a:t>congruent</a:t>
            </a:r>
            <a:r>
              <a:rPr lang="en-US" sz="3600" b="1" dirty="0" smtClean="0">
                <a:solidFill>
                  <a:srgbClr val="008000"/>
                </a:solidFill>
              </a:rPr>
              <a:t> bases are:</a:t>
            </a:r>
          </a:p>
          <a:p>
            <a:endParaRPr lang="en-US" sz="36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 V=Area of the base * height of the solid.</a:t>
            </a:r>
          </a:p>
          <a:p>
            <a:pPr algn="ctr"/>
            <a:endParaRPr lang="en-US" sz="36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V=A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6000" b="1" dirty="0" smtClean="0">
                <a:solidFill>
                  <a:srgbClr val="FF0000"/>
                </a:solidFill>
              </a:rPr>
              <a:t> * height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7521973" y="548246"/>
            <a:ext cx="1318787" cy="1843557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7521973" y="5177078"/>
            <a:ext cx="1318787" cy="14814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6131" y="5177078"/>
            <a:ext cx="1595390" cy="1237289"/>
            <a:chOff x="236131" y="5177078"/>
            <a:chExt cx="1595390" cy="1237289"/>
          </a:xfrm>
        </p:grpSpPr>
        <p:sp>
          <p:nvSpPr>
            <p:cNvPr id="9" name="Isosceles Triangle 8"/>
            <p:cNvSpPr/>
            <p:nvPr/>
          </p:nvSpPr>
          <p:spPr>
            <a:xfrm>
              <a:off x="236131" y="5584081"/>
              <a:ext cx="919843" cy="81400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911678" y="5177078"/>
              <a:ext cx="919843" cy="81400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3816" y="5177078"/>
              <a:ext cx="1139693" cy="1237289"/>
            </a:xfrm>
            <a:custGeom>
              <a:avLst/>
              <a:gdLst>
                <a:gd name="connsiteX0" fmla="*/ 0 w 1139693"/>
                <a:gd name="connsiteY0" fmla="*/ 390723 h 1237289"/>
                <a:gd name="connsiteX1" fmla="*/ 488440 w 1139693"/>
                <a:gd name="connsiteY1" fmla="*/ 1237289 h 1237289"/>
                <a:gd name="connsiteX2" fmla="*/ 1139693 w 1139693"/>
                <a:gd name="connsiteY2" fmla="*/ 830286 h 1237289"/>
                <a:gd name="connsiteX3" fmla="*/ 700097 w 1139693"/>
                <a:gd name="connsiteY3" fmla="*/ 0 h 1237289"/>
                <a:gd name="connsiteX4" fmla="*/ 0 w 1139693"/>
                <a:gd name="connsiteY4" fmla="*/ 390723 h 123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693" h="1237289">
                  <a:moveTo>
                    <a:pt x="0" y="390723"/>
                  </a:moveTo>
                  <a:lnTo>
                    <a:pt x="488440" y="1237289"/>
                  </a:lnTo>
                  <a:lnTo>
                    <a:pt x="1139693" y="830286"/>
                  </a:lnTo>
                  <a:lnTo>
                    <a:pt x="700097" y="0"/>
                  </a:lnTo>
                  <a:lnTo>
                    <a:pt x="0" y="39072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23170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44617" y="3158485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 feet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142906" y="4237113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r>
              <a:rPr lang="en-US" sz="4800" b="1" dirty="0" smtClean="0"/>
              <a:t> feet</a:t>
            </a:r>
            <a:endParaRPr lang="en-US" sz="4800" b="1" dirty="0"/>
          </a:p>
        </p:txBody>
      </p:sp>
      <p:sp>
        <p:nvSpPr>
          <p:cNvPr id="27" name="Rectangle 26"/>
          <p:cNvSpPr/>
          <p:nvPr/>
        </p:nvSpPr>
        <p:spPr>
          <a:xfrm>
            <a:off x="7234777" y="5189736"/>
            <a:ext cx="646456" cy="646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84689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557943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69651" y="5192320"/>
            <a:ext cx="79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 ft</a:t>
            </a:r>
            <a:r>
              <a:rPr lang="en-US" sz="2800" b="1" baseline="30000" dirty="0" smtClean="0"/>
              <a:t>2</a:t>
            </a:r>
            <a:endParaRPr lang="en-US" sz="28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4738941" y="1097298"/>
            <a:ext cx="4491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69710" y="3891512"/>
            <a:ext cx="3244022" cy="1949992"/>
            <a:chOff x="2686419" y="3239744"/>
            <a:chExt cx="3244022" cy="1949992"/>
          </a:xfrm>
        </p:grpSpPr>
        <p:sp>
          <p:nvSpPr>
            <p:cNvPr id="6" name="Rectangle 5"/>
            <p:cNvSpPr/>
            <p:nvPr/>
          </p:nvSpPr>
          <p:spPr>
            <a:xfrm>
              <a:off x="2686419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8746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5202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31658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8114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92290" y="3896824"/>
              <a:ext cx="3238151" cy="646456"/>
              <a:chOff x="2686419" y="3239744"/>
              <a:chExt cx="3238151" cy="6464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92290" y="4543280"/>
              <a:ext cx="3238151" cy="646456"/>
              <a:chOff x="2686419" y="3239744"/>
              <a:chExt cx="3238151" cy="6464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115733" y="3642209"/>
              <a:ext cx="2508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15 ft</a:t>
              </a:r>
              <a:r>
                <a:rPr lang="en-US" sz="7200" baseline="30000" dirty="0" smtClean="0"/>
                <a:t>2</a:t>
              </a:r>
              <a:endParaRPr lang="en-US" sz="7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9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  <p:sndAc>
          <p:stSnd>
            <p:snd r:embed="rId2" name="Screeching Brake"/>
          </p:stSnd>
        </p:sndAc>
      </p:transition>
    </mc:Choice>
    <mc:Fallback xmlns="">
      <p:transition xmlns:p14="http://schemas.microsoft.com/office/powerpoint/2010/main" spd="slow" advClick="0" advTm="8000">
        <p:fade/>
        <p:sndAc>
          <p:stSnd>
            <p:snd r:embed="rId3" name="Screeching Brake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082" y="988368"/>
            <a:ext cx="8222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Volume of one “unit-slice” (a one-unit thick slice parallel to the base) is equivalent to the area in number, but has cubic units. 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9738" y="3055203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 feet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 rot="15685177">
            <a:off x="5063780" y="3831440"/>
            <a:ext cx="21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r>
              <a:rPr lang="en-US" sz="4800" b="1" dirty="0" smtClean="0"/>
              <a:t> feet</a:t>
            </a:r>
            <a:endParaRPr 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3780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81249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2136" y="2516842"/>
            <a:ext cx="4491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4600" y="3532784"/>
            <a:ext cx="3244022" cy="1949992"/>
            <a:chOff x="2686419" y="3239744"/>
            <a:chExt cx="3244022" cy="1949992"/>
          </a:xfrm>
          <a:scene3d>
            <a:camera prst="perspectiveRelaxed"/>
            <a:lightRig rig="threePt" dir="t"/>
          </a:scene3d>
        </p:grpSpPr>
        <p:sp>
          <p:nvSpPr>
            <p:cNvPr id="6" name="Rectangle 5"/>
            <p:cNvSpPr/>
            <p:nvPr/>
          </p:nvSpPr>
          <p:spPr>
            <a:xfrm>
              <a:off x="2686419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8746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5202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31658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8114" y="3239744"/>
              <a:ext cx="646456" cy="646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92290" y="3896824"/>
              <a:ext cx="3238151" cy="646456"/>
              <a:chOff x="2686419" y="3239744"/>
              <a:chExt cx="3238151" cy="6464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92290" y="4543280"/>
              <a:ext cx="3238151" cy="646456"/>
              <a:chOff x="2686419" y="3239744"/>
              <a:chExt cx="3238151" cy="6464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115733" y="3642209"/>
              <a:ext cx="2508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15 ft</a:t>
              </a:r>
              <a:r>
                <a:rPr lang="en-US" sz="7200" baseline="30000" dirty="0"/>
                <a:t>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93193" y="5189736"/>
            <a:ext cx="3449810" cy="798445"/>
            <a:chOff x="2493193" y="5189736"/>
            <a:chExt cx="3449810" cy="798445"/>
          </a:xfrm>
        </p:grpSpPr>
        <p:sp>
          <p:nvSpPr>
            <p:cNvPr id="24" name="Rectangle 2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67665" y="5339258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38" name="Cube 37"/>
          <p:cNvSpPr/>
          <p:nvPr/>
        </p:nvSpPr>
        <p:spPr>
          <a:xfrm>
            <a:off x="7383632" y="5066909"/>
            <a:ext cx="1074568" cy="1006465"/>
          </a:xfrm>
          <a:prstGeom prst="cube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331897">
            <a:off x="6911011" y="4807065"/>
            <a:ext cx="9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foot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00775" y="5353967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ft</a:t>
            </a:r>
            <a:r>
              <a:rPr lang="en-US" sz="3600" b="1" baseline="30000" dirty="0" smtClean="0"/>
              <a:t>3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94235081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Area and Volume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3565" y="1276235"/>
            <a:ext cx="82220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All area FORMULAS are based on the formula of a rectangle (Area = base x height)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3780" y="5988173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81249" y="5182137"/>
            <a:ext cx="132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foot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93193" y="2384231"/>
            <a:ext cx="4491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  =  A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base</a:t>
            </a:r>
            <a:r>
              <a:rPr lang="en-US" sz="4400" b="1" dirty="0" smtClean="0">
                <a:solidFill>
                  <a:srgbClr val="FF0000"/>
                </a:solidFill>
              </a:rPr>
              <a:t> * height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67665" y="3055203"/>
            <a:ext cx="5380439" cy="2932978"/>
            <a:chOff x="1167665" y="3055203"/>
            <a:chExt cx="5380439" cy="2932978"/>
          </a:xfrm>
        </p:grpSpPr>
        <p:sp>
          <p:nvSpPr>
            <p:cNvPr id="25" name="TextBox 24"/>
            <p:cNvSpPr txBox="1"/>
            <p:nvPr/>
          </p:nvSpPr>
          <p:spPr>
            <a:xfrm>
              <a:off x="3389738" y="3055203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5 feet</a:t>
              </a:r>
              <a:endParaRPr lang="en-US" sz="4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5685177">
              <a:off x="5063780" y="3831440"/>
              <a:ext cx="213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3</a:t>
              </a:r>
              <a:r>
                <a:rPr lang="en-US" sz="4800" b="1" dirty="0" smtClean="0"/>
                <a:t> feet</a:t>
              </a:r>
              <a:endParaRPr lang="en-US" sz="48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4600" y="3532784"/>
              <a:ext cx="3244022" cy="1949992"/>
              <a:chOff x="2686419" y="3239744"/>
              <a:chExt cx="3244022" cy="1949992"/>
            </a:xfrm>
            <a:scene3d>
              <a:camera prst="perspectiveRelaxed"/>
              <a:lightRig rig="threePt" dir="t"/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2686419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38746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85202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31658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78114" y="3239744"/>
                <a:ext cx="646456" cy="6464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692290" y="3896824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692290" y="4543280"/>
                <a:ext cx="3238151" cy="646456"/>
                <a:chOff x="2686419" y="3239744"/>
                <a:chExt cx="3238151" cy="64645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686419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338746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85202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31658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78114" y="3239744"/>
                  <a:ext cx="646456" cy="64645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3115733" y="3642209"/>
                <a:ext cx="2508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15 ft</a:t>
                </a:r>
                <a:r>
                  <a:rPr lang="en-US" sz="7200" baseline="30000" dirty="0"/>
                  <a:t>3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493193" y="5192319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1391" y="5192320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79254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52401" y="5189736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5140" y="5192328"/>
              <a:ext cx="727863" cy="795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7665" y="5339258"/>
              <a:ext cx="132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 foot</a:t>
              </a:r>
              <a:endParaRPr lang="en-US" sz="3600" b="1" dirty="0"/>
            </a:p>
          </p:txBody>
        </p:sp>
      </p:grpSp>
      <p:sp>
        <p:nvSpPr>
          <p:cNvPr id="38" name="Cube 37"/>
          <p:cNvSpPr/>
          <p:nvPr/>
        </p:nvSpPr>
        <p:spPr>
          <a:xfrm>
            <a:off x="7383632" y="5066909"/>
            <a:ext cx="1074568" cy="1006465"/>
          </a:xfrm>
          <a:prstGeom prst="cube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8331897">
            <a:off x="6911011" y="4807065"/>
            <a:ext cx="9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foot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00775" y="5353967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 ft</a:t>
            </a:r>
            <a:r>
              <a:rPr lang="en-US" sz="3600" b="1" baseline="30000" dirty="0" smtClean="0"/>
              <a:t>3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42795801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955E-7 2.86773E-6 L 0.25087 -0.15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43" y="-75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456E-6 2.60366E-6 L -0.12647 -0.27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2" y="-13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1100</Words>
  <Application>Microsoft Office PowerPoint</Application>
  <PresentationFormat>On-screen Show (4:3)</PresentationFormat>
  <Paragraphs>314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Area and Volume</vt:lpstr>
      <vt:lpstr>Try these:</vt:lpstr>
      <vt:lpstr>Try these:</vt:lpstr>
      <vt:lpstr>Try these:</vt:lpstr>
      <vt:lpstr>Try these: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and Volume</dc:title>
  <dc:creator>Haverford Middle School</dc:creator>
  <cp:lastModifiedBy>Windows User</cp:lastModifiedBy>
  <cp:revision>61</cp:revision>
  <dcterms:created xsi:type="dcterms:W3CDTF">2012-05-03T14:58:26Z</dcterms:created>
  <dcterms:modified xsi:type="dcterms:W3CDTF">2015-03-12T12:22:26Z</dcterms:modified>
</cp:coreProperties>
</file>