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95" r:id="rId5"/>
    <p:sldId id="258" r:id="rId6"/>
    <p:sldId id="261" r:id="rId7"/>
    <p:sldId id="260" r:id="rId8"/>
    <p:sldId id="262" r:id="rId9"/>
    <p:sldId id="298" r:id="rId10"/>
    <p:sldId id="299" r:id="rId11"/>
    <p:sldId id="300" r:id="rId12"/>
    <p:sldId id="301" r:id="rId13"/>
    <p:sldId id="263" r:id="rId14"/>
    <p:sldId id="297" r:id="rId15"/>
    <p:sldId id="264" r:id="rId16"/>
    <p:sldId id="265" r:id="rId17"/>
    <p:sldId id="266" r:id="rId18"/>
    <p:sldId id="267" r:id="rId19"/>
    <p:sldId id="269" r:id="rId20"/>
    <p:sldId id="270" r:id="rId21"/>
    <p:sldId id="271" r:id="rId22"/>
    <p:sldId id="272" r:id="rId23"/>
    <p:sldId id="273" r:id="rId24"/>
    <p:sldId id="274" r:id="rId25"/>
    <p:sldId id="268" r:id="rId26"/>
    <p:sldId id="275" r:id="rId27"/>
    <p:sldId id="277" r:id="rId28"/>
    <p:sldId id="279" r:id="rId29"/>
    <p:sldId id="287" r:id="rId30"/>
    <p:sldId id="282" r:id="rId31"/>
    <p:sldId id="283" r:id="rId32"/>
    <p:sldId id="284" r:id="rId33"/>
    <p:sldId id="276" r:id="rId34"/>
    <p:sldId id="288" r:id="rId35"/>
    <p:sldId id="290" r:id="rId36"/>
    <p:sldId id="289" r:id="rId37"/>
    <p:sldId id="292" r:id="rId38"/>
    <p:sldId id="293" r:id="rId39"/>
    <p:sldId id="278" r:id="rId40"/>
    <p:sldId id="294" r:id="rId41"/>
    <p:sldId id="296" r:id="rId42"/>
    <p:sldId id="302" r:id="rId43"/>
    <p:sldId id="303" r:id="rId44"/>
    <p:sldId id="304" r:id="rId45"/>
    <p:sldId id="312" r:id="rId46"/>
    <p:sldId id="306" r:id="rId47"/>
    <p:sldId id="313" r:id="rId48"/>
    <p:sldId id="314" r:id="rId49"/>
    <p:sldId id="316" r:id="rId50"/>
    <p:sldId id="305" r:id="rId51"/>
    <p:sldId id="307" r:id="rId52"/>
    <p:sldId id="308" r:id="rId53"/>
    <p:sldId id="309" r:id="rId54"/>
    <p:sldId id="311" r:id="rId55"/>
    <p:sldId id="315" r:id="rId56"/>
    <p:sldId id="317" r:id="rId57"/>
    <p:sldId id="318" r:id="rId58"/>
    <p:sldId id="319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43FB"/>
    <a:srgbClr val="660066"/>
    <a:srgbClr val="EB5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6" autoAdjust="0"/>
  </p:normalViewPr>
  <p:slideViewPr>
    <p:cSldViewPr>
      <p:cViewPr>
        <p:scale>
          <a:sx n="70" d="100"/>
          <a:sy n="70" d="100"/>
        </p:scale>
        <p:origin x="-4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2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30E-4883-4A33-97D7-E9946297E50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C27B-8C5C-4362-BE08-EC99BB0577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30E-4883-4A33-97D7-E9946297E50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C27B-8C5C-4362-BE08-EC99BB057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30E-4883-4A33-97D7-E9946297E50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C27B-8C5C-4362-BE08-EC99BB057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30E-4883-4A33-97D7-E9946297E50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C27B-8C5C-4362-BE08-EC99BB0577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30E-4883-4A33-97D7-E9946297E50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C27B-8C5C-4362-BE08-EC99BB057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30E-4883-4A33-97D7-E9946297E50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C27B-8C5C-4362-BE08-EC99BB0577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30E-4883-4A33-97D7-E9946297E50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C27B-8C5C-4362-BE08-EC99BB0577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30E-4883-4A33-97D7-E9946297E50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C27B-8C5C-4362-BE08-EC99BB057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30E-4883-4A33-97D7-E9946297E50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C27B-8C5C-4362-BE08-EC99BB057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30E-4883-4A33-97D7-E9946297E50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C27B-8C5C-4362-BE08-EC99BB057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30E-4883-4A33-97D7-E9946297E50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C27B-8C5C-4362-BE08-EC99BB0577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94930E-4883-4A33-97D7-E9946297E507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03CC27B-8C5C-4362-BE08-EC99BB0577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962399"/>
            <a:ext cx="5637010" cy="1972265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/>
              <a:t>Slideshow by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/>
              <a:t>Mr. </a:t>
            </a:r>
            <a:r>
              <a:rPr lang="en-US" sz="2800" b="1" dirty="0" err="1" smtClean="0"/>
              <a:t>Braverman</a:t>
            </a:r>
            <a:endParaRPr lang="en-US" sz="2800" b="1" dirty="0" smtClean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/>
              <a:t>Trenton Public Schools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/>
              <a:t>May </a:t>
            </a:r>
            <a:r>
              <a:rPr lang="en-US" sz="2800" b="1" dirty="0" smtClean="0"/>
              <a:t>2015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7200" dirty="0" smtClean="0"/>
              <a:t>Finding the </a:t>
            </a:r>
            <a:br>
              <a:rPr lang="en-US" sz="7200" dirty="0" smtClean="0"/>
            </a:br>
            <a:r>
              <a:rPr lang="en-US" sz="7200" dirty="0" smtClean="0"/>
              <a:t>Surface Area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59091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How do I find the </a:t>
            </a:r>
            <a:br>
              <a:rPr lang="en-US" dirty="0" smtClean="0"/>
            </a:br>
            <a:r>
              <a:rPr lang="en-US" dirty="0" smtClean="0"/>
              <a:t>surface area of an object?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599" y="1905000"/>
            <a:ext cx="3949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Basic Vocabulary: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6451" y="2647414"/>
            <a:ext cx="417807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Edges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are the lines where two faces meet.</a:t>
            </a:r>
          </a:p>
          <a:p>
            <a:endParaRPr lang="en-US" sz="3200" dirty="0"/>
          </a:p>
          <a:p>
            <a:r>
              <a:rPr lang="en-US" sz="3200" dirty="0" smtClean="0"/>
              <a:t>In a rectangular </a:t>
            </a:r>
            <a:r>
              <a:rPr lang="en-US" sz="3200" dirty="0" smtClean="0"/>
              <a:t>prism (also called a rectangular solid), </a:t>
            </a:r>
            <a:r>
              <a:rPr lang="en-US" sz="3200" dirty="0" smtClean="0"/>
              <a:t>there are 12 edges.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411906" y="2835166"/>
            <a:ext cx="29337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10200" y="4343400"/>
            <a:ext cx="29337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914900" y="4800600"/>
            <a:ext cx="29337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14900" y="3352800"/>
            <a:ext cx="29337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914900" y="2819400"/>
            <a:ext cx="495300" cy="5334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848600" y="2835166"/>
            <a:ext cx="495300" cy="5334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0782300" y="2850932"/>
            <a:ext cx="495300" cy="5334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848600" y="4267200"/>
            <a:ext cx="495300" cy="5334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914899" y="4338181"/>
            <a:ext cx="495301" cy="446653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14900" y="3368566"/>
            <a:ext cx="0" cy="143203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11906" y="2850932"/>
            <a:ext cx="0" cy="143203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343900" y="2819400"/>
            <a:ext cx="0" cy="143203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275894" y="2787868"/>
            <a:ext cx="0" cy="143203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848600" y="3352800"/>
            <a:ext cx="0" cy="143203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be 27"/>
          <p:cNvSpPr/>
          <p:nvPr/>
        </p:nvSpPr>
        <p:spPr>
          <a:xfrm>
            <a:off x="4914900" y="2819400"/>
            <a:ext cx="3429000" cy="198120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ube 26"/>
          <p:cNvSpPr/>
          <p:nvPr/>
        </p:nvSpPr>
        <p:spPr>
          <a:xfrm rot="10800000">
            <a:off x="4914900" y="2819400"/>
            <a:ext cx="3429000" cy="198120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496480" y="3384332"/>
            <a:ext cx="41910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Think of edges as toothpicks that make up an object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98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8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3000"/>
                            </p:stCondLst>
                            <p:childTnLst>
                              <p:par>
                                <p:cTn id="7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5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8000"/>
                            </p:stCondLst>
                            <p:childTnLst>
                              <p:par>
                                <p:cTn id="77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3" grpId="0" animBg="1"/>
      <p:bldP spid="33" grpId="1" animBg="1"/>
      <p:bldP spid="33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How do I find the </a:t>
            </a:r>
            <a:br>
              <a:rPr lang="en-US" dirty="0" smtClean="0"/>
            </a:br>
            <a:r>
              <a:rPr lang="en-US" dirty="0" smtClean="0"/>
              <a:t>surface area of an object?</a:t>
            </a:r>
            <a:endParaRPr lang="en-US" dirty="0"/>
          </a:p>
        </p:txBody>
      </p:sp>
      <p:sp>
        <p:nvSpPr>
          <p:cNvPr id="6" name="Cube 5"/>
          <p:cNvSpPr/>
          <p:nvPr/>
        </p:nvSpPr>
        <p:spPr>
          <a:xfrm>
            <a:off x="4914900" y="2819400"/>
            <a:ext cx="3429000" cy="198120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599" y="1905000"/>
            <a:ext cx="3949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Basic Vocabulary: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" y="2438400"/>
            <a:ext cx="417807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Vertices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are the points where two or more </a:t>
            </a:r>
            <a:r>
              <a:rPr lang="en-US" sz="3200" b="1" dirty="0">
                <a:solidFill>
                  <a:srgbClr val="FF0000"/>
                </a:solidFill>
              </a:rPr>
              <a:t>edges</a:t>
            </a:r>
            <a:r>
              <a:rPr lang="en-US" sz="2400" dirty="0" smtClean="0"/>
              <a:t> </a:t>
            </a:r>
            <a:r>
              <a:rPr lang="en-US" sz="3200" dirty="0" smtClean="0"/>
              <a:t>(or three or more </a:t>
            </a:r>
            <a:r>
              <a:rPr lang="en-US" sz="3200" b="1" dirty="0">
                <a:solidFill>
                  <a:srgbClr val="FF0000"/>
                </a:solidFill>
              </a:rPr>
              <a:t>faces</a:t>
            </a:r>
            <a:r>
              <a:rPr lang="en-US" sz="3200" dirty="0" smtClean="0"/>
              <a:t>) all meet.  </a:t>
            </a:r>
          </a:p>
          <a:p>
            <a:pPr algn="ctr"/>
            <a:endParaRPr lang="en-US" sz="1200" dirty="0"/>
          </a:p>
          <a:p>
            <a:pPr algn="ctr"/>
            <a:r>
              <a:rPr lang="en-US" sz="3200" dirty="0" smtClean="0"/>
              <a:t>One of these corner points is called a </a:t>
            </a:r>
            <a:r>
              <a:rPr lang="en-US" sz="4000" b="1" dirty="0" smtClean="0">
                <a:solidFill>
                  <a:srgbClr val="FF0000"/>
                </a:solidFill>
              </a:rPr>
              <a:t>vertex</a:t>
            </a:r>
            <a:r>
              <a:rPr lang="en-US" sz="32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6800" y="5029200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 a rectangular prism, there are 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</a:rPr>
              <a:t>8 vertices.</a:t>
            </a:r>
          </a:p>
        </p:txBody>
      </p:sp>
      <p:sp>
        <p:nvSpPr>
          <p:cNvPr id="8" name="Cube 7"/>
          <p:cNvSpPr/>
          <p:nvPr/>
        </p:nvSpPr>
        <p:spPr>
          <a:xfrm rot="10800000">
            <a:off x="4914900" y="2819400"/>
            <a:ext cx="3429000" cy="198120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72251" y="3200400"/>
            <a:ext cx="152400" cy="13403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34000" y="2743200"/>
            <a:ext cx="152400" cy="13403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267700" y="2762450"/>
            <a:ext cx="152400" cy="13403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1201400" y="2781700"/>
            <a:ext cx="152400" cy="13403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772400" y="3267417"/>
            <a:ext cx="152400" cy="13403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838700" y="4710681"/>
            <a:ext cx="152400" cy="13403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36275" y="4209365"/>
            <a:ext cx="152400" cy="13403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268269" y="4276382"/>
            <a:ext cx="152400" cy="13403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766714" y="4733582"/>
            <a:ext cx="152400" cy="13403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43300" y="2987566"/>
            <a:ext cx="4191000" cy="16448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Think of </a:t>
            </a:r>
            <a:r>
              <a:rPr lang="en-US" sz="2400" b="1" dirty="0" smtClean="0">
                <a:solidFill>
                  <a:srgbClr val="FF0000"/>
                </a:solidFill>
              </a:rPr>
              <a:t>vertices </a:t>
            </a:r>
            <a:r>
              <a:rPr lang="en-US" sz="2400" b="1" dirty="0">
                <a:solidFill>
                  <a:srgbClr val="FF0000"/>
                </a:solidFill>
              </a:rPr>
              <a:t>as </a:t>
            </a:r>
            <a:r>
              <a:rPr lang="en-US" sz="2400" b="1" dirty="0" smtClean="0">
                <a:solidFill>
                  <a:srgbClr val="FF0000"/>
                </a:solidFill>
              </a:rPr>
              <a:t>marshmallows or gumdrops that hold the toothpicks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53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7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9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1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6000"/>
                            </p:stCondLst>
                            <p:childTnLst>
                              <p:par>
                                <p:cTn id="6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5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4" grpId="0"/>
      <p:bldP spid="7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19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How do I find the </a:t>
            </a:r>
            <a:br>
              <a:rPr lang="en-US" dirty="0" smtClean="0"/>
            </a:br>
            <a:r>
              <a:rPr lang="en-US" dirty="0" smtClean="0"/>
              <a:t>surface area of an object?</a:t>
            </a:r>
            <a:endParaRPr lang="en-US" dirty="0"/>
          </a:p>
        </p:txBody>
      </p:sp>
      <p:sp>
        <p:nvSpPr>
          <p:cNvPr id="6" name="Cube 5"/>
          <p:cNvSpPr/>
          <p:nvPr/>
        </p:nvSpPr>
        <p:spPr>
          <a:xfrm>
            <a:off x="4914900" y="2819400"/>
            <a:ext cx="3429000" cy="198120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599" y="1905000"/>
            <a:ext cx="3949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Basic Vocabulary:</a:t>
            </a:r>
          </a:p>
        </p:txBody>
      </p:sp>
      <p:sp>
        <p:nvSpPr>
          <p:cNvPr id="8" name="Cube 7"/>
          <p:cNvSpPr/>
          <p:nvPr/>
        </p:nvSpPr>
        <p:spPr>
          <a:xfrm rot="10800000">
            <a:off x="4914900" y="2819400"/>
            <a:ext cx="3429000" cy="198120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2712425"/>
            <a:ext cx="6019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Base</a:t>
            </a:r>
            <a:r>
              <a:rPr lang="en-US" sz="2800" b="1" dirty="0" smtClean="0"/>
              <a:t>:  </a:t>
            </a:r>
            <a:r>
              <a:rPr lang="en-US" sz="2800" dirty="0" smtClean="0"/>
              <a:t>Refers to the “bottom” of the prism.  </a:t>
            </a:r>
          </a:p>
          <a:p>
            <a:endParaRPr lang="en-US" sz="2800" dirty="0"/>
          </a:p>
          <a:p>
            <a:r>
              <a:rPr lang="en-US" sz="2800" dirty="0" smtClean="0"/>
              <a:t>In prisms that are NOT rectangular, the base refers to the non-rectangular faces and gives the </a:t>
            </a:r>
            <a:r>
              <a:rPr lang="en-US" sz="2800" b="1" dirty="0" smtClean="0">
                <a:solidFill>
                  <a:srgbClr val="FF0000"/>
                </a:solidFill>
              </a:rPr>
              <a:t>NAME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to the shape (such as </a:t>
            </a:r>
            <a:r>
              <a:rPr lang="en-US" sz="3200" b="1" dirty="0" smtClean="0">
                <a:solidFill>
                  <a:srgbClr val="FF0000"/>
                </a:solidFill>
              </a:rPr>
              <a:t>Triangular Prism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grpSp>
        <p:nvGrpSpPr>
          <p:cNvPr id="28" name="Group 27"/>
          <p:cNvGrpSpPr/>
          <p:nvPr/>
        </p:nvGrpSpPr>
        <p:grpSpPr>
          <a:xfrm rot="2963344">
            <a:off x="3396935" y="2752109"/>
            <a:ext cx="2728633" cy="3039091"/>
            <a:chOff x="3396935" y="2752109"/>
            <a:chExt cx="2728633" cy="3039091"/>
          </a:xfrm>
        </p:grpSpPr>
        <p:sp>
          <p:nvSpPr>
            <p:cNvPr id="21" name="Isosceles Triangle 20"/>
            <p:cNvSpPr/>
            <p:nvPr/>
          </p:nvSpPr>
          <p:spPr>
            <a:xfrm rot="18740483">
              <a:off x="3639288" y="3628863"/>
              <a:ext cx="1919984" cy="240468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689589" y="2752109"/>
              <a:ext cx="2435979" cy="2178934"/>
            </a:xfrm>
            <a:custGeom>
              <a:avLst/>
              <a:gdLst>
                <a:gd name="connsiteX0" fmla="*/ 0 w 1378424"/>
                <a:gd name="connsiteY0" fmla="*/ 0 h 1214650"/>
                <a:gd name="connsiteX1" fmla="*/ 27295 w 1378424"/>
                <a:gd name="connsiteY1" fmla="*/ 764274 h 1214650"/>
                <a:gd name="connsiteX2" fmla="*/ 1378424 w 1378424"/>
                <a:gd name="connsiteY2" fmla="*/ 1214650 h 1214650"/>
                <a:gd name="connsiteX3" fmla="*/ 1323833 w 1378424"/>
                <a:gd name="connsiteY3" fmla="*/ 477671 h 1214650"/>
                <a:gd name="connsiteX4" fmla="*/ 0 w 1378424"/>
                <a:gd name="connsiteY4" fmla="*/ 0 h 1214650"/>
                <a:gd name="connsiteX0" fmla="*/ 0 w 1323833"/>
                <a:gd name="connsiteY0" fmla="*/ 0 h 1253920"/>
                <a:gd name="connsiteX1" fmla="*/ 27295 w 1323833"/>
                <a:gd name="connsiteY1" fmla="*/ 764274 h 1253920"/>
                <a:gd name="connsiteX2" fmla="*/ 1312256 w 1323833"/>
                <a:gd name="connsiteY2" fmla="*/ 1253920 h 1253920"/>
                <a:gd name="connsiteX3" fmla="*/ 1323833 w 1323833"/>
                <a:gd name="connsiteY3" fmla="*/ 477671 h 1253920"/>
                <a:gd name="connsiteX4" fmla="*/ 0 w 1323833"/>
                <a:gd name="connsiteY4" fmla="*/ 0 h 1253920"/>
                <a:gd name="connsiteX0" fmla="*/ 0 w 1312256"/>
                <a:gd name="connsiteY0" fmla="*/ 0 h 1253920"/>
                <a:gd name="connsiteX1" fmla="*/ 27295 w 1312256"/>
                <a:gd name="connsiteY1" fmla="*/ 764274 h 1253920"/>
                <a:gd name="connsiteX2" fmla="*/ 1312256 w 1312256"/>
                <a:gd name="connsiteY2" fmla="*/ 1253920 h 1253920"/>
                <a:gd name="connsiteX3" fmla="*/ 1220905 w 1312256"/>
                <a:gd name="connsiteY3" fmla="*/ 438401 h 1253920"/>
                <a:gd name="connsiteX4" fmla="*/ 0 w 1312256"/>
                <a:gd name="connsiteY4" fmla="*/ 0 h 1253920"/>
                <a:gd name="connsiteX0" fmla="*/ 0 w 1312256"/>
                <a:gd name="connsiteY0" fmla="*/ 0 h 1253920"/>
                <a:gd name="connsiteX1" fmla="*/ 19944 w 1312256"/>
                <a:gd name="connsiteY1" fmla="*/ 732858 h 1253920"/>
                <a:gd name="connsiteX2" fmla="*/ 1312256 w 1312256"/>
                <a:gd name="connsiteY2" fmla="*/ 1253920 h 1253920"/>
                <a:gd name="connsiteX3" fmla="*/ 1220905 w 1312256"/>
                <a:gd name="connsiteY3" fmla="*/ 438401 h 1253920"/>
                <a:gd name="connsiteX4" fmla="*/ 0 w 1312256"/>
                <a:gd name="connsiteY4" fmla="*/ 0 h 1253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2256" h="1253920">
                  <a:moveTo>
                    <a:pt x="0" y="0"/>
                  </a:moveTo>
                  <a:lnTo>
                    <a:pt x="19944" y="732858"/>
                  </a:lnTo>
                  <a:lnTo>
                    <a:pt x="1312256" y="1253920"/>
                  </a:lnTo>
                  <a:lnTo>
                    <a:pt x="1220905" y="4384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495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5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Find the surface area of a rectangular prism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200400" y="2667000"/>
            <a:ext cx="4540202" cy="2670313"/>
            <a:chOff x="3200400" y="2667000"/>
            <a:chExt cx="4540202" cy="2670313"/>
          </a:xfrm>
        </p:grpSpPr>
        <p:grpSp>
          <p:nvGrpSpPr>
            <p:cNvPr id="8" name="Group 7"/>
            <p:cNvGrpSpPr/>
            <p:nvPr/>
          </p:nvGrpSpPr>
          <p:grpSpPr>
            <a:xfrm>
              <a:off x="3200400" y="2667000"/>
              <a:ext cx="4540202" cy="2670313"/>
              <a:chOff x="3200400" y="2667000"/>
              <a:chExt cx="4540202" cy="2670313"/>
            </a:xfrm>
          </p:grpSpPr>
          <p:sp>
            <p:nvSpPr>
              <p:cNvPr id="4" name="Cube 3"/>
              <p:cNvSpPr/>
              <p:nvPr/>
            </p:nvSpPr>
            <p:spPr>
              <a:xfrm>
                <a:off x="3200400" y="2667000"/>
                <a:ext cx="3429000" cy="1981200"/>
              </a:xfrm>
              <a:prstGeom prst="cub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400800" y="4307751"/>
                <a:ext cx="111120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3 cm</a:t>
                </a:r>
                <a:endParaRPr lang="en-US" sz="3200" b="1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629400" y="3072825"/>
                <a:ext cx="111120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5 cm</a:t>
                </a:r>
                <a:endParaRPr lang="en-US" sz="32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1000" y="4752538"/>
                <a:ext cx="111120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/>
                  <a:t>8</a:t>
                </a:r>
                <a:r>
                  <a:rPr lang="en-US" sz="3200" b="1" dirty="0" smtClean="0"/>
                  <a:t> cm</a:t>
                </a:r>
                <a:endParaRPr lang="en-US" sz="3200" b="1" dirty="0"/>
              </a:p>
            </p:txBody>
          </p:sp>
        </p:grpSp>
        <p:sp>
          <p:nvSpPr>
            <p:cNvPr id="10" name="Cube 9"/>
            <p:cNvSpPr/>
            <p:nvPr/>
          </p:nvSpPr>
          <p:spPr>
            <a:xfrm rot="10800000">
              <a:off x="3200400" y="2667000"/>
              <a:ext cx="3429000" cy="1981200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548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Find the surface area of a rectangular prism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9482" y="1952685"/>
            <a:ext cx="76674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What is being counted or measured?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Faces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Area of the faces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Length, width, height of prism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Base and height of the faces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Area of the bases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Lateral Surface Area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Total Surface Area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29482" y="1921804"/>
            <a:ext cx="47772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What units do we use?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cm for length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cm</a:t>
            </a:r>
            <a:r>
              <a:rPr lang="en-US" sz="3600" baseline="40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 for area</a:t>
            </a:r>
            <a:endParaRPr lang="en-US" sz="3600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00400" y="2667000"/>
            <a:ext cx="4540202" cy="2565976"/>
            <a:chOff x="3200400" y="2667000"/>
            <a:chExt cx="4540202" cy="2565976"/>
          </a:xfrm>
        </p:grpSpPr>
        <p:grpSp>
          <p:nvGrpSpPr>
            <p:cNvPr id="12" name="Group 11"/>
            <p:cNvGrpSpPr/>
            <p:nvPr/>
          </p:nvGrpSpPr>
          <p:grpSpPr>
            <a:xfrm>
              <a:off x="3200400" y="2667000"/>
              <a:ext cx="4540202" cy="2565976"/>
              <a:chOff x="3200400" y="2667000"/>
              <a:chExt cx="4540202" cy="2565976"/>
            </a:xfrm>
          </p:grpSpPr>
          <p:sp>
            <p:nvSpPr>
              <p:cNvPr id="14" name="Cube 13"/>
              <p:cNvSpPr/>
              <p:nvPr/>
            </p:nvSpPr>
            <p:spPr>
              <a:xfrm>
                <a:off x="3200400" y="2667000"/>
                <a:ext cx="3429000" cy="1981200"/>
              </a:xfrm>
              <a:prstGeom prst="cub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400800" y="4307751"/>
                <a:ext cx="111120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3 cm</a:t>
                </a:r>
                <a:endParaRPr lang="en-US" sz="32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629400" y="3072825"/>
                <a:ext cx="111120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5 cm</a:t>
                </a:r>
                <a:endParaRPr lang="en-US" sz="32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363224" y="4648201"/>
                <a:ext cx="111120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/>
                  <a:t>8</a:t>
                </a:r>
                <a:r>
                  <a:rPr lang="en-US" sz="3200" b="1" dirty="0" smtClean="0"/>
                  <a:t> cm</a:t>
                </a:r>
                <a:endParaRPr lang="en-US" sz="3200" b="1" dirty="0"/>
              </a:p>
            </p:txBody>
          </p:sp>
        </p:grpSp>
        <p:sp>
          <p:nvSpPr>
            <p:cNvPr id="13" name="Cube 12"/>
            <p:cNvSpPr/>
            <p:nvPr/>
          </p:nvSpPr>
          <p:spPr>
            <a:xfrm rot="10800000">
              <a:off x="3200400" y="2667000"/>
              <a:ext cx="3429000" cy="1981200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739282" y="2973822"/>
            <a:ext cx="1735144" cy="1663005"/>
            <a:chOff x="1236656" y="2985195"/>
            <a:chExt cx="1735144" cy="1663005"/>
          </a:xfrm>
        </p:grpSpPr>
        <p:sp>
          <p:nvSpPr>
            <p:cNvPr id="20" name="TextBox 19"/>
            <p:cNvSpPr txBox="1"/>
            <p:nvPr/>
          </p:nvSpPr>
          <p:spPr>
            <a:xfrm rot="16200000">
              <a:off x="1080523" y="3815833"/>
              <a:ext cx="681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cm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31203" y="2985195"/>
              <a:ext cx="681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cm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676400" y="3352800"/>
              <a:ext cx="12954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1 cm</a:t>
              </a:r>
              <a:r>
                <a:rPr lang="en-US" sz="2800" baseline="40000" dirty="0" smtClean="0"/>
                <a:t>2</a:t>
              </a:r>
              <a:endParaRPr lang="en-US" sz="2800" baseline="400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409481" y="2482334"/>
            <a:ext cx="1295400" cy="369332"/>
            <a:chOff x="4409481" y="2482334"/>
            <a:chExt cx="1295400" cy="369332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4409481" y="2798967"/>
              <a:ext cx="1295400" cy="172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716382" y="2482334"/>
              <a:ext cx="681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cm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9719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58" presetID="47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7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7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7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7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7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7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7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60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allAtOnce"/>
      <p:bldP spid="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Find the surface area of a rectangular prism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1905000"/>
            <a:ext cx="45031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Identify all surfaces</a:t>
            </a:r>
          </a:p>
        </p:txBody>
      </p:sp>
      <p:sp>
        <p:nvSpPr>
          <p:cNvPr id="15" name="Freeform 14"/>
          <p:cNvSpPr/>
          <p:nvPr/>
        </p:nvSpPr>
        <p:spPr>
          <a:xfrm>
            <a:off x="3217460" y="4115938"/>
            <a:ext cx="3411940" cy="532262"/>
          </a:xfrm>
          <a:custGeom>
            <a:avLst/>
            <a:gdLst>
              <a:gd name="connsiteX0" fmla="*/ 504967 w 3411940"/>
              <a:gd name="connsiteY0" fmla="*/ 0 h 532262"/>
              <a:gd name="connsiteX1" fmla="*/ 0 w 3411940"/>
              <a:gd name="connsiteY1" fmla="*/ 518615 h 532262"/>
              <a:gd name="connsiteX2" fmla="*/ 2920621 w 3411940"/>
              <a:gd name="connsiteY2" fmla="*/ 532262 h 532262"/>
              <a:gd name="connsiteX3" fmla="*/ 3411940 w 3411940"/>
              <a:gd name="connsiteY3" fmla="*/ 13647 h 53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1940" h="532262">
                <a:moveTo>
                  <a:pt x="504967" y="0"/>
                </a:moveTo>
                <a:lnTo>
                  <a:pt x="0" y="518615"/>
                </a:lnTo>
                <a:lnTo>
                  <a:pt x="2920621" y="532262"/>
                </a:lnTo>
                <a:lnTo>
                  <a:pt x="3411940" y="13647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3200400" y="2659912"/>
            <a:ext cx="510363" cy="1988288"/>
          </a:xfrm>
          <a:custGeom>
            <a:avLst/>
            <a:gdLst>
              <a:gd name="connsiteX0" fmla="*/ 10633 w 510363"/>
              <a:gd name="connsiteY0" fmla="*/ 489098 h 1988288"/>
              <a:gd name="connsiteX1" fmla="*/ 0 w 510363"/>
              <a:gd name="connsiteY1" fmla="*/ 1988288 h 1988288"/>
              <a:gd name="connsiteX2" fmla="*/ 499730 w 510363"/>
              <a:gd name="connsiteY2" fmla="*/ 1477926 h 1988288"/>
              <a:gd name="connsiteX3" fmla="*/ 510363 w 510363"/>
              <a:gd name="connsiteY3" fmla="*/ 0 h 198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363" h="1988288">
                <a:moveTo>
                  <a:pt x="10633" y="489098"/>
                </a:moveTo>
                <a:cubicBezTo>
                  <a:pt x="7089" y="988828"/>
                  <a:pt x="3544" y="1488558"/>
                  <a:pt x="0" y="1988288"/>
                </a:cubicBezTo>
                <a:lnTo>
                  <a:pt x="499730" y="1477926"/>
                </a:lnTo>
                <a:cubicBezTo>
                  <a:pt x="503274" y="985284"/>
                  <a:pt x="506819" y="492642"/>
                  <a:pt x="510363" y="0"/>
                </a:cubicBezTo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710763" y="2676472"/>
            <a:ext cx="28956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201511" y="3124200"/>
            <a:ext cx="2895600" cy="152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6087240" y="2659912"/>
            <a:ext cx="571450" cy="2039678"/>
          </a:xfrm>
          <a:custGeom>
            <a:avLst/>
            <a:gdLst>
              <a:gd name="connsiteX0" fmla="*/ 10633 w 510363"/>
              <a:gd name="connsiteY0" fmla="*/ 489098 h 1988288"/>
              <a:gd name="connsiteX1" fmla="*/ 0 w 510363"/>
              <a:gd name="connsiteY1" fmla="*/ 1988288 h 1988288"/>
              <a:gd name="connsiteX2" fmla="*/ 499730 w 510363"/>
              <a:gd name="connsiteY2" fmla="*/ 1477926 h 1988288"/>
              <a:gd name="connsiteX3" fmla="*/ 510363 w 510363"/>
              <a:gd name="connsiteY3" fmla="*/ 0 h 198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363" h="1988288">
                <a:moveTo>
                  <a:pt x="10633" y="489098"/>
                </a:moveTo>
                <a:cubicBezTo>
                  <a:pt x="7089" y="988828"/>
                  <a:pt x="3544" y="1488558"/>
                  <a:pt x="0" y="1988288"/>
                </a:cubicBezTo>
                <a:lnTo>
                  <a:pt x="499730" y="1477926"/>
                </a:lnTo>
                <a:cubicBezTo>
                  <a:pt x="503274" y="985284"/>
                  <a:pt x="506819" y="492642"/>
                  <a:pt x="510363" y="0"/>
                </a:cubicBezTo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3194423" y="2676472"/>
            <a:ext cx="3411940" cy="532262"/>
          </a:xfrm>
          <a:custGeom>
            <a:avLst/>
            <a:gdLst>
              <a:gd name="connsiteX0" fmla="*/ 504967 w 3411940"/>
              <a:gd name="connsiteY0" fmla="*/ 0 h 532262"/>
              <a:gd name="connsiteX1" fmla="*/ 0 w 3411940"/>
              <a:gd name="connsiteY1" fmla="*/ 518615 h 532262"/>
              <a:gd name="connsiteX2" fmla="*/ 2920621 w 3411940"/>
              <a:gd name="connsiteY2" fmla="*/ 532262 h 532262"/>
              <a:gd name="connsiteX3" fmla="*/ 3411940 w 3411940"/>
              <a:gd name="connsiteY3" fmla="*/ 13647 h 53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1940" h="532262">
                <a:moveTo>
                  <a:pt x="504967" y="0"/>
                </a:moveTo>
                <a:lnTo>
                  <a:pt x="0" y="518615"/>
                </a:lnTo>
                <a:lnTo>
                  <a:pt x="2920621" y="532262"/>
                </a:lnTo>
                <a:lnTo>
                  <a:pt x="3411940" y="13647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200400" y="2667000"/>
            <a:ext cx="4540202" cy="2225526"/>
            <a:chOff x="3200400" y="2667000"/>
            <a:chExt cx="4540202" cy="2225526"/>
          </a:xfrm>
        </p:grpSpPr>
        <p:grpSp>
          <p:nvGrpSpPr>
            <p:cNvPr id="21" name="Group 20"/>
            <p:cNvGrpSpPr/>
            <p:nvPr/>
          </p:nvGrpSpPr>
          <p:grpSpPr>
            <a:xfrm>
              <a:off x="3200400" y="2667000"/>
              <a:ext cx="4540202" cy="2225526"/>
              <a:chOff x="3200400" y="2667000"/>
              <a:chExt cx="4540202" cy="2225526"/>
            </a:xfrm>
          </p:grpSpPr>
          <p:sp>
            <p:nvSpPr>
              <p:cNvPr id="23" name="Cube 22"/>
              <p:cNvSpPr/>
              <p:nvPr/>
            </p:nvSpPr>
            <p:spPr>
              <a:xfrm>
                <a:off x="3200400" y="2667000"/>
                <a:ext cx="3429000" cy="1981200"/>
              </a:xfrm>
              <a:prstGeom prst="cub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400800" y="4307751"/>
                <a:ext cx="111120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3 cm</a:t>
                </a:r>
                <a:endParaRPr lang="en-US" sz="3200" b="1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629400" y="3072825"/>
                <a:ext cx="111120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5 cm</a:t>
                </a:r>
                <a:endParaRPr lang="en-US" sz="3200" b="1" dirty="0"/>
              </a:p>
            </p:txBody>
          </p:sp>
        </p:grpSp>
        <p:sp>
          <p:nvSpPr>
            <p:cNvPr id="22" name="Cube 21"/>
            <p:cNvSpPr/>
            <p:nvPr/>
          </p:nvSpPr>
          <p:spPr>
            <a:xfrm rot="10800000">
              <a:off x="3200400" y="2667000"/>
              <a:ext cx="3429000" cy="1981200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191000" y="4752538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8</a:t>
            </a:r>
            <a:r>
              <a:rPr lang="en-US" sz="3200" b="1" dirty="0" smtClean="0"/>
              <a:t> cm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4580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 animBg="1"/>
      <p:bldP spid="20" grpId="0" animBg="1"/>
      <p:bldP spid="17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Find the surface area of a rectangular prism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1905000"/>
            <a:ext cx="45031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Identify all surfaces</a:t>
            </a:r>
          </a:p>
        </p:txBody>
      </p:sp>
      <p:sp>
        <p:nvSpPr>
          <p:cNvPr id="10" name="Cube 9"/>
          <p:cNvSpPr/>
          <p:nvPr/>
        </p:nvSpPr>
        <p:spPr>
          <a:xfrm>
            <a:off x="3200400" y="2667000"/>
            <a:ext cx="3429000" cy="198120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95550" y="4737851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 cm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4307751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 cm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629400" y="3072825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 cm</a:t>
            </a:r>
            <a:endParaRPr lang="en-US" sz="3200" b="1" dirty="0"/>
          </a:p>
        </p:txBody>
      </p:sp>
      <p:sp>
        <p:nvSpPr>
          <p:cNvPr id="18" name="Freeform 17"/>
          <p:cNvSpPr/>
          <p:nvPr/>
        </p:nvSpPr>
        <p:spPr>
          <a:xfrm>
            <a:off x="3200400" y="2659912"/>
            <a:ext cx="510363" cy="1988288"/>
          </a:xfrm>
          <a:custGeom>
            <a:avLst/>
            <a:gdLst>
              <a:gd name="connsiteX0" fmla="*/ 10633 w 510363"/>
              <a:gd name="connsiteY0" fmla="*/ 489098 h 1988288"/>
              <a:gd name="connsiteX1" fmla="*/ 0 w 510363"/>
              <a:gd name="connsiteY1" fmla="*/ 1988288 h 1988288"/>
              <a:gd name="connsiteX2" fmla="*/ 499730 w 510363"/>
              <a:gd name="connsiteY2" fmla="*/ 1477926 h 1988288"/>
              <a:gd name="connsiteX3" fmla="*/ 510363 w 510363"/>
              <a:gd name="connsiteY3" fmla="*/ 0 h 198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363" h="1988288">
                <a:moveTo>
                  <a:pt x="10633" y="489098"/>
                </a:moveTo>
                <a:cubicBezTo>
                  <a:pt x="7089" y="988828"/>
                  <a:pt x="3544" y="1488558"/>
                  <a:pt x="0" y="1988288"/>
                </a:cubicBezTo>
                <a:lnTo>
                  <a:pt x="499730" y="1477926"/>
                </a:lnTo>
                <a:cubicBezTo>
                  <a:pt x="503274" y="985284"/>
                  <a:pt x="506819" y="492642"/>
                  <a:pt x="510363" y="0"/>
                </a:cubicBezTo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763090" y="2668772"/>
            <a:ext cx="28956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185663" y="3192174"/>
            <a:ext cx="2895600" cy="152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00800" y="4292025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 cm</a:t>
            </a:r>
            <a:endParaRPr lang="en-US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629400" y="3072825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 cm</a:t>
            </a:r>
            <a:endParaRPr lang="en-US" sz="3200" b="1" dirty="0"/>
          </a:p>
        </p:txBody>
      </p:sp>
      <p:sp>
        <p:nvSpPr>
          <p:cNvPr id="17" name="Freeform 16"/>
          <p:cNvSpPr/>
          <p:nvPr/>
        </p:nvSpPr>
        <p:spPr>
          <a:xfrm>
            <a:off x="6087240" y="2659912"/>
            <a:ext cx="571450" cy="2039678"/>
          </a:xfrm>
          <a:custGeom>
            <a:avLst/>
            <a:gdLst>
              <a:gd name="connsiteX0" fmla="*/ 10633 w 510363"/>
              <a:gd name="connsiteY0" fmla="*/ 489098 h 1988288"/>
              <a:gd name="connsiteX1" fmla="*/ 0 w 510363"/>
              <a:gd name="connsiteY1" fmla="*/ 1988288 h 1988288"/>
              <a:gd name="connsiteX2" fmla="*/ 499730 w 510363"/>
              <a:gd name="connsiteY2" fmla="*/ 1477926 h 1988288"/>
              <a:gd name="connsiteX3" fmla="*/ 510363 w 510363"/>
              <a:gd name="connsiteY3" fmla="*/ 0 h 198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363" h="1988288">
                <a:moveTo>
                  <a:pt x="10633" y="489098"/>
                </a:moveTo>
                <a:cubicBezTo>
                  <a:pt x="7089" y="988828"/>
                  <a:pt x="3544" y="1488558"/>
                  <a:pt x="0" y="1988288"/>
                </a:cubicBezTo>
                <a:lnTo>
                  <a:pt x="499730" y="1477926"/>
                </a:lnTo>
                <a:cubicBezTo>
                  <a:pt x="503274" y="985284"/>
                  <a:pt x="506819" y="492642"/>
                  <a:pt x="510363" y="0"/>
                </a:cubicBezTo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3217460" y="2659912"/>
            <a:ext cx="3411940" cy="532262"/>
          </a:xfrm>
          <a:custGeom>
            <a:avLst/>
            <a:gdLst>
              <a:gd name="connsiteX0" fmla="*/ 504967 w 3411940"/>
              <a:gd name="connsiteY0" fmla="*/ 0 h 532262"/>
              <a:gd name="connsiteX1" fmla="*/ 0 w 3411940"/>
              <a:gd name="connsiteY1" fmla="*/ 518615 h 532262"/>
              <a:gd name="connsiteX2" fmla="*/ 2920621 w 3411940"/>
              <a:gd name="connsiteY2" fmla="*/ 532262 h 532262"/>
              <a:gd name="connsiteX3" fmla="*/ 3411940 w 3411940"/>
              <a:gd name="connsiteY3" fmla="*/ 13647 h 53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1940" h="532262">
                <a:moveTo>
                  <a:pt x="504967" y="0"/>
                </a:moveTo>
                <a:lnTo>
                  <a:pt x="0" y="518615"/>
                </a:lnTo>
                <a:lnTo>
                  <a:pt x="2920621" y="532262"/>
                </a:lnTo>
                <a:lnTo>
                  <a:pt x="3411940" y="13647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6922421" y="3386780"/>
            <a:ext cx="1336263" cy="8111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29400" y="3072825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 cm</a:t>
            </a:r>
            <a:endParaRPr lang="en-US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191000" y="4749225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 cm</a:t>
            </a:r>
            <a:endParaRPr lang="en-US" sz="3200" b="1" dirty="0"/>
          </a:p>
        </p:txBody>
      </p:sp>
      <p:sp>
        <p:nvSpPr>
          <p:cNvPr id="24" name="Rectangle 23"/>
          <p:cNvSpPr/>
          <p:nvPr/>
        </p:nvSpPr>
        <p:spPr>
          <a:xfrm>
            <a:off x="3191640" y="3192174"/>
            <a:ext cx="2895600" cy="152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195550" y="4724400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 cm</a:t>
            </a:r>
            <a:endParaRPr 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629400" y="3072825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 cm</a:t>
            </a:r>
            <a:endParaRPr lang="en-US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400800" y="4292025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 cm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4495800" y="1118972"/>
            <a:ext cx="2869780" cy="780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495800" y="1124288"/>
            <a:ext cx="2869780" cy="780712"/>
          </a:xfrm>
          <a:prstGeom prst="rect">
            <a:avLst/>
          </a:prstGeom>
          <a:solidFill>
            <a:srgbClr val="A843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16200000">
            <a:off x="347020" y="3388345"/>
            <a:ext cx="1336263" cy="8111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455309" y="3228769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 cm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91042" y="4584412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 cm</a:t>
            </a:r>
            <a:endParaRPr lang="en-US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547488" y="1966556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 cm</a:t>
            </a:r>
            <a:endParaRPr lang="en-US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440503" y="1222256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 cm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85109" y="5671810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5 cm</a:t>
            </a:r>
            <a:endParaRPr lang="en-US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146642" y="6370221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8 cm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4800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0.18924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62" y="-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0.14757 -0.0018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-9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12813 -0.003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06" y="-16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24 0.04259 L 0.17257 0.3648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1611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0.25104 0.2567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52" y="1282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L 0.24757 0.2314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8" y="11574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0.12343 -0.204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63" y="-10231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19705 -0.4092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-20463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0.12257 -0.4796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28" y="-23981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72 0.00139 L -0.45556 0.0027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4" y="6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86 -0.03238 L -0.54896 -0.0309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99" y="69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3 -0.00764 L -0.41806 -0.0148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68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62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0"/>
                            </p:stCondLst>
                            <p:childTnLst>
                              <p:par>
                                <p:cTn id="7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-0.32812 0.3386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06" y="1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7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8" grpId="0" animBg="1"/>
      <p:bldP spid="18" grpId="1" animBg="1"/>
      <p:bldP spid="19" grpId="0" animBg="1"/>
      <p:bldP spid="20" grpId="0" animBg="1"/>
      <p:bldP spid="16" grpId="0"/>
      <p:bldP spid="21" grpId="0"/>
      <p:bldP spid="17" grpId="0" animBg="1"/>
      <p:bldP spid="17" grpId="1" animBg="1"/>
      <p:bldP spid="14" grpId="0" animBg="1"/>
      <p:bldP spid="14" grpId="1" animBg="1"/>
      <p:bldP spid="5" grpId="0" animBg="1"/>
      <p:bldP spid="22" grpId="0"/>
      <p:bldP spid="23" grpId="0"/>
      <p:bldP spid="24" grpId="0" animBg="1"/>
      <p:bldP spid="25" grpId="0"/>
      <p:bldP spid="27" grpId="0"/>
      <p:bldP spid="6" grpId="0" animBg="1"/>
      <p:bldP spid="28" grpId="0" animBg="1"/>
      <p:bldP spid="28" grpId="1" animBg="1"/>
      <p:bldP spid="29" grpId="0" animBg="1"/>
      <p:bldP spid="30" grpId="0"/>
      <p:bldP spid="31" grpId="0"/>
      <p:bldP spid="32" grpId="0"/>
      <p:bldP spid="32" grpId="1"/>
      <p:bldP spid="33" grpId="0"/>
      <p:bldP spid="33" grpId="1"/>
      <p:bldP spid="4" grpId="0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5232832" y="4909810"/>
            <a:ext cx="2895600" cy="152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12546" y="5030238"/>
            <a:ext cx="28956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60426" y="3487462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 cm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7199483" y="2413779"/>
            <a:ext cx="1336263" cy="8111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049168" y="5322626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 cm</a:t>
            </a:r>
            <a:endParaRPr lang="en-US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709065" y="6339443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 cm</a:t>
            </a:r>
            <a:endParaRPr 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638800" y="1793489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 cm</a:t>
            </a:r>
            <a:endParaRPr 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159493" y="2378280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 cm</a:t>
            </a:r>
            <a:endParaRPr lang="en-US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603893" y="1117850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 cm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4690646" y="1011500"/>
            <a:ext cx="2869780" cy="780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89110" y="1012777"/>
            <a:ext cx="2869780" cy="780712"/>
          </a:xfrm>
          <a:prstGeom prst="rect">
            <a:avLst/>
          </a:prstGeom>
          <a:solidFill>
            <a:srgbClr val="A843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16200000">
            <a:off x="328462" y="2929580"/>
            <a:ext cx="1336263" cy="8111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402145" y="2896937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 cm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91042" y="3974615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 cm</a:t>
            </a:r>
            <a:endParaRPr lang="en-US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524000" y="1643390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 cm</a:t>
            </a:r>
            <a:endParaRPr lang="en-US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971800" y="1110746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 cm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85109" y="5671810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5 cm</a:t>
            </a:r>
            <a:endParaRPr lang="en-US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146642" y="6370221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8 cm</a:t>
            </a:r>
            <a:endParaRPr lang="en-US" sz="2800" b="1" dirty="0"/>
          </a:p>
        </p:txBody>
      </p:sp>
      <p:sp>
        <p:nvSpPr>
          <p:cNvPr id="37" name="Cube 36"/>
          <p:cNvSpPr/>
          <p:nvPr/>
        </p:nvSpPr>
        <p:spPr>
          <a:xfrm>
            <a:off x="3200400" y="2667000"/>
            <a:ext cx="3429000" cy="198120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/>
          <p:cNvSpPr/>
          <p:nvPr/>
        </p:nvSpPr>
        <p:spPr>
          <a:xfrm rot="10800000">
            <a:off x="3200400" y="2667000"/>
            <a:ext cx="3429000" cy="198120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xplosion 2 34"/>
          <p:cNvSpPr/>
          <p:nvPr/>
        </p:nvSpPr>
        <p:spPr>
          <a:xfrm rot="1364470">
            <a:off x="4386181" y="-42637"/>
            <a:ext cx="3911866" cy="2944362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Explosion 2 1"/>
          <p:cNvSpPr/>
          <p:nvPr/>
        </p:nvSpPr>
        <p:spPr>
          <a:xfrm rot="1364470">
            <a:off x="-245910" y="-61944"/>
            <a:ext cx="3911866" cy="2944362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232832" y="4909810"/>
            <a:ext cx="2895600" cy="152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12546" y="5030238"/>
            <a:ext cx="28956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60426" y="3487462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 cm</a:t>
            </a:r>
            <a:endParaRPr lang="en-US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049168" y="5322626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 cm</a:t>
            </a:r>
            <a:endParaRPr lang="en-US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709065" y="6339443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 cm</a:t>
            </a:r>
            <a:endParaRPr 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638800" y="1793489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 cm</a:t>
            </a:r>
            <a:endParaRPr 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159493" y="2378280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 cm</a:t>
            </a:r>
            <a:endParaRPr lang="en-US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603893" y="1117850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 cm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4690646" y="1011500"/>
            <a:ext cx="2869780" cy="780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89110" y="1012777"/>
            <a:ext cx="2869780" cy="780712"/>
          </a:xfrm>
          <a:prstGeom prst="rect">
            <a:avLst/>
          </a:prstGeom>
          <a:solidFill>
            <a:srgbClr val="A843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402145" y="2896937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 cm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91042" y="3974615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 cm</a:t>
            </a:r>
            <a:endParaRPr lang="en-US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524000" y="1643390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 cm</a:t>
            </a:r>
            <a:endParaRPr lang="en-US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971800" y="1110746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/>
              <a:t>3 </a:t>
            </a:r>
            <a:r>
              <a:rPr lang="en-US" sz="3200" b="1" dirty="0" smtClean="0"/>
              <a:t>cm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85109" y="5671810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5 cm</a:t>
            </a:r>
            <a:endParaRPr lang="en-US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146642" y="6370221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8 cm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2479770"/>
            <a:ext cx="4222053" cy="2292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Area = base x height</a:t>
            </a:r>
          </a:p>
          <a:p>
            <a:pPr>
              <a:spcAft>
                <a:spcPts val="600"/>
              </a:spcAft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 =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bh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 = 8cm x 3cm</a:t>
            </a:r>
          </a:p>
          <a:p>
            <a:pPr>
              <a:spcAft>
                <a:spcPts val="600"/>
              </a:spcAft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 = 24 cm</a:t>
            </a:r>
            <a:r>
              <a:rPr lang="en-US" sz="3200" b="1" baseline="50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2</a:t>
            </a:r>
            <a:endParaRPr lang="en-US" sz="3200" b="1" baseline="50000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9110" y="990600"/>
            <a:ext cx="2869780" cy="780712"/>
          </a:xfrm>
          <a:prstGeom prst="rect">
            <a:avLst/>
          </a:prstGeom>
          <a:solidFill>
            <a:srgbClr val="A843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24 cm</a:t>
            </a:r>
            <a:r>
              <a:rPr lang="en-US" sz="3200" b="1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07955" y="980816"/>
            <a:ext cx="2869780" cy="780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24 cm</a:t>
            </a:r>
            <a:r>
              <a:rPr lang="en-US" sz="3200" b="1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</a:p>
        </p:txBody>
      </p:sp>
      <p:sp>
        <p:nvSpPr>
          <p:cNvPr id="29" name="Rectangle 28"/>
          <p:cNvSpPr/>
          <p:nvPr/>
        </p:nvSpPr>
        <p:spPr>
          <a:xfrm rot="16200000">
            <a:off x="328462" y="2900932"/>
            <a:ext cx="1336263" cy="8111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7147278" y="2552552"/>
            <a:ext cx="1336263" cy="8111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2" grpId="0" animBg="1"/>
      <p:bldP spid="2" grpId="1" animBg="1"/>
      <p:bldP spid="3" grpId="0" uiExpand="1" build="allAtOnce"/>
      <p:bldP spid="37" grpId="0" animBg="1"/>
      <p:bldP spid="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Explosion 2 42"/>
          <p:cNvSpPr/>
          <p:nvPr/>
        </p:nvSpPr>
        <p:spPr>
          <a:xfrm rot="18004112">
            <a:off x="6385068" y="1828716"/>
            <a:ext cx="2893529" cy="2108905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Explosion 2 41"/>
          <p:cNvSpPr/>
          <p:nvPr/>
        </p:nvSpPr>
        <p:spPr>
          <a:xfrm rot="18004112">
            <a:off x="-422486" y="2233206"/>
            <a:ext cx="2893529" cy="2108905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232832" y="4909810"/>
            <a:ext cx="2895600" cy="152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12546" y="5030238"/>
            <a:ext cx="28956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60426" y="3487462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 cm</a:t>
            </a:r>
            <a:endParaRPr lang="en-US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049168" y="5322626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 cm</a:t>
            </a:r>
            <a:endParaRPr lang="en-US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709065" y="6339443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 cm</a:t>
            </a:r>
            <a:endParaRPr 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638800" y="1793489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 cm</a:t>
            </a:r>
            <a:endParaRPr 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159493" y="2378280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 cm</a:t>
            </a:r>
            <a:endParaRPr lang="en-US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603893" y="1117850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 cm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4690646" y="1011500"/>
            <a:ext cx="2869780" cy="780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89110" y="1012777"/>
            <a:ext cx="2869780" cy="780712"/>
          </a:xfrm>
          <a:prstGeom prst="rect">
            <a:avLst/>
          </a:prstGeom>
          <a:solidFill>
            <a:srgbClr val="A843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402145" y="2896937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 cm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91042" y="3974615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 cm</a:t>
            </a:r>
            <a:endParaRPr lang="en-US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524000" y="1643390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 cm</a:t>
            </a:r>
            <a:endParaRPr lang="en-US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971800" y="1110746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/>
              <a:t>3 </a:t>
            </a:r>
            <a:r>
              <a:rPr lang="en-US" sz="3200" b="1" dirty="0" smtClean="0"/>
              <a:t>cm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85109" y="5671810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5 cm</a:t>
            </a:r>
            <a:endParaRPr lang="en-US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146642" y="6370221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8 cm</a:t>
            </a:r>
            <a:endParaRPr lang="en-US" sz="2800" b="1" dirty="0"/>
          </a:p>
        </p:txBody>
      </p:sp>
      <p:sp>
        <p:nvSpPr>
          <p:cNvPr id="37" name="Rectangle 36"/>
          <p:cNvSpPr/>
          <p:nvPr/>
        </p:nvSpPr>
        <p:spPr>
          <a:xfrm>
            <a:off x="89110" y="990600"/>
            <a:ext cx="2869780" cy="780712"/>
          </a:xfrm>
          <a:prstGeom prst="rect">
            <a:avLst/>
          </a:prstGeom>
          <a:solidFill>
            <a:srgbClr val="A843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24 cm</a:t>
            </a:r>
            <a:r>
              <a:rPr lang="en-US" sz="3200" b="1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07955" y="980816"/>
            <a:ext cx="2869780" cy="780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24 cm</a:t>
            </a:r>
            <a:r>
              <a:rPr lang="en-US" sz="3200" b="1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13347" y="2266455"/>
            <a:ext cx="4222053" cy="2292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Area = base x height</a:t>
            </a:r>
          </a:p>
          <a:p>
            <a:pPr>
              <a:spcAft>
                <a:spcPts val="600"/>
              </a:spcAft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 =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bh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 = 3cm x 5cm</a:t>
            </a:r>
          </a:p>
          <a:p>
            <a:pPr>
              <a:spcAft>
                <a:spcPts val="600"/>
              </a:spcAft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 = 15 cm</a:t>
            </a:r>
            <a:r>
              <a:rPr lang="en-US" sz="3200" b="1" baseline="50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2</a:t>
            </a:r>
            <a:endParaRPr lang="en-US" sz="3200" b="1" baseline="50000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 rot="16200000">
            <a:off x="328462" y="2900932"/>
            <a:ext cx="1336263" cy="8111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7147278" y="2552552"/>
            <a:ext cx="1336263" cy="8111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83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67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 smtClean="0"/>
              <a:t>What is Surface Area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484667" y="1905000"/>
            <a:ext cx="57246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Surface Area refers to </a:t>
            </a:r>
          </a:p>
          <a:p>
            <a:pPr algn="ctr"/>
            <a:r>
              <a:rPr lang="en-US" sz="3600" dirty="0" smtClean="0"/>
              <a:t>geometric shapes </a:t>
            </a:r>
          </a:p>
          <a:p>
            <a:pPr algn="ctr"/>
            <a:r>
              <a:rPr lang="en-US" sz="3600" dirty="0" smtClean="0"/>
              <a:t>that are three dimensional</a:t>
            </a:r>
          </a:p>
          <a:p>
            <a:pPr algn="ctr"/>
            <a:r>
              <a:rPr lang="en-US" sz="3600" dirty="0" smtClean="0"/>
              <a:t>Such as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514600" y="4495800"/>
            <a:ext cx="3493873" cy="1447800"/>
            <a:chOff x="2133600" y="3314700"/>
            <a:chExt cx="3493873" cy="1447800"/>
          </a:xfrm>
        </p:grpSpPr>
        <p:sp>
          <p:nvSpPr>
            <p:cNvPr id="6" name="Cube 5"/>
            <p:cNvSpPr/>
            <p:nvPr/>
          </p:nvSpPr>
          <p:spPr>
            <a:xfrm>
              <a:off x="4179673" y="3314700"/>
              <a:ext cx="1447800" cy="1447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133600" y="4038600"/>
              <a:ext cx="1564852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b="1" dirty="0" smtClean="0"/>
                <a:t>cubes</a:t>
              </a:r>
              <a:endParaRPr lang="en-US" sz="40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328441" y="4137809"/>
            <a:ext cx="4789408" cy="2163782"/>
            <a:chOff x="4148646" y="2057400"/>
            <a:chExt cx="4789408" cy="2912419"/>
          </a:xfrm>
        </p:grpSpPr>
        <p:sp>
          <p:nvSpPr>
            <p:cNvPr id="9" name="Rectangle 8"/>
            <p:cNvSpPr/>
            <p:nvPr/>
          </p:nvSpPr>
          <p:spPr>
            <a:xfrm>
              <a:off x="6273512" y="2057400"/>
              <a:ext cx="2184687" cy="533400"/>
            </a:xfrm>
            <a:prstGeom prst="rect">
              <a:avLst/>
            </a:prstGeom>
            <a:solidFill>
              <a:srgbClr val="A843F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ube 9"/>
            <p:cNvSpPr/>
            <p:nvPr/>
          </p:nvSpPr>
          <p:spPr>
            <a:xfrm>
              <a:off x="6096000" y="2057400"/>
              <a:ext cx="2362200" cy="723900"/>
            </a:xfrm>
            <a:prstGeom prst="cube">
              <a:avLst/>
            </a:prstGeom>
            <a:solidFill>
              <a:schemeClr val="accent1"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48646" y="3244334"/>
              <a:ext cx="173797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b="1" dirty="0"/>
                <a:t>prisms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096000" y="3091592"/>
              <a:ext cx="2842054" cy="1878227"/>
              <a:chOff x="5634681" y="3484605"/>
              <a:chExt cx="2842054" cy="1878227"/>
            </a:xfrm>
          </p:grpSpPr>
          <p:sp>
            <p:nvSpPr>
              <p:cNvPr id="16" name="Right Triangle 15"/>
              <p:cNvSpPr/>
              <p:nvPr/>
            </p:nvSpPr>
            <p:spPr>
              <a:xfrm>
                <a:off x="5638800" y="3952220"/>
                <a:ext cx="1219200" cy="1381780"/>
              </a:xfrm>
              <a:prstGeom prst="rtTriangle">
                <a:avLst/>
              </a:prstGeom>
              <a:solidFill>
                <a:srgbClr val="A843FB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ight Triangle 16"/>
              <p:cNvSpPr/>
              <p:nvPr/>
            </p:nvSpPr>
            <p:spPr>
              <a:xfrm>
                <a:off x="7239000" y="3489186"/>
                <a:ext cx="1219200" cy="138178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634681" y="3484605"/>
                <a:ext cx="2842054" cy="1878227"/>
              </a:xfrm>
              <a:custGeom>
                <a:avLst/>
                <a:gdLst>
                  <a:gd name="connsiteX0" fmla="*/ 0 w 2842054"/>
                  <a:gd name="connsiteY0" fmla="*/ 494271 h 1878227"/>
                  <a:gd name="connsiteX1" fmla="*/ 1631092 w 2842054"/>
                  <a:gd name="connsiteY1" fmla="*/ 0 h 1878227"/>
                  <a:gd name="connsiteX2" fmla="*/ 2842054 w 2842054"/>
                  <a:gd name="connsiteY2" fmla="*/ 1408671 h 1878227"/>
                  <a:gd name="connsiteX3" fmla="*/ 1235676 w 2842054"/>
                  <a:gd name="connsiteY3" fmla="*/ 1878227 h 1878227"/>
                  <a:gd name="connsiteX4" fmla="*/ 1235676 w 2842054"/>
                  <a:gd name="connsiteY4" fmla="*/ 1878227 h 1878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42054" h="1878227">
                    <a:moveTo>
                      <a:pt x="0" y="494271"/>
                    </a:moveTo>
                    <a:lnTo>
                      <a:pt x="1631092" y="0"/>
                    </a:lnTo>
                    <a:lnTo>
                      <a:pt x="2842054" y="1408671"/>
                    </a:lnTo>
                    <a:lnTo>
                      <a:pt x="1235676" y="1878227"/>
                    </a:lnTo>
                    <a:lnTo>
                      <a:pt x="1235676" y="1878227"/>
                    </a:lnTo>
                  </a:path>
                </a:pathLst>
              </a:custGeom>
              <a:solidFill>
                <a:srgbClr val="EB53C3">
                  <a:alpha val="41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>
                <a:stCxn id="16" idx="2"/>
              </p:cNvCxnSpPr>
              <p:nvPr/>
            </p:nvCxnSpPr>
            <p:spPr>
              <a:xfrm flipV="1">
                <a:off x="5638800" y="4870966"/>
                <a:ext cx="1638300" cy="46303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/>
            <p:nvPr/>
          </p:nvCxnSpPr>
          <p:spPr>
            <a:xfrm>
              <a:off x="6273513" y="2057400"/>
              <a:ext cx="0" cy="558137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6103009" y="2615537"/>
              <a:ext cx="151170" cy="19050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248400" y="2590800"/>
              <a:ext cx="2184687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376527" y="4406720"/>
            <a:ext cx="4153559" cy="1705970"/>
            <a:chOff x="49951" y="4572000"/>
            <a:chExt cx="4153559" cy="1705970"/>
          </a:xfrm>
        </p:grpSpPr>
        <p:sp>
          <p:nvSpPr>
            <p:cNvPr id="21" name="Rectangle 20"/>
            <p:cNvSpPr/>
            <p:nvPr/>
          </p:nvSpPr>
          <p:spPr>
            <a:xfrm>
              <a:off x="49951" y="5257800"/>
              <a:ext cx="234551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b="1" dirty="0"/>
                <a:t>pyramids</a:t>
              </a:r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2395465" y="4572000"/>
              <a:ext cx="1566935" cy="1676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0"/>
            </p:cNvCxnSpPr>
            <p:nvPr/>
          </p:nvCxnSpPr>
          <p:spPr>
            <a:xfrm>
              <a:off x="3178933" y="4572000"/>
              <a:ext cx="969713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2" idx="4"/>
            </p:cNvCxnSpPr>
            <p:nvPr/>
          </p:nvCxnSpPr>
          <p:spPr>
            <a:xfrm flipV="1">
              <a:off x="3962400" y="5410200"/>
              <a:ext cx="186246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reeform 24"/>
            <p:cNvSpPr/>
            <p:nvPr/>
          </p:nvSpPr>
          <p:spPr>
            <a:xfrm>
              <a:off x="3166281" y="4585648"/>
              <a:ext cx="1037229" cy="1692322"/>
            </a:xfrm>
            <a:custGeom>
              <a:avLst/>
              <a:gdLst>
                <a:gd name="connsiteX0" fmla="*/ 0 w 1037229"/>
                <a:gd name="connsiteY0" fmla="*/ 0 h 1692322"/>
                <a:gd name="connsiteX1" fmla="*/ 1037229 w 1037229"/>
                <a:gd name="connsiteY1" fmla="*/ 832513 h 1692322"/>
                <a:gd name="connsiteX2" fmla="*/ 805218 w 1037229"/>
                <a:gd name="connsiteY2" fmla="*/ 1692322 h 1692322"/>
                <a:gd name="connsiteX3" fmla="*/ 0 w 1037229"/>
                <a:gd name="connsiteY3" fmla="*/ 0 h 1692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229" h="1692322">
                  <a:moveTo>
                    <a:pt x="0" y="0"/>
                  </a:moveTo>
                  <a:lnTo>
                    <a:pt x="1037229" y="832513"/>
                  </a:lnTo>
                  <a:lnTo>
                    <a:pt x="805218" y="16923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43F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09600" y="2362200"/>
            <a:ext cx="7620000" cy="4450435"/>
            <a:chOff x="609600" y="2362200"/>
            <a:chExt cx="7620000" cy="4450435"/>
          </a:xfrm>
        </p:grpSpPr>
        <p:sp>
          <p:nvSpPr>
            <p:cNvPr id="27" name="Rectangle 26"/>
            <p:cNvSpPr/>
            <p:nvPr/>
          </p:nvSpPr>
          <p:spPr>
            <a:xfrm>
              <a:off x="2133600" y="2362200"/>
              <a:ext cx="506581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b="1" dirty="0"/>
                <a:t>and other </a:t>
              </a:r>
              <a:r>
                <a:rPr lang="en-US" sz="4000" b="1" dirty="0" err="1"/>
                <a:t>polyhedra</a:t>
              </a:r>
              <a:endParaRPr lang="en-US" sz="4000" b="1" dirty="0"/>
            </a:p>
          </p:txBody>
        </p:sp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3070086"/>
              <a:ext cx="7620000" cy="3742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7434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0"/>
                            </p:stCondLst>
                            <p:childTnLst>
                              <p:par>
                                <p:cTn id="4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9000"/>
                            </p:stCondLst>
                            <p:childTnLst>
                              <p:par>
                                <p:cTn id="48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Explosion 2 42"/>
          <p:cNvSpPr/>
          <p:nvPr/>
        </p:nvSpPr>
        <p:spPr>
          <a:xfrm rot="18004112">
            <a:off x="6385068" y="1828716"/>
            <a:ext cx="2893529" cy="2108905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Explosion 2 41"/>
          <p:cNvSpPr/>
          <p:nvPr/>
        </p:nvSpPr>
        <p:spPr>
          <a:xfrm rot="18004112">
            <a:off x="-422486" y="2233206"/>
            <a:ext cx="2893529" cy="2108905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232832" y="4909810"/>
            <a:ext cx="2895600" cy="152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12546" y="5030238"/>
            <a:ext cx="28956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60426" y="3487462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 cm</a:t>
            </a:r>
            <a:endParaRPr lang="en-US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049168" y="5322626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 cm</a:t>
            </a:r>
            <a:endParaRPr lang="en-US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709065" y="6339443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 cm</a:t>
            </a:r>
            <a:endParaRPr 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638800" y="1793489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 cm</a:t>
            </a:r>
            <a:endParaRPr 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159493" y="2378280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 cm</a:t>
            </a:r>
            <a:endParaRPr lang="en-US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603893" y="1117850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 cm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4690646" y="1011500"/>
            <a:ext cx="2869780" cy="780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89110" y="1012777"/>
            <a:ext cx="2869780" cy="780712"/>
          </a:xfrm>
          <a:prstGeom prst="rect">
            <a:avLst/>
          </a:prstGeom>
          <a:solidFill>
            <a:srgbClr val="A843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402145" y="2896937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 cm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91042" y="3974615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 cm</a:t>
            </a:r>
            <a:endParaRPr lang="en-US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524000" y="1643390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 cm</a:t>
            </a:r>
            <a:endParaRPr lang="en-US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971800" y="1110746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/>
              <a:t>3 </a:t>
            </a:r>
            <a:r>
              <a:rPr lang="en-US" sz="3200" b="1" dirty="0" smtClean="0"/>
              <a:t>cm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85109" y="5671810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5 cm</a:t>
            </a:r>
            <a:endParaRPr lang="en-US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146642" y="6370221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8 cm</a:t>
            </a:r>
            <a:endParaRPr lang="en-US" sz="2800" b="1" dirty="0"/>
          </a:p>
        </p:txBody>
      </p:sp>
      <p:sp>
        <p:nvSpPr>
          <p:cNvPr id="37" name="Rectangle 36"/>
          <p:cNvSpPr/>
          <p:nvPr/>
        </p:nvSpPr>
        <p:spPr>
          <a:xfrm>
            <a:off x="89110" y="990600"/>
            <a:ext cx="2869780" cy="780712"/>
          </a:xfrm>
          <a:prstGeom prst="rect">
            <a:avLst/>
          </a:prstGeom>
          <a:solidFill>
            <a:srgbClr val="A843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24 cm</a:t>
            </a:r>
            <a:r>
              <a:rPr lang="en-US" sz="3200" b="1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07955" y="980816"/>
            <a:ext cx="2869780" cy="780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24 cm</a:t>
            </a:r>
            <a:r>
              <a:rPr lang="en-US" sz="3200" b="1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13347" y="2266455"/>
            <a:ext cx="4222053" cy="2292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Area = base x height</a:t>
            </a:r>
          </a:p>
          <a:p>
            <a:pPr>
              <a:spcAft>
                <a:spcPts val="600"/>
              </a:spcAft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 =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bh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 = 3cm x 5cm</a:t>
            </a:r>
          </a:p>
          <a:p>
            <a:pPr>
              <a:spcAft>
                <a:spcPts val="600"/>
              </a:spcAft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 = 15 cm</a:t>
            </a:r>
            <a:r>
              <a:rPr lang="en-US" sz="3200" b="1" baseline="50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2</a:t>
            </a:r>
            <a:endParaRPr lang="en-US" sz="3200" b="1" baseline="50000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 rot="16200000">
            <a:off x="328462" y="2900932"/>
            <a:ext cx="1336263" cy="8111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7147278" y="2552552"/>
            <a:ext cx="1336263" cy="8111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 rot="16200000">
            <a:off x="7147277" y="2557503"/>
            <a:ext cx="1336263" cy="8111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15 cm</a:t>
            </a:r>
            <a:r>
              <a:rPr lang="en-US" sz="2400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 rot="16200000">
            <a:off x="347021" y="2888716"/>
            <a:ext cx="1336263" cy="8111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15 cm</a:t>
            </a:r>
            <a:r>
              <a:rPr lang="en-US" sz="2400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58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2" grpId="0" animBg="1"/>
      <p:bldP spid="35" grpId="0" uiExpand="1" build="allAtOnce" animBg="1"/>
      <p:bldP spid="36" grpId="0" uiExpand="1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xplosion 2 39"/>
          <p:cNvSpPr/>
          <p:nvPr/>
        </p:nvSpPr>
        <p:spPr>
          <a:xfrm rot="1093634">
            <a:off x="4614821" y="4197293"/>
            <a:ext cx="4527538" cy="2949033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Explosion 2 41"/>
          <p:cNvSpPr/>
          <p:nvPr/>
        </p:nvSpPr>
        <p:spPr>
          <a:xfrm rot="1093634">
            <a:off x="130259" y="4265476"/>
            <a:ext cx="4527538" cy="2949033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232832" y="4909810"/>
            <a:ext cx="2895600" cy="152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12546" y="5030238"/>
            <a:ext cx="28956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60426" y="3487462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 cm</a:t>
            </a:r>
            <a:endParaRPr lang="en-US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049168" y="5322626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 cm</a:t>
            </a:r>
            <a:endParaRPr lang="en-US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709065" y="6339443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 cm</a:t>
            </a:r>
            <a:endParaRPr 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638800" y="1793489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 cm</a:t>
            </a:r>
            <a:endParaRPr 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159493" y="2378280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 cm</a:t>
            </a:r>
            <a:endParaRPr lang="en-US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603893" y="1117850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 cm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4690646" y="1011500"/>
            <a:ext cx="2869780" cy="780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89110" y="1012777"/>
            <a:ext cx="2869780" cy="780712"/>
          </a:xfrm>
          <a:prstGeom prst="rect">
            <a:avLst/>
          </a:prstGeom>
          <a:solidFill>
            <a:srgbClr val="A843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402145" y="2896937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 cm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91042" y="3974615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 cm</a:t>
            </a:r>
            <a:endParaRPr lang="en-US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524000" y="1643390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 cm</a:t>
            </a:r>
            <a:endParaRPr lang="en-US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971800" y="1110746"/>
            <a:ext cx="111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/>
              <a:t>3 </a:t>
            </a:r>
            <a:r>
              <a:rPr lang="en-US" sz="3200" b="1" dirty="0" smtClean="0"/>
              <a:t>cm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85109" y="5671810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5 cm</a:t>
            </a:r>
            <a:endParaRPr lang="en-US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146642" y="6370221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8 cm</a:t>
            </a:r>
            <a:endParaRPr lang="en-US" sz="2800" b="1" dirty="0"/>
          </a:p>
        </p:txBody>
      </p:sp>
      <p:sp>
        <p:nvSpPr>
          <p:cNvPr id="37" name="Rectangle 36"/>
          <p:cNvSpPr/>
          <p:nvPr/>
        </p:nvSpPr>
        <p:spPr>
          <a:xfrm>
            <a:off x="89110" y="990600"/>
            <a:ext cx="2869780" cy="780712"/>
          </a:xfrm>
          <a:prstGeom prst="rect">
            <a:avLst/>
          </a:prstGeom>
          <a:solidFill>
            <a:srgbClr val="A843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24 cm</a:t>
            </a:r>
            <a:r>
              <a:rPr lang="en-US" sz="3200" b="1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07955" y="980816"/>
            <a:ext cx="2869780" cy="780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24 cm</a:t>
            </a:r>
            <a:r>
              <a:rPr lang="en-US" sz="3200" b="1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13347" y="2266455"/>
            <a:ext cx="4222053" cy="2292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Area = base x height</a:t>
            </a:r>
          </a:p>
          <a:p>
            <a:pPr>
              <a:spcAft>
                <a:spcPts val="600"/>
              </a:spcAft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 =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bh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 = 8cm x 5cm</a:t>
            </a:r>
          </a:p>
          <a:p>
            <a:pPr>
              <a:spcAft>
                <a:spcPts val="600"/>
              </a:spcAft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A = 40 cm</a:t>
            </a:r>
            <a:r>
              <a:rPr lang="en-US" sz="3200" b="1" baseline="500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2</a:t>
            </a:r>
            <a:endParaRPr lang="en-US" sz="3200" b="1" baseline="50000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 rot="16200000">
            <a:off x="328462" y="2900932"/>
            <a:ext cx="1336263" cy="8111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7147278" y="2552552"/>
            <a:ext cx="1336263" cy="8111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 rot="16200000">
            <a:off x="7147277" y="2557503"/>
            <a:ext cx="1336263" cy="8111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15 cm</a:t>
            </a:r>
            <a:r>
              <a:rPr lang="en-US" sz="2400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 rot="16200000">
            <a:off x="347021" y="2888716"/>
            <a:ext cx="1336263" cy="8111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15 cm</a:t>
            </a:r>
            <a:r>
              <a:rPr lang="en-US" sz="2400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12546" y="5030238"/>
            <a:ext cx="28956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40 cm</a:t>
            </a:r>
            <a:r>
              <a:rPr lang="en-US" sz="3600" b="1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253709" y="4947909"/>
            <a:ext cx="28956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40 cm</a:t>
            </a:r>
            <a:r>
              <a:rPr lang="en-US" sz="3600" b="1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49879" y="174949"/>
            <a:ext cx="8247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Surface Area = the total area of all surfaces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689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39" grpId="0" uiExpand="1" build="p"/>
      <p:bldP spid="41" grpId="0" animBg="1"/>
      <p:bldP spid="4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12546" y="5030238"/>
            <a:ext cx="28956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89110" y="1012777"/>
            <a:ext cx="2869780" cy="780712"/>
          </a:xfrm>
          <a:prstGeom prst="rect">
            <a:avLst/>
          </a:prstGeom>
          <a:solidFill>
            <a:srgbClr val="A843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89110" y="990600"/>
            <a:ext cx="2869780" cy="780712"/>
          </a:xfrm>
          <a:prstGeom prst="rect">
            <a:avLst/>
          </a:prstGeom>
          <a:solidFill>
            <a:srgbClr val="A843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24 cm</a:t>
            </a:r>
            <a:r>
              <a:rPr lang="en-US" sz="3200" b="1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676319" y="990600"/>
            <a:ext cx="2869780" cy="780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24 cm</a:t>
            </a:r>
            <a:r>
              <a:rPr lang="en-US" sz="3200" b="1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781800" y="2819400"/>
            <a:ext cx="1336263" cy="8111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15 cm</a:t>
            </a:r>
            <a:r>
              <a:rPr lang="en-US" sz="2400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49966" y="3000197"/>
            <a:ext cx="1336263" cy="8111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15 cm</a:t>
            </a:r>
            <a:r>
              <a:rPr lang="en-US" sz="2400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12546" y="5030238"/>
            <a:ext cx="28956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40 cm</a:t>
            </a:r>
            <a:r>
              <a:rPr lang="en-US" sz="3600" b="1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686979" y="5030238"/>
            <a:ext cx="28956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40 cm</a:t>
            </a:r>
            <a:r>
              <a:rPr lang="en-US" sz="3600" b="1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399" y="474555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7080" y="2471677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533025" y="4495800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833729" y="4513155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305099" y="2318013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969364" y="621268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86864" y="16961"/>
            <a:ext cx="8247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Surface Area = the total area of all surfaces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1102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7000">
        <p:dissolve/>
      </p:transition>
    </mc:Choice>
    <mc:Fallback>
      <p:transition spd="slow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89110" y="1012777"/>
            <a:ext cx="2869780" cy="780712"/>
          </a:xfrm>
          <a:prstGeom prst="rect">
            <a:avLst/>
          </a:prstGeom>
          <a:solidFill>
            <a:srgbClr val="A843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89110" y="990600"/>
            <a:ext cx="2869780" cy="780712"/>
          </a:xfrm>
          <a:prstGeom prst="rect">
            <a:avLst/>
          </a:prstGeom>
          <a:solidFill>
            <a:srgbClr val="A843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24 cm</a:t>
            </a:r>
            <a:r>
              <a:rPr lang="en-US" sz="3200" b="1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111209" y="990600"/>
            <a:ext cx="2869780" cy="780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24 cm</a:t>
            </a:r>
            <a:r>
              <a:rPr lang="en-US" sz="3200" b="1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010400" y="2250791"/>
            <a:ext cx="1336263" cy="8111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15 cm</a:t>
            </a:r>
            <a:r>
              <a:rPr lang="en-US" sz="2400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64893" y="2306982"/>
            <a:ext cx="1336263" cy="8111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15 cm</a:t>
            </a:r>
            <a:r>
              <a:rPr lang="en-US" sz="2400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9110" y="3272066"/>
            <a:ext cx="28956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40 cm</a:t>
            </a:r>
            <a:r>
              <a:rPr lang="en-US" sz="3600" b="1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216087" y="3405748"/>
            <a:ext cx="28956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40 cm</a:t>
            </a:r>
            <a:r>
              <a:rPr lang="en-US" sz="3600" b="1" baseline="5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52800" y="1377839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47315" y="2656342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570615" y="3793298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299306" y="381130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172048" y="2712534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299306" y="1380956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3286" y="178262"/>
            <a:ext cx="8247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Surface Area = the total area of all surfaces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4007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7000">
        <p:fade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1377839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47315" y="2656342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570615" y="3793298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299306" y="381130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172048" y="2712534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299306" y="1380956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5564" y="1173651"/>
            <a:ext cx="2667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   24 cm</a:t>
            </a:r>
            <a:r>
              <a:rPr lang="en-US" sz="4000" baseline="50000" dirty="0" smtClean="0">
                <a:latin typeface="Arial Rounded MT Bold" pitchFamily="34" charset="0"/>
              </a:rPr>
              <a:t>2</a:t>
            </a:r>
          </a:p>
          <a:p>
            <a:endParaRPr lang="en-US" sz="4000" dirty="0" smtClean="0">
              <a:latin typeface="Arial Rounded MT Bold" pitchFamily="34" charset="0"/>
            </a:endParaRPr>
          </a:p>
          <a:p>
            <a:r>
              <a:rPr lang="en-US" sz="4000" dirty="0" smtClean="0">
                <a:latin typeface="Arial Rounded MT Bold" pitchFamily="34" charset="0"/>
              </a:rPr>
              <a:t>   15 </a:t>
            </a:r>
            <a:r>
              <a:rPr lang="en-US" sz="4000" dirty="0">
                <a:latin typeface="Arial Rounded MT Bold" pitchFamily="34" charset="0"/>
              </a:rPr>
              <a:t>cm</a:t>
            </a:r>
            <a:r>
              <a:rPr lang="en-US" sz="4000" baseline="50000" dirty="0">
                <a:latin typeface="Arial Rounded MT Bold" pitchFamily="34" charset="0"/>
              </a:rPr>
              <a:t>2</a:t>
            </a:r>
          </a:p>
          <a:p>
            <a:endParaRPr lang="en-US" sz="4000" dirty="0" smtClean="0">
              <a:latin typeface="Arial Rounded MT Bold" pitchFamily="34" charset="0"/>
            </a:endParaRPr>
          </a:p>
          <a:p>
            <a:r>
              <a:rPr lang="en-US" sz="4000" u="sng" dirty="0" smtClean="0">
                <a:latin typeface="Arial Rounded MT Bold" pitchFamily="34" charset="0"/>
              </a:rPr>
              <a:t>+ 40 cm</a:t>
            </a:r>
            <a:r>
              <a:rPr lang="en-US" sz="4000" u="sng" baseline="50000" dirty="0" smtClean="0">
                <a:latin typeface="Arial Rounded MT Bold" pitchFamily="34" charset="0"/>
              </a:rPr>
              <a:t>2</a:t>
            </a:r>
            <a:endParaRPr lang="en-US" sz="4000" u="sng" baseline="50000" dirty="0">
              <a:latin typeface="Arial Rounded MT Bold" pitchFamily="34" charset="0"/>
            </a:endParaRP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00139" y="1143000"/>
            <a:ext cx="2667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   24 cm</a:t>
            </a:r>
            <a:r>
              <a:rPr lang="en-US" sz="4000" baseline="50000" dirty="0" smtClean="0">
                <a:latin typeface="Arial Rounded MT Bold" pitchFamily="34" charset="0"/>
              </a:rPr>
              <a:t>2</a:t>
            </a:r>
          </a:p>
          <a:p>
            <a:endParaRPr lang="en-US" sz="4000" dirty="0" smtClean="0">
              <a:latin typeface="Arial Rounded MT Bold" pitchFamily="34" charset="0"/>
            </a:endParaRPr>
          </a:p>
          <a:p>
            <a:r>
              <a:rPr lang="en-US" sz="4000" dirty="0" smtClean="0">
                <a:latin typeface="Arial Rounded MT Bold" pitchFamily="34" charset="0"/>
              </a:rPr>
              <a:t>   15 </a:t>
            </a:r>
            <a:r>
              <a:rPr lang="en-US" sz="4000" dirty="0">
                <a:latin typeface="Arial Rounded MT Bold" pitchFamily="34" charset="0"/>
              </a:rPr>
              <a:t>cm</a:t>
            </a:r>
            <a:r>
              <a:rPr lang="en-US" sz="4000" baseline="50000" dirty="0">
                <a:latin typeface="Arial Rounded MT Bold" pitchFamily="34" charset="0"/>
              </a:rPr>
              <a:t>2</a:t>
            </a:r>
          </a:p>
          <a:p>
            <a:endParaRPr lang="en-US" sz="4000" dirty="0" smtClean="0">
              <a:latin typeface="Arial Rounded MT Bold" pitchFamily="34" charset="0"/>
            </a:endParaRPr>
          </a:p>
          <a:p>
            <a:r>
              <a:rPr lang="en-US" sz="4000" u="sng" dirty="0" smtClean="0">
                <a:latin typeface="Arial Rounded MT Bold" pitchFamily="34" charset="0"/>
              </a:rPr>
              <a:t>+ 40 cm</a:t>
            </a:r>
            <a:r>
              <a:rPr lang="en-US" sz="4000" u="sng" baseline="50000" dirty="0" smtClean="0">
                <a:latin typeface="Arial Rounded MT Bold" pitchFamily="34" charset="0"/>
              </a:rPr>
              <a:t>2</a:t>
            </a:r>
            <a:endParaRPr lang="en-US" sz="4000" u="sng" baseline="50000" dirty="0">
              <a:latin typeface="Arial Rounded MT Bold" pitchFamily="34" charset="0"/>
            </a:endParaRP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2152" y="4590098"/>
            <a:ext cx="7709848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   </a:t>
            </a:r>
            <a:r>
              <a:rPr lang="en-US" sz="4000" dirty="0">
                <a:latin typeface="Arial Rounded MT Bold" pitchFamily="34" charset="0"/>
              </a:rPr>
              <a:t>79 </a:t>
            </a:r>
            <a:r>
              <a:rPr lang="en-US" sz="4000" dirty="0" smtClean="0">
                <a:latin typeface="Arial Rounded MT Bold" pitchFamily="34" charset="0"/>
              </a:rPr>
              <a:t>cm</a:t>
            </a:r>
            <a:r>
              <a:rPr lang="en-US" sz="4000" baseline="50000" dirty="0" smtClean="0">
                <a:latin typeface="Arial Rounded MT Bold" pitchFamily="34" charset="0"/>
              </a:rPr>
              <a:t>2</a:t>
            </a:r>
            <a:r>
              <a:rPr lang="en-US" sz="4000" dirty="0" smtClean="0">
                <a:latin typeface="Arial Rounded MT Bold" pitchFamily="34" charset="0"/>
              </a:rPr>
              <a:t>         +                 79 cm</a:t>
            </a:r>
            <a:r>
              <a:rPr lang="en-US" sz="4000" baseline="50000" dirty="0" smtClean="0">
                <a:latin typeface="Arial Rounded MT Bold" pitchFamily="34" charset="0"/>
              </a:rPr>
              <a:t>2</a:t>
            </a:r>
          </a:p>
          <a:p>
            <a:endParaRPr lang="en-US" sz="4000" baseline="50000" dirty="0" smtClean="0">
              <a:latin typeface="Arial Rounded MT Bold" pitchFamily="34" charset="0"/>
            </a:endParaRPr>
          </a:p>
          <a:p>
            <a:pPr algn="ctr"/>
            <a:r>
              <a:rPr lang="en-US" sz="4000" dirty="0">
                <a:latin typeface="Arial Rounded MT Bold" pitchFamily="34" charset="0"/>
              </a:rPr>
              <a:t> </a:t>
            </a:r>
            <a:r>
              <a:rPr lang="en-US" sz="4000" dirty="0" smtClean="0">
                <a:latin typeface="Arial Rounded MT Bold" pitchFamily="34" charset="0"/>
              </a:rPr>
              <a:t>   = 158 cm</a:t>
            </a:r>
            <a:r>
              <a:rPr lang="en-US" sz="4000" baseline="50000" dirty="0" smtClean="0">
                <a:latin typeface="Arial Rounded MT Bold" pitchFamily="34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286" y="467337"/>
            <a:ext cx="8247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Surface Area = the total area of all surfaces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87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31520"/>
            <a:ext cx="8534400" cy="13258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b="1" dirty="0" smtClean="0"/>
              <a:t>Try these:  Find the surface area:</a:t>
            </a:r>
          </a:p>
          <a:p>
            <a:pPr marL="45720" indent="0">
              <a:buNone/>
            </a:pPr>
            <a:r>
              <a:rPr lang="en-US" sz="3200" b="1" dirty="0" smtClean="0"/>
              <a:t>a)                      b)                     c)</a:t>
            </a:r>
            <a:endParaRPr lang="en-US" sz="3200" b="1" dirty="0"/>
          </a:p>
        </p:txBody>
      </p:sp>
      <p:sp>
        <p:nvSpPr>
          <p:cNvPr id="4" name="Cube 3"/>
          <p:cNvSpPr/>
          <p:nvPr/>
        </p:nvSpPr>
        <p:spPr>
          <a:xfrm>
            <a:off x="1295400" y="1905000"/>
            <a:ext cx="1371600" cy="132951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 rot="16200000">
            <a:off x="6132366" y="2979153"/>
            <a:ext cx="3268638" cy="1295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266364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430901" y="2564500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sp>
        <p:nvSpPr>
          <p:cNvPr id="9" name="TextBox 8"/>
          <p:cNvSpPr txBox="1"/>
          <p:nvPr/>
        </p:nvSpPr>
        <p:spPr>
          <a:xfrm rot="18875869">
            <a:off x="2292695" y="2752270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957818" y="1847137"/>
            <a:ext cx="2762000" cy="1779716"/>
            <a:chOff x="4114800" y="2271478"/>
            <a:chExt cx="3186842" cy="2041326"/>
          </a:xfrm>
        </p:grpSpPr>
        <p:sp>
          <p:nvSpPr>
            <p:cNvPr id="5" name="Cube 4"/>
            <p:cNvSpPr/>
            <p:nvPr/>
          </p:nvSpPr>
          <p:spPr>
            <a:xfrm rot="16200000">
              <a:off x="4572000" y="1870881"/>
              <a:ext cx="1371600" cy="2286000"/>
            </a:xfrm>
            <a:prstGeom prst="cube">
              <a:avLst>
                <a:gd name="adj" fmla="val 598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29200" y="3789584"/>
              <a:ext cx="9957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8 </a:t>
              </a:r>
              <a:r>
                <a:rPr lang="en-US" sz="2800" b="1" dirty="0"/>
                <a:t>cm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 rot="2692391">
              <a:off x="5702968" y="2271478"/>
              <a:ext cx="12057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15 </a:t>
              </a:r>
              <a:r>
                <a:rPr lang="en-US" sz="2800" b="1" dirty="0"/>
                <a:t>cm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05857" y="3185700"/>
              <a:ext cx="9957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3</a:t>
              </a:r>
              <a:r>
                <a:rPr lang="en-US" sz="2800" b="1" dirty="0" smtClean="0"/>
                <a:t> </a:t>
              </a:r>
              <a:r>
                <a:rPr lang="en-US" sz="2800" b="1" dirty="0"/>
                <a:t>cm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499985" y="5299896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6</a:t>
            </a:r>
            <a:r>
              <a:rPr lang="en-US" sz="2800" b="1" dirty="0" smtClean="0"/>
              <a:t> </a:t>
            </a:r>
            <a:r>
              <a:rPr lang="en-US" sz="2800" b="1" dirty="0"/>
              <a:t>cm</a:t>
            </a:r>
          </a:p>
        </p:txBody>
      </p:sp>
      <p:sp>
        <p:nvSpPr>
          <p:cNvPr id="14" name="TextBox 13"/>
          <p:cNvSpPr txBox="1"/>
          <p:nvPr/>
        </p:nvSpPr>
        <p:spPr>
          <a:xfrm rot="2663911">
            <a:off x="6569067" y="5038286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6</a:t>
            </a:r>
            <a:r>
              <a:rPr lang="en-US" sz="2800" b="1" dirty="0" smtClean="0"/>
              <a:t> </a:t>
            </a:r>
            <a:r>
              <a:rPr lang="en-US" sz="2800" b="1" dirty="0"/>
              <a:t>cm</a:t>
            </a:r>
          </a:p>
        </p:txBody>
      </p:sp>
      <p:sp>
        <p:nvSpPr>
          <p:cNvPr id="15" name="TextBox 14"/>
          <p:cNvSpPr txBox="1"/>
          <p:nvPr/>
        </p:nvSpPr>
        <p:spPr>
          <a:xfrm rot="5400000">
            <a:off x="8007085" y="3561938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25 </a:t>
            </a:r>
            <a:r>
              <a:rPr lang="en-US" sz="2800" b="1" dirty="0"/>
              <a:t>cm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2180" y="5823116"/>
            <a:ext cx="31346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CLICK THE MOUSE TO CONTINUE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8287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31520"/>
            <a:ext cx="8534400" cy="13258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b="1" dirty="0" smtClean="0"/>
              <a:t>Try these:  Find the surface area:</a:t>
            </a:r>
          </a:p>
          <a:p>
            <a:pPr marL="45720" indent="0">
              <a:buNone/>
            </a:pPr>
            <a:r>
              <a:rPr lang="en-US" sz="3200" b="1" dirty="0" smtClean="0"/>
              <a:t>a)</a:t>
            </a:r>
            <a:endParaRPr lang="en-US" sz="3200" b="1" dirty="0"/>
          </a:p>
        </p:txBody>
      </p:sp>
      <p:sp>
        <p:nvSpPr>
          <p:cNvPr id="4" name="Cube 3"/>
          <p:cNvSpPr/>
          <p:nvPr/>
        </p:nvSpPr>
        <p:spPr>
          <a:xfrm>
            <a:off x="1295400" y="1905000"/>
            <a:ext cx="1371600" cy="132951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 rot="16200000">
            <a:off x="6132366" y="2979153"/>
            <a:ext cx="3268638" cy="1295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266364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430901" y="2564500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sp>
        <p:nvSpPr>
          <p:cNvPr id="9" name="TextBox 8"/>
          <p:cNvSpPr txBox="1"/>
          <p:nvPr/>
        </p:nvSpPr>
        <p:spPr>
          <a:xfrm rot="18875869">
            <a:off x="2292695" y="2752270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957818" y="1847137"/>
            <a:ext cx="2762000" cy="1779716"/>
            <a:chOff x="4114800" y="2271478"/>
            <a:chExt cx="3186842" cy="2041326"/>
          </a:xfrm>
        </p:grpSpPr>
        <p:sp>
          <p:nvSpPr>
            <p:cNvPr id="5" name="Cube 4"/>
            <p:cNvSpPr/>
            <p:nvPr/>
          </p:nvSpPr>
          <p:spPr>
            <a:xfrm rot="16200000">
              <a:off x="4572000" y="1870881"/>
              <a:ext cx="1371600" cy="2286000"/>
            </a:xfrm>
            <a:prstGeom prst="cube">
              <a:avLst>
                <a:gd name="adj" fmla="val 598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29200" y="3789584"/>
              <a:ext cx="9957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8 </a:t>
              </a:r>
              <a:r>
                <a:rPr lang="en-US" sz="2800" b="1" dirty="0"/>
                <a:t>cm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 rot="2692391">
              <a:off x="5702968" y="2271478"/>
              <a:ext cx="12057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15 </a:t>
              </a:r>
              <a:r>
                <a:rPr lang="en-US" sz="2800" b="1" dirty="0"/>
                <a:t>cm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05857" y="3185700"/>
              <a:ext cx="9957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3</a:t>
              </a:r>
              <a:r>
                <a:rPr lang="en-US" sz="2800" b="1" dirty="0" smtClean="0"/>
                <a:t> </a:t>
              </a:r>
              <a:r>
                <a:rPr lang="en-US" sz="2800" b="1" dirty="0"/>
                <a:t>cm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499985" y="5299896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6</a:t>
            </a:r>
            <a:r>
              <a:rPr lang="en-US" sz="2800" b="1" dirty="0" smtClean="0"/>
              <a:t> </a:t>
            </a:r>
            <a:r>
              <a:rPr lang="en-US" sz="2800" b="1" dirty="0"/>
              <a:t>cm</a:t>
            </a:r>
          </a:p>
        </p:txBody>
      </p:sp>
      <p:sp>
        <p:nvSpPr>
          <p:cNvPr id="14" name="TextBox 13"/>
          <p:cNvSpPr txBox="1"/>
          <p:nvPr/>
        </p:nvSpPr>
        <p:spPr>
          <a:xfrm rot="2663911">
            <a:off x="6569067" y="5038286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6</a:t>
            </a:r>
            <a:r>
              <a:rPr lang="en-US" sz="2800" b="1" dirty="0" smtClean="0"/>
              <a:t> </a:t>
            </a:r>
            <a:r>
              <a:rPr lang="en-US" sz="2800" b="1" dirty="0"/>
              <a:t>cm</a:t>
            </a:r>
          </a:p>
        </p:txBody>
      </p:sp>
      <p:sp>
        <p:nvSpPr>
          <p:cNvPr id="15" name="TextBox 14"/>
          <p:cNvSpPr txBox="1"/>
          <p:nvPr/>
        </p:nvSpPr>
        <p:spPr>
          <a:xfrm rot="5400000">
            <a:off x="8007085" y="3561938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25 </a:t>
            </a:r>
            <a:r>
              <a:rPr lang="en-US" sz="2800" b="1" dirty="0"/>
              <a:t>cm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731520"/>
            <a:ext cx="8534400" cy="1325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en-US" sz="3200" b="1" dirty="0" smtClean="0"/>
              <a:t>Try these:  Find the surface area:</a:t>
            </a:r>
          </a:p>
          <a:p>
            <a:pPr marL="45720" indent="0">
              <a:buFont typeface="Georgia" pitchFamily="18" charset="0"/>
              <a:buNone/>
            </a:pPr>
            <a:r>
              <a:rPr lang="en-US" sz="3200" b="1" dirty="0" smtClean="0"/>
              <a:t>a)                      b)                     c)</a:t>
            </a:r>
            <a:endParaRPr lang="en-US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72180" y="5823116"/>
            <a:ext cx="31346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CLICK THE MOUSE TO CONTINUE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15640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000">
        <p:fade/>
      </p:transition>
    </mc:Choice>
    <mc:Fallback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4" grpId="0"/>
      <p:bldP spid="15" grpId="0"/>
      <p:bldP spid="18" grpId="0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3962400" y="2590800"/>
            <a:ext cx="1371600" cy="132951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62400" y="3952164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3097901" y="3250300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sp>
        <p:nvSpPr>
          <p:cNvPr id="7" name="TextBox 6"/>
          <p:cNvSpPr txBox="1"/>
          <p:nvPr/>
        </p:nvSpPr>
        <p:spPr>
          <a:xfrm rot="18875869">
            <a:off x="4959695" y="3438070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sp>
        <p:nvSpPr>
          <p:cNvPr id="9" name="Rectangle 8"/>
          <p:cNvSpPr/>
          <p:nvPr/>
        </p:nvSpPr>
        <p:spPr>
          <a:xfrm>
            <a:off x="3943066" y="2919483"/>
            <a:ext cx="1066800" cy="103268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267200" y="2614684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943066" y="2590800"/>
            <a:ext cx="341194" cy="1364777"/>
          </a:xfrm>
          <a:custGeom>
            <a:avLst/>
            <a:gdLst>
              <a:gd name="connsiteX0" fmla="*/ 0 w 341194"/>
              <a:gd name="connsiteY0" fmla="*/ 300251 h 1282890"/>
              <a:gd name="connsiteX1" fmla="*/ 327546 w 341194"/>
              <a:gd name="connsiteY1" fmla="*/ 0 h 1282890"/>
              <a:gd name="connsiteX2" fmla="*/ 341194 w 341194"/>
              <a:gd name="connsiteY2" fmla="*/ 982639 h 1282890"/>
              <a:gd name="connsiteX3" fmla="*/ 40943 w 341194"/>
              <a:gd name="connsiteY3" fmla="*/ 1282890 h 1282890"/>
              <a:gd name="connsiteX4" fmla="*/ 0 w 341194"/>
              <a:gd name="connsiteY4" fmla="*/ 300251 h 1282890"/>
              <a:gd name="connsiteX0" fmla="*/ 0 w 341194"/>
              <a:gd name="connsiteY0" fmla="*/ 300251 h 1364777"/>
              <a:gd name="connsiteX1" fmla="*/ 327546 w 341194"/>
              <a:gd name="connsiteY1" fmla="*/ 0 h 1364777"/>
              <a:gd name="connsiteX2" fmla="*/ 341194 w 341194"/>
              <a:gd name="connsiteY2" fmla="*/ 982639 h 1364777"/>
              <a:gd name="connsiteX3" fmla="*/ 13648 w 341194"/>
              <a:gd name="connsiteY3" fmla="*/ 1364777 h 1364777"/>
              <a:gd name="connsiteX4" fmla="*/ 0 w 341194"/>
              <a:gd name="connsiteY4" fmla="*/ 300251 h 136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194" h="1364777">
                <a:moveTo>
                  <a:pt x="0" y="300251"/>
                </a:moveTo>
                <a:lnTo>
                  <a:pt x="327546" y="0"/>
                </a:lnTo>
                <a:lnTo>
                  <a:pt x="341194" y="982639"/>
                </a:lnTo>
                <a:lnTo>
                  <a:pt x="13648" y="1364777"/>
                </a:lnTo>
                <a:lnTo>
                  <a:pt x="0" y="30025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44203" y="2881685"/>
            <a:ext cx="1066800" cy="103268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4997582" y="2587387"/>
            <a:ext cx="341194" cy="1364777"/>
          </a:xfrm>
          <a:custGeom>
            <a:avLst/>
            <a:gdLst>
              <a:gd name="connsiteX0" fmla="*/ 0 w 341194"/>
              <a:gd name="connsiteY0" fmla="*/ 300251 h 1282890"/>
              <a:gd name="connsiteX1" fmla="*/ 327546 w 341194"/>
              <a:gd name="connsiteY1" fmla="*/ 0 h 1282890"/>
              <a:gd name="connsiteX2" fmla="*/ 341194 w 341194"/>
              <a:gd name="connsiteY2" fmla="*/ 982639 h 1282890"/>
              <a:gd name="connsiteX3" fmla="*/ 40943 w 341194"/>
              <a:gd name="connsiteY3" fmla="*/ 1282890 h 1282890"/>
              <a:gd name="connsiteX4" fmla="*/ 0 w 341194"/>
              <a:gd name="connsiteY4" fmla="*/ 300251 h 1282890"/>
              <a:gd name="connsiteX0" fmla="*/ 0 w 341194"/>
              <a:gd name="connsiteY0" fmla="*/ 300251 h 1364777"/>
              <a:gd name="connsiteX1" fmla="*/ 327546 w 341194"/>
              <a:gd name="connsiteY1" fmla="*/ 0 h 1364777"/>
              <a:gd name="connsiteX2" fmla="*/ 341194 w 341194"/>
              <a:gd name="connsiteY2" fmla="*/ 982639 h 1364777"/>
              <a:gd name="connsiteX3" fmla="*/ 13648 w 341194"/>
              <a:gd name="connsiteY3" fmla="*/ 1364777 h 1364777"/>
              <a:gd name="connsiteX4" fmla="*/ 0 w 341194"/>
              <a:gd name="connsiteY4" fmla="*/ 300251 h 136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194" h="1364777">
                <a:moveTo>
                  <a:pt x="0" y="300251"/>
                </a:moveTo>
                <a:lnTo>
                  <a:pt x="327546" y="0"/>
                </a:lnTo>
                <a:lnTo>
                  <a:pt x="341194" y="982639"/>
                </a:lnTo>
                <a:lnTo>
                  <a:pt x="13648" y="1364777"/>
                </a:lnTo>
                <a:lnTo>
                  <a:pt x="0" y="30025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944203" y="2579427"/>
            <a:ext cx="1378424" cy="313898"/>
          </a:xfrm>
          <a:custGeom>
            <a:avLst/>
            <a:gdLst>
              <a:gd name="connsiteX0" fmla="*/ 341194 w 1378424"/>
              <a:gd name="connsiteY0" fmla="*/ 0 h 313898"/>
              <a:gd name="connsiteX1" fmla="*/ 0 w 1378424"/>
              <a:gd name="connsiteY1" fmla="*/ 313898 h 313898"/>
              <a:gd name="connsiteX2" fmla="*/ 1064525 w 1378424"/>
              <a:gd name="connsiteY2" fmla="*/ 313898 h 313898"/>
              <a:gd name="connsiteX3" fmla="*/ 1378424 w 1378424"/>
              <a:gd name="connsiteY3" fmla="*/ 13648 h 313898"/>
              <a:gd name="connsiteX4" fmla="*/ 341194 w 1378424"/>
              <a:gd name="connsiteY4" fmla="*/ 0 h 31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424" h="313898">
                <a:moveTo>
                  <a:pt x="341194" y="0"/>
                </a:moveTo>
                <a:lnTo>
                  <a:pt x="0" y="313898"/>
                </a:lnTo>
                <a:lnTo>
                  <a:pt x="1064525" y="313898"/>
                </a:lnTo>
                <a:lnTo>
                  <a:pt x="1378424" y="13648"/>
                </a:lnTo>
                <a:lnTo>
                  <a:pt x="341194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84260" y="3647365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351060" y="2624919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200400" y="2607859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271976" y="1581963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284260" y="2607860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19981E-6 L 3.33333E-6 0.1554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7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15541 L 0.03542 0.2590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518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9" grpId="0" animBg="1"/>
      <p:bldP spid="12" grpId="0" animBg="1"/>
      <p:bldP spid="8" grpId="0" animBg="1"/>
      <p:bldP spid="8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97710" y="1032585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2173322" y="2827220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12 </a:t>
            </a:r>
            <a:r>
              <a:rPr lang="en-US" sz="2800" b="1" dirty="0"/>
              <a:t>cm</a:t>
            </a:r>
          </a:p>
        </p:txBody>
      </p:sp>
      <p:sp>
        <p:nvSpPr>
          <p:cNvPr id="8" name="Rectangle 7"/>
          <p:cNvSpPr/>
          <p:nvPr/>
        </p:nvSpPr>
        <p:spPr>
          <a:xfrm>
            <a:off x="4289947" y="4680046"/>
            <a:ext cx="1066800" cy="103268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284260" y="3647365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351060" y="2624919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200400" y="2607859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271976" y="1581963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267200" y="2624919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447430" y="632880"/>
            <a:ext cx="254761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This figure is called a “net” and can be folded into the three-dimensional cube that we started with.</a:t>
            </a:r>
            <a:endParaRPr lang="en-US" sz="32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48961" y="575481"/>
            <a:ext cx="2385014" cy="1884584"/>
            <a:chOff x="248961" y="575481"/>
            <a:chExt cx="2385014" cy="1884584"/>
          </a:xfrm>
        </p:grpSpPr>
        <p:sp>
          <p:nvSpPr>
            <p:cNvPr id="20" name="Cube 19"/>
            <p:cNvSpPr/>
            <p:nvPr/>
          </p:nvSpPr>
          <p:spPr>
            <a:xfrm>
              <a:off x="772180" y="575481"/>
              <a:ext cx="1371600" cy="1329519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2180" y="1936845"/>
              <a:ext cx="12057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12 cm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 rot="16200000">
              <a:off x="-92319" y="1234981"/>
              <a:ext cx="12057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12 cm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 rot="18875869">
              <a:off x="1769475" y="1422751"/>
              <a:ext cx="12057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12 cm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181675" y="2209800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97709" y="3156044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13743" y="4102288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13743" y="5177053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3472079" y="2869300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12 </a:t>
            </a:r>
            <a:r>
              <a:rPr lang="en-US" sz="2800" b="1" dirty="0"/>
              <a:t>cm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4992721" y="2849965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12 </a:t>
            </a:r>
            <a:r>
              <a:rPr lang="en-US" sz="2800" b="1" dirty="0"/>
              <a:t>cm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6076581" y="2814764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12 </a:t>
            </a:r>
            <a:r>
              <a:rPr lang="en-US" sz="2800" b="1" dirty="0"/>
              <a:t>cm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229970" y="1570304"/>
            <a:ext cx="3105187" cy="4094119"/>
            <a:chOff x="3229970" y="1570304"/>
            <a:chExt cx="3105187" cy="4094119"/>
          </a:xfrm>
        </p:grpSpPr>
        <p:sp>
          <p:nvSpPr>
            <p:cNvPr id="31" name="TextBox 30"/>
            <p:cNvSpPr txBox="1"/>
            <p:nvPr/>
          </p:nvSpPr>
          <p:spPr>
            <a:xfrm>
              <a:off x="3229970" y="2192740"/>
              <a:ext cx="9156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12 cm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9522" y="2207749"/>
              <a:ext cx="9156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12 cm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 rot="16200000">
              <a:off x="3626388" y="1828067"/>
              <a:ext cx="9156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12 cm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 rot="16200000">
              <a:off x="3609327" y="3932380"/>
              <a:ext cx="9156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12 cm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 rot="16200000">
              <a:off x="3633434" y="4976997"/>
              <a:ext cx="9156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12 cm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 rot="5400000">
              <a:off x="5145725" y="5006551"/>
              <a:ext cx="9156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12 cm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 rot="5400000">
              <a:off x="5161759" y="3972228"/>
              <a:ext cx="9156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12 cm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 rot="5400000">
              <a:off x="5161759" y="1899426"/>
              <a:ext cx="9156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12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111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  <p:bldP spid="2" grpId="1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68430" y="1143000"/>
            <a:ext cx="1935481" cy="1582059"/>
            <a:chOff x="3884151" y="1032585"/>
            <a:chExt cx="1935481" cy="1582059"/>
          </a:xfrm>
        </p:grpSpPr>
        <p:sp>
          <p:nvSpPr>
            <p:cNvPr id="5" name="TextBox 4"/>
            <p:cNvSpPr txBox="1"/>
            <p:nvPr/>
          </p:nvSpPr>
          <p:spPr>
            <a:xfrm>
              <a:off x="4197710" y="1032585"/>
              <a:ext cx="12057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12 cm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271976" y="1581963"/>
              <a:ext cx="1066800" cy="10326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top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 rot="16200000">
              <a:off x="3626388" y="1828067"/>
              <a:ext cx="9156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12 cm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 rot="5400000">
              <a:off x="5161759" y="1899426"/>
              <a:ext cx="9156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12 cm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173230" y="2287195"/>
            <a:ext cx="1675546" cy="1504664"/>
            <a:chOff x="4165639" y="2477097"/>
            <a:chExt cx="1675546" cy="1504664"/>
          </a:xfrm>
        </p:grpSpPr>
        <p:sp>
          <p:nvSpPr>
            <p:cNvPr id="19" name="Rectangle 18"/>
            <p:cNvSpPr/>
            <p:nvPr/>
          </p:nvSpPr>
          <p:spPr>
            <a:xfrm>
              <a:off x="4251164" y="2892216"/>
              <a:ext cx="1066800" cy="10326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back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65639" y="2477097"/>
              <a:ext cx="12057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12 cm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4976685" y="3117262"/>
              <a:ext cx="12057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12 </a:t>
              </a:r>
              <a:r>
                <a:rPr lang="en-US" sz="2800" b="1" dirty="0"/>
                <a:t>cm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503539" y="2292880"/>
            <a:ext cx="1752598" cy="1498979"/>
            <a:chOff x="2514602" y="2192740"/>
            <a:chExt cx="1752598" cy="1498979"/>
          </a:xfrm>
        </p:grpSpPr>
        <p:sp>
          <p:nvSpPr>
            <p:cNvPr id="6" name="TextBox 5"/>
            <p:cNvSpPr txBox="1"/>
            <p:nvPr/>
          </p:nvSpPr>
          <p:spPr>
            <a:xfrm rot="16200000">
              <a:off x="2173322" y="2827220"/>
              <a:ext cx="12057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12 </a:t>
              </a:r>
              <a:r>
                <a:rPr lang="en-US" sz="2800" b="1" dirty="0"/>
                <a:t>cm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00400" y="2607859"/>
              <a:ext cx="1066800" cy="10326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left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229970" y="2192740"/>
              <a:ext cx="9156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12 cm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44179" y="2279515"/>
            <a:ext cx="1590021" cy="1471514"/>
            <a:chOff x="5335024" y="2475046"/>
            <a:chExt cx="1590021" cy="1471514"/>
          </a:xfrm>
        </p:grpSpPr>
        <p:sp>
          <p:nvSpPr>
            <p:cNvPr id="16" name="Rectangle 15"/>
            <p:cNvSpPr/>
            <p:nvPr/>
          </p:nvSpPr>
          <p:spPr>
            <a:xfrm>
              <a:off x="5335024" y="2892216"/>
              <a:ext cx="1066800" cy="10326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right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6060545" y="3082061"/>
              <a:ext cx="12057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12 </a:t>
              </a:r>
              <a:r>
                <a:rPr lang="en-US" sz="2800" b="1" dirty="0"/>
                <a:t>cm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03486" y="2475046"/>
              <a:ext cx="9156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12 cm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933591" y="4199044"/>
            <a:ext cx="1912401" cy="1610439"/>
            <a:chOff x="3875161" y="4369585"/>
            <a:chExt cx="1912401" cy="1610439"/>
          </a:xfrm>
        </p:grpSpPr>
        <p:sp>
          <p:nvSpPr>
            <p:cNvPr id="26" name="TextBox 25"/>
            <p:cNvSpPr txBox="1"/>
            <p:nvPr/>
          </p:nvSpPr>
          <p:spPr>
            <a:xfrm>
              <a:off x="4197707" y="4369585"/>
              <a:ext cx="12057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12 cm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875161" y="4947343"/>
              <a:ext cx="1912401" cy="1032681"/>
              <a:chOff x="3891197" y="4680046"/>
              <a:chExt cx="1912401" cy="1032681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289947" y="4680046"/>
                <a:ext cx="1066800" cy="1032681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Front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213743" y="5177053"/>
                <a:ext cx="120577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12 cm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 rot="16200000">
                <a:off x="3633434" y="4976997"/>
                <a:ext cx="9156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</a:rPr>
                  <a:t>12 cm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 rot="5400000">
                <a:off x="5145725" y="5006551"/>
                <a:ext cx="9156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</a:rPr>
                  <a:t>12 cm</a:t>
                </a: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3874115" y="3250472"/>
            <a:ext cx="1952542" cy="1524002"/>
            <a:chOff x="3851054" y="3423341"/>
            <a:chExt cx="1952542" cy="1524002"/>
          </a:xfrm>
        </p:grpSpPr>
        <p:sp>
          <p:nvSpPr>
            <p:cNvPr id="25" name="TextBox 24"/>
            <p:cNvSpPr txBox="1"/>
            <p:nvPr/>
          </p:nvSpPr>
          <p:spPr>
            <a:xfrm>
              <a:off x="4181673" y="3423341"/>
              <a:ext cx="12057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12 cm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851054" y="3914662"/>
              <a:ext cx="1952542" cy="1032681"/>
              <a:chOff x="3867090" y="3647365"/>
              <a:chExt cx="1952542" cy="1032681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284260" y="3647365"/>
                <a:ext cx="1066800" cy="103268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bottom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 rot="16200000">
                <a:off x="3609327" y="3932380"/>
                <a:ext cx="9156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</a:rPr>
                  <a:t>12 cm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 rot="5400000">
                <a:off x="5161759" y="3972228"/>
                <a:ext cx="9156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</a:rPr>
                  <a:t>12 cm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918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7000">
        <p:fade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4.16667E-6 7.67808E-7 L -0.38073 -0.162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45" y="-811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1.38889E-6 -2.77521E-7 L -0.3783 0.089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24" y="448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67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 smtClean="0"/>
              <a:t>What is Surface Area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3167021" y="1905000"/>
            <a:ext cx="2359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as well as: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240240" y="2906949"/>
            <a:ext cx="2361544" cy="2743200"/>
            <a:chOff x="495628" y="609600"/>
            <a:chExt cx="2361544" cy="2743200"/>
          </a:xfrm>
        </p:grpSpPr>
        <p:sp>
          <p:nvSpPr>
            <p:cNvPr id="30" name="Rectangle 29"/>
            <p:cNvSpPr/>
            <p:nvPr/>
          </p:nvSpPr>
          <p:spPr>
            <a:xfrm>
              <a:off x="495628" y="609600"/>
              <a:ext cx="236154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b="1" dirty="0"/>
                <a:t>cylinders</a:t>
              </a:r>
            </a:p>
          </p:txBody>
        </p:sp>
        <p:sp>
          <p:nvSpPr>
            <p:cNvPr id="31" name="Can 30"/>
            <p:cNvSpPr/>
            <p:nvPr/>
          </p:nvSpPr>
          <p:spPr>
            <a:xfrm>
              <a:off x="685800" y="1317486"/>
              <a:ext cx="2057400" cy="203531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529929" y="2906949"/>
            <a:ext cx="1858366" cy="2971800"/>
            <a:chOff x="5105886" y="609600"/>
            <a:chExt cx="1858366" cy="2971800"/>
          </a:xfrm>
        </p:grpSpPr>
        <p:sp>
          <p:nvSpPr>
            <p:cNvPr id="33" name="Rectangle 32"/>
            <p:cNvSpPr/>
            <p:nvPr/>
          </p:nvSpPr>
          <p:spPr>
            <a:xfrm>
              <a:off x="5239741" y="609600"/>
              <a:ext cx="155683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b="1" dirty="0"/>
                <a:t>cones</a:t>
              </a:r>
            </a:p>
          </p:txBody>
        </p:sp>
        <p:pic>
          <p:nvPicPr>
            <p:cNvPr id="34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886" y="1317486"/>
              <a:ext cx="1858366" cy="2263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" name="Group 34"/>
          <p:cNvGrpSpPr/>
          <p:nvPr/>
        </p:nvGrpSpPr>
        <p:grpSpPr>
          <a:xfrm>
            <a:off x="3363737" y="2847431"/>
            <a:ext cx="2124075" cy="2883709"/>
            <a:chOff x="500389" y="3581400"/>
            <a:chExt cx="2124075" cy="2883709"/>
          </a:xfrm>
        </p:grpSpPr>
        <p:sp>
          <p:nvSpPr>
            <p:cNvPr id="36" name="Rectangle 35"/>
            <p:cNvSpPr/>
            <p:nvPr/>
          </p:nvSpPr>
          <p:spPr>
            <a:xfrm>
              <a:off x="542757" y="3581400"/>
              <a:ext cx="2039341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b="1" dirty="0"/>
                <a:t>spheres</a:t>
              </a:r>
            </a:p>
          </p:txBody>
        </p:sp>
        <p:pic>
          <p:nvPicPr>
            <p:cNvPr id="37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9" y="4312459"/>
              <a:ext cx="2124075" cy="2152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8" name="Group 37"/>
          <p:cNvGrpSpPr/>
          <p:nvPr/>
        </p:nvGrpSpPr>
        <p:grpSpPr>
          <a:xfrm>
            <a:off x="1794291" y="2667000"/>
            <a:ext cx="5105400" cy="3422511"/>
            <a:chOff x="1600200" y="1425714"/>
            <a:chExt cx="5105400" cy="3422511"/>
          </a:xfrm>
        </p:grpSpPr>
        <p:sp>
          <p:nvSpPr>
            <p:cNvPr id="39" name="Rectangle 38"/>
            <p:cNvSpPr/>
            <p:nvPr/>
          </p:nvSpPr>
          <p:spPr>
            <a:xfrm>
              <a:off x="3581400" y="1425714"/>
              <a:ext cx="113524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b="1" dirty="0"/>
                <a:t>e</a:t>
              </a:r>
              <a:r>
                <a:rPr lang="en-US" sz="4000" b="1" dirty="0" smtClean="0"/>
                <a:t>tc.</a:t>
              </a:r>
              <a:endParaRPr lang="en-US" sz="4000" b="1" dirty="0"/>
            </a:p>
          </p:txBody>
        </p:sp>
        <p:pic>
          <p:nvPicPr>
            <p:cNvPr id="40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2133600"/>
              <a:ext cx="5105400" cy="271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7984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3510" y="116949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299028" y="2793100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12 </a:t>
            </a:r>
            <a:r>
              <a:rPr lang="en-US" sz="2800" b="1" dirty="0"/>
              <a:t>cm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4165" y="4575468"/>
            <a:ext cx="1066800" cy="103268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336688" y="4671008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941081" y="2607859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212489" y="2532456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143000" y="516244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97709" y="613531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45281" y="1686580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67200" y="5726432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294165" y="5704825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3322808" y="868260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12 </a:t>
            </a:r>
            <a:r>
              <a:rPr lang="en-US" sz="2800" b="1" dirty="0"/>
              <a:t>cm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6076581" y="2814764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12 </a:t>
            </a:r>
            <a:r>
              <a:rPr lang="en-US" sz="2800" b="1" dirty="0"/>
              <a:t>cm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94165" y="2108575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12 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114992" y="2157189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12 cm</a:t>
            </a:r>
          </a:p>
        </p:txBody>
      </p:sp>
      <p:sp>
        <p:nvSpPr>
          <p:cNvPr id="33" name="TextBox 32"/>
          <p:cNvSpPr txBox="1"/>
          <p:nvPr/>
        </p:nvSpPr>
        <p:spPr>
          <a:xfrm rot="16200000">
            <a:off x="351838" y="897932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12 cm</a:t>
            </a:r>
          </a:p>
        </p:txBody>
      </p:sp>
      <p:sp>
        <p:nvSpPr>
          <p:cNvPr id="35" name="TextBox 34"/>
          <p:cNvSpPr txBox="1"/>
          <p:nvPr/>
        </p:nvSpPr>
        <p:spPr>
          <a:xfrm rot="16200000">
            <a:off x="524076" y="4883270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12 cm</a:t>
            </a:r>
          </a:p>
        </p:txBody>
      </p:sp>
      <p:sp>
        <p:nvSpPr>
          <p:cNvPr id="36" name="TextBox 35"/>
          <p:cNvSpPr txBox="1"/>
          <p:nvPr/>
        </p:nvSpPr>
        <p:spPr>
          <a:xfrm rot="5400000">
            <a:off x="5145725" y="5006551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12 cm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66800" y="523124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 Rounded MT Bold" pitchFamily="34" charset="0"/>
              </a:rPr>
              <a:t>144 </a:t>
            </a:r>
            <a:r>
              <a:rPr lang="en-US" sz="2400" b="1" dirty="0" smtClean="0">
                <a:solidFill>
                  <a:srgbClr val="FFFF00"/>
                </a:solidFill>
                <a:latin typeface="Arial Rounded MT Bold" pitchFamily="34" charset="0"/>
              </a:rPr>
              <a:t> cm</a:t>
            </a:r>
            <a:r>
              <a:rPr lang="en-US" sz="2400" b="1" baseline="30000" dirty="0" smtClean="0">
                <a:solidFill>
                  <a:srgbClr val="FFFF00"/>
                </a:solidFill>
                <a:latin typeface="Arial Rounded MT Bold" pitchFamily="34" charset="0"/>
              </a:rPr>
              <a:t>2</a:t>
            </a:r>
            <a:endParaRPr lang="en-US" sz="2400" b="1" baseline="30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50864" y="2508685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 Rounded MT Bold" pitchFamily="34" charset="0"/>
              </a:rPr>
              <a:t>144 </a:t>
            </a:r>
            <a:r>
              <a:rPr lang="en-US" sz="2400" b="1" dirty="0" smtClean="0">
                <a:solidFill>
                  <a:srgbClr val="FFFF00"/>
                </a:solidFill>
                <a:latin typeface="Arial Rounded MT Bold" pitchFamily="34" charset="0"/>
              </a:rPr>
              <a:t> cm</a:t>
            </a:r>
            <a:r>
              <a:rPr lang="en-US" sz="2400" b="1" baseline="30000" dirty="0" smtClean="0">
                <a:solidFill>
                  <a:srgbClr val="FFFF00"/>
                </a:solidFill>
                <a:latin typeface="Arial Rounded MT Bold" pitchFamily="34" charset="0"/>
              </a:rPr>
              <a:t>2</a:t>
            </a:r>
            <a:endParaRPr lang="en-US" sz="2400" b="1" baseline="30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34928" y="4606119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 Rounded MT Bold" pitchFamily="34" charset="0"/>
              </a:rPr>
              <a:t>144 </a:t>
            </a:r>
            <a:r>
              <a:rPr lang="en-US" sz="2400" b="1" dirty="0" smtClean="0">
                <a:solidFill>
                  <a:srgbClr val="FFFF00"/>
                </a:solidFill>
                <a:latin typeface="Arial Rounded MT Bold" pitchFamily="34" charset="0"/>
              </a:rPr>
              <a:t> cm</a:t>
            </a:r>
            <a:r>
              <a:rPr lang="en-US" sz="2400" b="1" baseline="30000" dirty="0" smtClean="0">
                <a:solidFill>
                  <a:srgbClr val="FFFF00"/>
                </a:solidFill>
                <a:latin typeface="Arial Rounded MT Bold" pitchFamily="34" charset="0"/>
              </a:rPr>
              <a:t>2</a:t>
            </a:r>
            <a:endParaRPr lang="en-US" sz="2400" b="1" baseline="30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60490" y="4671007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 Rounded MT Bold" pitchFamily="34" charset="0"/>
              </a:rPr>
              <a:t>144 </a:t>
            </a:r>
            <a:r>
              <a:rPr lang="en-US" sz="2400" b="1" dirty="0" smtClean="0">
                <a:solidFill>
                  <a:srgbClr val="FFFF00"/>
                </a:solidFill>
                <a:latin typeface="Arial Rounded MT Bold" pitchFamily="34" charset="0"/>
              </a:rPr>
              <a:t> cm</a:t>
            </a:r>
            <a:r>
              <a:rPr lang="en-US" sz="2400" b="1" baseline="30000" dirty="0" smtClean="0">
                <a:solidFill>
                  <a:srgbClr val="FFFF00"/>
                </a:solidFill>
                <a:latin typeface="Arial Rounded MT Bold" pitchFamily="34" charset="0"/>
              </a:rPr>
              <a:t>2</a:t>
            </a:r>
            <a:endParaRPr lang="en-US" sz="2400" b="1" baseline="30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864711" y="2607858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 Rounded MT Bold" pitchFamily="34" charset="0"/>
              </a:rPr>
              <a:t>144 </a:t>
            </a:r>
            <a:r>
              <a:rPr lang="en-US" sz="2400" b="1" dirty="0" smtClean="0">
                <a:solidFill>
                  <a:srgbClr val="FFFF00"/>
                </a:solidFill>
                <a:latin typeface="Arial Rounded MT Bold" pitchFamily="34" charset="0"/>
              </a:rPr>
              <a:t> cm</a:t>
            </a:r>
            <a:r>
              <a:rPr lang="en-US" sz="2400" b="1" baseline="30000" dirty="0" smtClean="0">
                <a:solidFill>
                  <a:srgbClr val="FFFF00"/>
                </a:solidFill>
                <a:latin typeface="Arial Rounded MT Bold" pitchFamily="34" charset="0"/>
              </a:rPr>
              <a:t>2</a:t>
            </a:r>
            <a:endParaRPr lang="en-US" sz="2400" b="1" baseline="30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38571" y="608248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 Rounded MT Bold" pitchFamily="34" charset="0"/>
              </a:rPr>
              <a:t>144 </a:t>
            </a:r>
            <a:r>
              <a:rPr lang="en-US" sz="2400" b="1" dirty="0" smtClean="0">
                <a:solidFill>
                  <a:srgbClr val="FFFF00"/>
                </a:solidFill>
                <a:latin typeface="Arial Rounded MT Bold" pitchFamily="34" charset="0"/>
              </a:rPr>
              <a:t> cm</a:t>
            </a:r>
            <a:r>
              <a:rPr lang="en-US" sz="2400" b="1" baseline="30000" dirty="0" smtClean="0">
                <a:solidFill>
                  <a:srgbClr val="FFFF00"/>
                </a:solidFill>
                <a:latin typeface="Arial Rounded MT Bold" pitchFamily="34" charset="0"/>
              </a:rPr>
              <a:t>2</a:t>
            </a:r>
            <a:endParaRPr lang="en-US" sz="2400" b="1" baseline="30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99944" y="2209800"/>
            <a:ext cx="39179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A = </a:t>
            </a:r>
            <a:r>
              <a:rPr lang="en-US" sz="3200" b="1" dirty="0" err="1" smtClean="0">
                <a:solidFill>
                  <a:srgbClr val="002060"/>
                </a:solidFill>
              </a:rPr>
              <a:t>bh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002060"/>
                </a:solidFill>
              </a:rPr>
              <a:t>A = 12cm x 12 cm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A = 144 cm</a:t>
            </a:r>
            <a:r>
              <a:rPr lang="en-US" sz="3200" b="1" baseline="40000" dirty="0" smtClean="0">
                <a:solidFill>
                  <a:srgbClr val="002060"/>
                </a:solidFill>
              </a:rPr>
              <a:t>2</a:t>
            </a:r>
            <a:endParaRPr lang="en-US" sz="3200" b="1" baseline="40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84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5" grpId="0" animBg="1"/>
      <p:bldP spid="29" grpId="0" animBg="1"/>
      <p:bldP spid="34" grpId="0" animBg="1"/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072614" y="650955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 Rounded MT Bold" pitchFamily="34" charset="0"/>
              </a:rPr>
              <a:t>144 </a:t>
            </a:r>
            <a:r>
              <a:rPr lang="en-US" sz="2400" b="1" dirty="0" smtClean="0">
                <a:solidFill>
                  <a:srgbClr val="FFFF00"/>
                </a:solidFill>
                <a:latin typeface="Arial Rounded MT Bold" pitchFamily="34" charset="0"/>
              </a:rPr>
              <a:t> cm</a:t>
            </a:r>
            <a:r>
              <a:rPr lang="en-US" sz="2400" b="1" baseline="30000" dirty="0" smtClean="0">
                <a:solidFill>
                  <a:srgbClr val="FFFF00"/>
                </a:solidFill>
                <a:latin typeface="Arial Rounded MT Bold" pitchFamily="34" charset="0"/>
              </a:rPr>
              <a:t>2</a:t>
            </a:r>
            <a:endParaRPr lang="en-US" sz="2400" b="1" baseline="30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56678" y="2636516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 Rounded MT Bold" pitchFamily="34" charset="0"/>
              </a:rPr>
              <a:t>144 </a:t>
            </a:r>
            <a:r>
              <a:rPr lang="en-US" sz="2400" b="1" dirty="0" smtClean="0">
                <a:solidFill>
                  <a:srgbClr val="FFFF00"/>
                </a:solidFill>
                <a:latin typeface="Arial Rounded MT Bold" pitchFamily="34" charset="0"/>
              </a:rPr>
              <a:t> cm</a:t>
            </a:r>
            <a:r>
              <a:rPr lang="en-US" sz="2400" b="1" baseline="30000" dirty="0" smtClean="0">
                <a:solidFill>
                  <a:srgbClr val="FFFF00"/>
                </a:solidFill>
                <a:latin typeface="Arial Rounded MT Bold" pitchFamily="34" charset="0"/>
              </a:rPr>
              <a:t>2</a:t>
            </a:r>
            <a:endParaRPr lang="en-US" sz="2400" b="1" baseline="30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40742" y="4733950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 Rounded MT Bold" pitchFamily="34" charset="0"/>
              </a:rPr>
              <a:t>144 </a:t>
            </a:r>
            <a:r>
              <a:rPr lang="en-US" sz="2400" b="1" dirty="0" smtClean="0">
                <a:solidFill>
                  <a:srgbClr val="FFFF00"/>
                </a:solidFill>
                <a:latin typeface="Arial Rounded MT Bold" pitchFamily="34" charset="0"/>
              </a:rPr>
              <a:t> cm</a:t>
            </a:r>
            <a:r>
              <a:rPr lang="en-US" sz="2400" b="1" baseline="30000" dirty="0" smtClean="0">
                <a:solidFill>
                  <a:srgbClr val="FFFF00"/>
                </a:solidFill>
                <a:latin typeface="Arial Rounded MT Bold" pitchFamily="34" charset="0"/>
              </a:rPr>
              <a:t>2</a:t>
            </a:r>
            <a:endParaRPr lang="en-US" sz="2400" b="1" baseline="30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66304" y="4798838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 Rounded MT Bold" pitchFamily="34" charset="0"/>
              </a:rPr>
              <a:t>144 </a:t>
            </a:r>
            <a:r>
              <a:rPr lang="en-US" sz="2400" b="1" dirty="0" smtClean="0">
                <a:solidFill>
                  <a:srgbClr val="FFFF00"/>
                </a:solidFill>
                <a:latin typeface="Arial Rounded MT Bold" pitchFamily="34" charset="0"/>
              </a:rPr>
              <a:t> cm</a:t>
            </a:r>
            <a:r>
              <a:rPr lang="en-US" sz="2400" b="1" baseline="30000" dirty="0" smtClean="0">
                <a:solidFill>
                  <a:srgbClr val="FFFF00"/>
                </a:solidFill>
                <a:latin typeface="Arial Rounded MT Bold" pitchFamily="34" charset="0"/>
              </a:rPr>
              <a:t>2</a:t>
            </a:r>
            <a:endParaRPr lang="en-US" sz="2400" b="1" baseline="30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870525" y="2735689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 Rounded MT Bold" pitchFamily="34" charset="0"/>
              </a:rPr>
              <a:t>144 </a:t>
            </a:r>
            <a:r>
              <a:rPr lang="en-US" sz="2400" b="1" dirty="0" smtClean="0">
                <a:solidFill>
                  <a:srgbClr val="FFFF00"/>
                </a:solidFill>
                <a:latin typeface="Arial Rounded MT Bold" pitchFamily="34" charset="0"/>
              </a:rPr>
              <a:t> cm</a:t>
            </a:r>
            <a:r>
              <a:rPr lang="en-US" sz="2400" b="1" baseline="30000" dirty="0" smtClean="0">
                <a:solidFill>
                  <a:srgbClr val="FFFF00"/>
                </a:solidFill>
                <a:latin typeface="Arial Rounded MT Bold" pitchFamily="34" charset="0"/>
              </a:rPr>
              <a:t>2</a:t>
            </a:r>
            <a:endParaRPr lang="en-US" sz="2400" b="1" baseline="30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44385" y="736079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 Rounded MT Bold" pitchFamily="34" charset="0"/>
              </a:rPr>
              <a:t>144 </a:t>
            </a:r>
            <a:r>
              <a:rPr lang="en-US" sz="2400" b="1" dirty="0" smtClean="0">
                <a:solidFill>
                  <a:srgbClr val="FFFF00"/>
                </a:solidFill>
                <a:latin typeface="Arial Rounded MT Bold" pitchFamily="34" charset="0"/>
              </a:rPr>
              <a:t> cm</a:t>
            </a:r>
            <a:r>
              <a:rPr lang="en-US" sz="2400" b="1" baseline="30000" dirty="0" smtClean="0">
                <a:solidFill>
                  <a:srgbClr val="FFFF00"/>
                </a:solidFill>
                <a:latin typeface="Arial Rounded MT Bold" pitchFamily="34" charset="0"/>
              </a:rPr>
              <a:t>2</a:t>
            </a:r>
            <a:endParaRPr lang="en-US" sz="2400" b="1" baseline="30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3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7734E-6 L -0.28472 0.02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36" y="129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07123E-6 L -0.00816 -0.1415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-707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008E-6 L 0.21423 -0.109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12" y="-550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05273E-6 L 0.22343 0.0402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63" y="201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9861E-6 L 0.22431 0.185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15" y="925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6.47549E-8 L 0.00504 0.1727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86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5" grpId="0" animBg="1"/>
      <p:bldP spid="29" grpId="0" animBg="1"/>
      <p:bldP spid="3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580504" y="3577225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 Rounded MT Bold" pitchFamily="34" charset="0"/>
              </a:rPr>
              <a:t>144 </a:t>
            </a:r>
            <a:r>
              <a:rPr lang="en-US" sz="2400" b="1" dirty="0" smtClean="0">
                <a:solidFill>
                  <a:srgbClr val="FFFF00"/>
                </a:solidFill>
                <a:latin typeface="Arial Rounded MT Bold" pitchFamily="34" charset="0"/>
              </a:rPr>
              <a:t> cm</a:t>
            </a:r>
            <a:r>
              <a:rPr lang="en-US" sz="2400" b="1" baseline="30000" dirty="0" smtClean="0">
                <a:solidFill>
                  <a:srgbClr val="FFFF00"/>
                </a:solidFill>
                <a:latin typeface="Arial Rounded MT Bold" pitchFamily="34" charset="0"/>
              </a:rPr>
              <a:t>2</a:t>
            </a:r>
            <a:endParaRPr lang="en-US" sz="2400" b="1" baseline="30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14600" y="1555706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 Rounded MT Bold" pitchFamily="34" charset="0"/>
              </a:rPr>
              <a:t>144 </a:t>
            </a:r>
            <a:r>
              <a:rPr lang="en-US" sz="2400" b="1" dirty="0" smtClean="0">
                <a:solidFill>
                  <a:srgbClr val="FFFF00"/>
                </a:solidFill>
                <a:latin typeface="Arial Rounded MT Bold" pitchFamily="34" charset="0"/>
              </a:rPr>
              <a:t> cm</a:t>
            </a:r>
            <a:r>
              <a:rPr lang="en-US" sz="2400" b="1" baseline="30000" dirty="0" smtClean="0">
                <a:solidFill>
                  <a:srgbClr val="FFFF00"/>
                </a:solidFill>
                <a:latin typeface="Arial Rounded MT Bold" pitchFamily="34" charset="0"/>
              </a:rPr>
              <a:t>2</a:t>
            </a:r>
            <a:endParaRPr lang="en-US" sz="2400" b="1" baseline="30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36450" y="2546757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 Rounded MT Bold" pitchFamily="34" charset="0"/>
              </a:rPr>
              <a:t>144 </a:t>
            </a:r>
            <a:r>
              <a:rPr lang="en-US" sz="2400" b="1" dirty="0" smtClean="0">
                <a:solidFill>
                  <a:srgbClr val="FFFF00"/>
                </a:solidFill>
                <a:latin typeface="Arial Rounded MT Bold" pitchFamily="34" charset="0"/>
              </a:rPr>
              <a:t> cm</a:t>
            </a:r>
            <a:r>
              <a:rPr lang="en-US" sz="2400" b="1" baseline="30000" dirty="0" smtClean="0">
                <a:solidFill>
                  <a:srgbClr val="FFFF00"/>
                </a:solidFill>
                <a:latin typeface="Arial Rounded MT Bold" pitchFamily="34" charset="0"/>
              </a:rPr>
              <a:t>2</a:t>
            </a:r>
            <a:endParaRPr lang="en-US" sz="2400" b="1" baseline="30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13704" y="3577225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 Rounded MT Bold" pitchFamily="34" charset="0"/>
              </a:rPr>
              <a:t>144 </a:t>
            </a:r>
            <a:r>
              <a:rPr lang="en-US" sz="2400" b="1" dirty="0" smtClean="0">
                <a:solidFill>
                  <a:srgbClr val="FFFF00"/>
                </a:solidFill>
                <a:latin typeface="Arial Rounded MT Bold" pitchFamily="34" charset="0"/>
              </a:rPr>
              <a:t> cm</a:t>
            </a:r>
            <a:r>
              <a:rPr lang="en-US" sz="2400" b="1" baseline="30000" dirty="0" smtClean="0">
                <a:solidFill>
                  <a:srgbClr val="FFFF00"/>
                </a:solidFill>
                <a:latin typeface="Arial Rounded MT Bold" pitchFamily="34" charset="0"/>
              </a:rPr>
              <a:t>2</a:t>
            </a:r>
            <a:endParaRPr lang="en-US" sz="2400" b="1" baseline="30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81400" y="1555706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 Rounded MT Bold" pitchFamily="34" charset="0"/>
              </a:rPr>
              <a:t>144 </a:t>
            </a:r>
            <a:r>
              <a:rPr lang="en-US" sz="2400" b="1" dirty="0" smtClean="0">
                <a:solidFill>
                  <a:srgbClr val="FFFF00"/>
                </a:solidFill>
                <a:latin typeface="Arial Rounded MT Bold" pitchFamily="34" charset="0"/>
              </a:rPr>
              <a:t> cm</a:t>
            </a:r>
            <a:r>
              <a:rPr lang="en-US" sz="2400" b="1" baseline="30000" dirty="0" smtClean="0">
                <a:solidFill>
                  <a:srgbClr val="FFFF00"/>
                </a:solidFill>
                <a:latin typeface="Arial Rounded MT Bold" pitchFamily="34" charset="0"/>
              </a:rPr>
              <a:t>2</a:t>
            </a:r>
            <a:endParaRPr lang="en-US" sz="2400" b="1" baseline="30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81400" y="2546306"/>
            <a:ext cx="1066800" cy="103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Arial Rounded MT Bold" pitchFamily="34" charset="0"/>
              </a:rPr>
              <a:t>144 </a:t>
            </a:r>
            <a:r>
              <a:rPr lang="en-US" sz="2400" b="1" dirty="0" smtClean="0">
                <a:solidFill>
                  <a:srgbClr val="FFFF00"/>
                </a:solidFill>
                <a:latin typeface="Arial Rounded MT Bold" pitchFamily="34" charset="0"/>
              </a:rPr>
              <a:t> cm</a:t>
            </a:r>
            <a:r>
              <a:rPr lang="en-US" sz="2400" b="1" baseline="30000" dirty="0" smtClean="0">
                <a:solidFill>
                  <a:srgbClr val="FFFF00"/>
                </a:solidFill>
                <a:latin typeface="Arial Rounded MT Bold" pitchFamily="34" charset="0"/>
              </a:rPr>
              <a:t>2</a:t>
            </a:r>
            <a:endParaRPr lang="en-US" sz="2400" b="1" baseline="30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21104" y="808147"/>
            <a:ext cx="16770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Arial Rounded MT Bold" pitchFamily="34" charset="0"/>
              </a:rPr>
              <a:t>144  cm</a:t>
            </a:r>
            <a:r>
              <a:rPr lang="en-US" sz="2800" b="1" baseline="30000" dirty="0">
                <a:latin typeface="Arial Rounded MT Bold" pitchFamily="34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5221104" y="1300330"/>
            <a:ext cx="16770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Arial Rounded MT Bold" pitchFamily="34" charset="0"/>
              </a:rPr>
              <a:t>144  cm</a:t>
            </a:r>
            <a:r>
              <a:rPr lang="en-US" sz="2800" b="1" baseline="30000" dirty="0">
                <a:latin typeface="Arial Rounded MT Bold" pitchFamily="34" charset="0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21104" y="1792513"/>
            <a:ext cx="16770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Arial Rounded MT Bold" pitchFamily="34" charset="0"/>
              </a:rPr>
              <a:t>144  cm</a:t>
            </a:r>
            <a:r>
              <a:rPr lang="en-US" sz="2800" b="1" baseline="30000" dirty="0">
                <a:latin typeface="Arial Rounded MT Bold" pitchFamily="34" charset="0"/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21104" y="2284696"/>
            <a:ext cx="16770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Arial Rounded MT Bold" pitchFamily="34" charset="0"/>
              </a:rPr>
              <a:t>144  cm</a:t>
            </a:r>
            <a:r>
              <a:rPr lang="en-US" sz="2800" b="1" baseline="30000" dirty="0">
                <a:latin typeface="Arial Rounded MT Bold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21104" y="2776879"/>
            <a:ext cx="16770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Arial Rounded MT Bold" pitchFamily="34" charset="0"/>
              </a:rPr>
              <a:t>144  cm</a:t>
            </a:r>
            <a:r>
              <a:rPr lang="en-US" sz="2800" b="1" baseline="30000" dirty="0">
                <a:latin typeface="Arial Rounded MT Bold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91409" y="3269062"/>
            <a:ext cx="2066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u="sng" dirty="0" smtClean="0">
                <a:latin typeface="Arial Rounded MT Bold" pitchFamily="34" charset="0"/>
              </a:rPr>
              <a:t>+  144  </a:t>
            </a:r>
            <a:r>
              <a:rPr lang="en-US" sz="2800" b="1" u="sng" dirty="0">
                <a:latin typeface="Arial Rounded MT Bold" pitchFamily="34" charset="0"/>
              </a:rPr>
              <a:t>cm</a:t>
            </a:r>
            <a:r>
              <a:rPr lang="en-US" sz="2800" b="1" u="sng" baseline="30000" dirty="0">
                <a:latin typeface="Arial Rounded MT Bold" pitchFamily="34" charset="0"/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91832" y="3773000"/>
            <a:ext cx="2795958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latin typeface="Arial Rounded MT Bold" pitchFamily="34" charset="0"/>
              </a:rPr>
              <a:t> 144  cm</a:t>
            </a:r>
            <a:r>
              <a:rPr lang="en-US" sz="2800" b="1" baseline="30000" dirty="0" smtClean="0">
                <a:latin typeface="Arial Rounded MT Bold" pitchFamily="34" charset="0"/>
              </a:rPr>
              <a:t>2 </a:t>
            </a:r>
            <a:r>
              <a:rPr lang="en-US" sz="2800" b="1" dirty="0" smtClean="0">
                <a:latin typeface="Arial Rounded MT Bold" pitchFamily="34" charset="0"/>
              </a:rPr>
              <a:t> x 6 =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 Rounded MT Bold" pitchFamily="34" charset="0"/>
              </a:rPr>
              <a:t>864 </a:t>
            </a:r>
            <a:r>
              <a:rPr lang="en-US" sz="4000" b="1" dirty="0">
                <a:solidFill>
                  <a:srgbClr val="FF0000"/>
                </a:solidFill>
                <a:latin typeface="Arial Rounded MT Bold" pitchFamily="34" charset="0"/>
              </a:rPr>
              <a:t>cm</a:t>
            </a:r>
            <a:r>
              <a:rPr lang="en-US" sz="4000" b="1" baseline="30000" dirty="0">
                <a:solidFill>
                  <a:srgbClr val="FF0000"/>
                </a:solidFill>
                <a:latin typeface="Arial Rounded MT Bold" pitchFamily="34" charset="0"/>
              </a:rPr>
              <a:t>2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417582" y="2587562"/>
            <a:ext cx="2385014" cy="1884584"/>
            <a:chOff x="248961" y="575481"/>
            <a:chExt cx="2385014" cy="1884584"/>
          </a:xfrm>
        </p:grpSpPr>
        <p:sp>
          <p:nvSpPr>
            <p:cNvPr id="17" name="Cube 16"/>
            <p:cNvSpPr/>
            <p:nvPr/>
          </p:nvSpPr>
          <p:spPr>
            <a:xfrm>
              <a:off x="772180" y="575481"/>
              <a:ext cx="1371600" cy="1329519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72180" y="1936845"/>
              <a:ext cx="12057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12 cm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-92319" y="1234981"/>
              <a:ext cx="12057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12 cm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 rot="18875869">
              <a:off x="1769475" y="1422751"/>
              <a:ext cx="12057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12 cm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57200" y="685800"/>
            <a:ext cx="40146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surface area of a cube with a length of 12 cm is 864 cm</a:t>
            </a:r>
            <a:r>
              <a:rPr lang="en-US" sz="2800" b="1" baseline="40000" dirty="0" smtClean="0"/>
              <a:t>2</a:t>
            </a:r>
            <a:endParaRPr lang="en-US" sz="2800" b="1" baseline="40000" dirty="0"/>
          </a:p>
        </p:txBody>
      </p:sp>
    </p:spTree>
    <p:extLst>
      <p:ext uri="{BB962C8B-B14F-4D97-AF65-F5344CB8AC3E}">
        <p14:creationId xmlns:p14="http://schemas.microsoft.com/office/powerpoint/2010/main" val="179508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000"/>
                            </p:stCondLst>
                            <p:childTnLst>
                              <p:par>
                                <p:cTn id="4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8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8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8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7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8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7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8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8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7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5" grpId="0" animBg="1"/>
      <p:bldP spid="29" grpId="0" animBg="1"/>
      <p:bldP spid="34" grpId="0" animBg="1"/>
      <p:bldP spid="2" grpId="0"/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31520"/>
            <a:ext cx="8534400" cy="13258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b="1" dirty="0" smtClean="0"/>
              <a:t>Try these:  Find the surface area:</a:t>
            </a:r>
          </a:p>
          <a:p>
            <a:pPr marL="45720" indent="0">
              <a:buNone/>
            </a:pPr>
            <a:r>
              <a:rPr lang="en-US" sz="3200" b="1" dirty="0" smtClean="0"/>
              <a:t>a)                      b)                     c)</a:t>
            </a:r>
            <a:endParaRPr lang="en-US" sz="3200" b="1" dirty="0"/>
          </a:p>
        </p:txBody>
      </p:sp>
      <p:sp>
        <p:nvSpPr>
          <p:cNvPr id="4" name="Cube 3"/>
          <p:cNvSpPr/>
          <p:nvPr/>
        </p:nvSpPr>
        <p:spPr>
          <a:xfrm>
            <a:off x="1295400" y="1905000"/>
            <a:ext cx="1371600" cy="132951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 rot="16200000">
            <a:off x="6132366" y="2979153"/>
            <a:ext cx="3268638" cy="1295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266364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430901" y="2564500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sp>
        <p:nvSpPr>
          <p:cNvPr id="9" name="TextBox 8"/>
          <p:cNvSpPr txBox="1"/>
          <p:nvPr/>
        </p:nvSpPr>
        <p:spPr>
          <a:xfrm rot="18875869">
            <a:off x="2292695" y="2752270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957818" y="1847137"/>
            <a:ext cx="2762000" cy="1779716"/>
            <a:chOff x="4114800" y="2271478"/>
            <a:chExt cx="3186842" cy="2041326"/>
          </a:xfrm>
        </p:grpSpPr>
        <p:sp>
          <p:nvSpPr>
            <p:cNvPr id="5" name="Cube 4"/>
            <p:cNvSpPr/>
            <p:nvPr/>
          </p:nvSpPr>
          <p:spPr>
            <a:xfrm rot="16200000">
              <a:off x="4572000" y="1870881"/>
              <a:ext cx="1371600" cy="2286000"/>
            </a:xfrm>
            <a:prstGeom prst="cube">
              <a:avLst>
                <a:gd name="adj" fmla="val 598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29200" y="3789584"/>
              <a:ext cx="9957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8 </a:t>
              </a:r>
              <a:r>
                <a:rPr lang="en-US" sz="2800" b="1" dirty="0"/>
                <a:t>cm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 rot="2692391">
              <a:off x="5702968" y="2271478"/>
              <a:ext cx="12057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15 </a:t>
              </a:r>
              <a:r>
                <a:rPr lang="en-US" sz="2800" b="1" dirty="0"/>
                <a:t>cm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05857" y="3185700"/>
              <a:ext cx="9957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3</a:t>
              </a:r>
              <a:r>
                <a:rPr lang="en-US" sz="2800" b="1" dirty="0" smtClean="0"/>
                <a:t> </a:t>
              </a:r>
              <a:r>
                <a:rPr lang="en-US" sz="2800" b="1" dirty="0"/>
                <a:t>cm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499985" y="5299896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6</a:t>
            </a:r>
            <a:r>
              <a:rPr lang="en-US" sz="2800" b="1" dirty="0" smtClean="0"/>
              <a:t> </a:t>
            </a:r>
            <a:r>
              <a:rPr lang="en-US" sz="2800" b="1" dirty="0"/>
              <a:t>cm</a:t>
            </a:r>
          </a:p>
        </p:txBody>
      </p:sp>
      <p:sp>
        <p:nvSpPr>
          <p:cNvPr id="14" name="TextBox 13"/>
          <p:cNvSpPr txBox="1"/>
          <p:nvPr/>
        </p:nvSpPr>
        <p:spPr>
          <a:xfrm rot="2663911">
            <a:off x="6569067" y="5038286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6</a:t>
            </a:r>
            <a:r>
              <a:rPr lang="en-US" sz="2800" b="1" dirty="0" smtClean="0"/>
              <a:t> </a:t>
            </a:r>
            <a:r>
              <a:rPr lang="en-US" sz="2800" b="1" dirty="0"/>
              <a:t>cm</a:t>
            </a:r>
          </a:p>
        </p:txBody>
      </p:sp>
      <p:sp>
        <p:nvSpPr>
          <p:cNvPr id="15" name="TextBox 14"/>
          <p:cNvSpPr txBox="1"/>
          <p:nvPr/>
        </p:nvSpPr>
        <p:spPr>
          <a:xfrm rot="5400000">
            <a:off x="8007085" y="3561938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25 </a:t>
            </a:r>
            <a:r>
              <a:rPr lang="en-US" sz="2800" b="1" dirty="0"/>
              <a:t>cm</a:t>
            </a:r>
          </a:p>
        </p:txBody>
      </p:sp>
    </p:spTree>
    <p:extLst>
      <p:ext uri="{BB962C8B-B14F-4D97-AF65-F5344CB8AC3E}">
        <p14:creationId xmlns:p14="http://schemas.microsoft.com/office/powerpoint/2010/main" val="319545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3939184" y="2590800"/>
            <a:ext cx="1242416" cy="4933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5" name="Cube 4"/>
          <p:cNvSpPr/>
          <p:nvPr/>
        </p:nvSpPr>
        <p:spPr>
          <a:xfrm rot="16200000">
            <a:off x="4278865" y="2176446"/>
            <a:ext cx="1195820" cy="1981250"/>
          </a:xfrm>
          <a:prstGeom prst="cube">
            <a:avLst>
              <a:gd name="adj" fmla="val 5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019800" y="3359641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cm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941801" y="3881373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cm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 rot="2745519">
            <a:off x="5426378" y="2669607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cm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 rot="2745519">
            <a:off x="5421052" y="2675306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cm</a:t>
            </a:r>
            <a:endParaRPr lang="en-US" dirty="0"/>
          </a:p>
        </p:txBody>
      </p:sp>
      <p:sp>
        <p:nvSpPr>
          <p:cNvPr id="39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31520"/>
            <a:ext cx="8534400" cy="13258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b="1" dirty="0" smtClean="0"/>
              <a:t>Try these:  Find the surface area:</a:t>
            </a:r>
          </a:p>
          <a:p>
            <a:pPr marL="45720" indent="0">
              <a:buNone/>
            </a:pPr>
            <a:r>
              <a:rPr lang="en-US" sz="3200" b="1" dirty="0" smtClean="0"/>
              <a:t>                       b)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9420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894715" y="2626190"/>
            <a:ext cx="2004618" cy="1195821"/>
            <a:chOff x="4536837" y="4648199"/>
            <a:chExt cx="2004618" cy="1195821"/>
          </a:xfrm>
        </p:grpSpPr>
        <p:sp>
          <p:nvSpPr>
            <p:cNvPr id="5" name="Cube 4"/>
            <p:cNvSpPr/>
            <p:nvPr/>
          </p:nvSpPr>
          <p:spPr>
            <a:xfrm rot="16200000">
              <a:off x="4952920" y="4255485"/>
              <a:ext cx="1195820" cy="1981250"/>
            </a:xfrm>
            <a:prstGeom prst="cube">
              <a:avLst>
                <a:gd name="adj" fmla="val 598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536837" y="5105400"/>
              <a:ext cx="1285927" cy="0"/>
            </a:xfrm>
            <a:prstGeom prst="line">
              <a:avLst/>
            </a:prstGeom>
            <a:ln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822764" y="5105400"/>
              <a:ext cx="718691" cy="738620"/>
            </a:xfrm>
            <a:prstGeom prst="line">
              <a:avLst/>
            </a:prstGeom>
            <a:ln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822764" y="4648199"/>
              <a:ext cx="5326" cy="457201"/>
            </a:xfrm>
            <a:prstGeom prst="line">
              <a:avLst/>
            </a:prstGeom>
            <a:ln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916470" y="2594214"/>
            <a:ext cx="1242416" cy="4933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957582" y="609600"/>
            <a:ext cx="1224018" cy="191351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81200" y="2590800"/>
            <a:ext cx="1913515" cy="49339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left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396446" y="153434"/>
            <a:ext cx="2310263" cy="1813987"/>
            <a:chOff x="3396446" y="153434"/>
            <a:chExt cx="2310263" cy="1813987"/>
          </a:xfrm>
        </p:grpSpPr>
        <p:sp>
          <p:nvSpPr>
            <p:cNvPr id="13" name="TextBox 12"/>
            <p:cNvSpPr txBox="1"/>
            <p:nvPr/>
          </p:nvSpPr>
          <p:spPr>
            <a:xfrm rot="5400000">
              <a:off x="4956108" y="1216821"/>
              <a:ext cx="1045035" cy="4561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15 </a:t>
              </a:r>
              <a:r>
                <a:rPr lang="en-US" sz="2800" b="1" dirty="0"/>
                <a:t>cm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05319" y="153434"/>
              <a:ext cx="863036" cy="4561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8 </a:t>
              </a:r>
              <a:r>
                <a:rPr lang="en-US" sz="2800" b="1" dirty="0"/>
                <a:t>cm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 rot="16200000">
              <a:off x="3102011" y="1216821"/>
              <a:ext cx="1045035" cy="4561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15 </a:t>
              </a:r>
              <a:r>
                <a:rPr lang="en-US" sz="2800" b="1" dirty="0"/>
                <a:t>cm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415439" y="2112995"/>
            <a:ext cx="1045035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15 </a:t>
            </a:r>
            <a:r>
              <a:rPr lang="en-US" sz="2800" b="1" dirty="0"/>
              <a:t>cm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434691" y="609600"/>
            <a:ext cx="2251402" cy="2375815"/>
            <a:chOff x="3424167" y="3110068"/>
            <a:chExt cx="2251402" cy="2375815"/>
          </a:xfrm>
        </p:grpSpPr>
        <p:sp>
          <p:nvSpPr>
            <p:cNvPr id="10" name="TextBox 9"/>
            <p:cNvSpPr txBox="1"/>
            <p:nvPr/>
          </p:nvSpPr>
          <p:spPr>
            <a:xfrm>
              <a:off x="4163891" y="5029717"/>
              <a:ext cx="863036" cy="4561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8 </a:t>
              </a:r>
              <a:r>
                <a:rPr lang="en-US" sz="2800" b="1" dirty="0"/>
                <a:t>cm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957582" y="3110068"/>
              <a:ext cx="1224018" cy="1913515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bottom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3129732" y="4028235"/>
              <a:ext cx="1045035" cy="4561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15 </a:t>
              </a:r>
              <a:r>
                <a:rPr lang="en-US" sz="2800" b="1" dirty="0"/>
                <a:t>cm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 rot="5400000">
              <a:off x="4924968" y="3838742"/>
              <a:ext cx="1045035" cy="4561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15 </a:t>
              </a:r>
              <a:r>
                <a:rPr lang="en-US" sz="2800" b="1" dirty="0"/>
                <a:t>cm</a:t>
              </a:r>
            </a:p>
          </p:txBody>
        </p:sp>
      </p:grpSp>
      <p:sp>
        <p:nvSpPr>
          <p:cNvPr id="2" name="Freeform 1"/>
          <p:cNvSpPr/>
          <p:nvPr/>
        </p:nvSpPr>
        <p:spPr>
          <a:xfrm>
            <a:off x="3880667" y="2626191"/>
            <a:ext cx="736979" cy="1201003"/>
          </a:xfrm>
          <a:custGeom>
            <a:avLst/>
            <a:gdLst>
              <a:gd name="connsiteX0" fmla="*/ 0 w 736979"/>
              <a:gd name="connsiteY0" fmla="*/ 0 h 1201003"/>
              <a:gd name="connsiteX1" fmla="*/ 0 w 736979"/>
              <a:gd name="connsiteY1" fmla="*/ 464024 h 1201003"/>
              <a:gd name="connsiteX2" fmla="*/ 736979 w 736979"/>
              <a:gd name="connsiteY2" fmla="*/ 1201003 h 1201003"/>
              <a:gd name="connsiteX3" fmla="*/ 696036 w 736979"/>
              <a:gd name="connsiteY3" fmla="*/ 682388 h 1201003"/>
              <a:gd name="connsiteX4" fmla="*/ 0 w 736979"/>
              <a:gd name="connsiteY4" fmla="*/ 0 h 120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979" h="1201003">
                <a:moveTo>
                  <a:pt x="0" y="0"/>
                </a:moveTo>
                <a:lnTo>
                  <a:pt x="0" y="464024"/>
                </a:lnTo>
                <a:lnTo>
                  <a:pt x="736979" y="1201003"/>
                </a:lnTo>
                <a:lnTo>
                  <a:pt x="696036" y="68238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  <a:r>
              <a:rPr lang="en-US" dirty="0" smtClean="0"/>
              <a:t>eft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600233" y="3297611"/>
            <a:ext cx="1298103" cy="4933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3930633" y="2611271"/>
            <a:ext cx="1992573" cy="750627"/>
          </a:xfrm>
          <a:custGeom>
            <a:avLst/>
            <a:gdLst>
              <a:gd name="connsiteX0" fmla="*/ 0 w 1992573"/>
              <a:gd name="connsiteY0" fmla="*/ 0 h 750627"/>
              <a:gd name="connsiteX1" fmla="*/ 736979 w 1992573"/>
              <a:gd name="connsiteY1" fmla="*/ 750627 h 750627"/>
              <a:gd name="connsiteX2" fmla="*/ 1992573 w 1992573"/>
              <a:gd name="connsiteY2" fmla="*/ 736979 h 750627"/>
              <a:gd name="connsiteX3" fmla="*/ 1241946 w 1992573"/>
              <a:gd name="connsiteY3" fmla="*/ 0 h 750627"/>
              <a:gd name="connsiteX4" fmla="*/ 0 w 1992573"/>
              <a:gd name="connsiteY4" fmla="*/ 0 h 750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2573" h="750627">
                <a:moveTo>
                  <a:pt x="0" y="0"/>
                </a:moveTo>
                <a:lnTo>
                  <a:pt x="736979" y="750627"/>
                </a:lnTo>
                <a:lnTo>
                  <a:pt x="1992573" y="736979"/>
                </a:lnTo>
                <a:lnTo>
                  <a:pt x="124194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1960301" y="2112995"/>
            <a:ext cx="2920852" cy="970029"/>
            <a:chOff x="5229926" y="2134634"/>
            <a:chExt cx="2920852" cy="970029"/>
          </a:xfrm>
        </p:grpSpPr>
        <p:grpSp>
          <p:nvGrpSpPr>
            <p:cNvPr id="18" name="Group 17"/>
            <p:cNvGrpSpPr/>
            <p:nvPr/>
          </p:nvGrpSpPr>
          <p:grpSpPr>
            <a:xfrm>
              <a:off x="5708891" y="2134634"/>
              <a:ext cx="2441887" cy="947722"/>
              <a:chOff x="5708891" y="2134634"/>
              <a:chExt cx="2441887" cy="94772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708891" y="2134634"/>
                <a:ext cx="1045035" cy="4561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15 </a:t>
                </a:r>
                <a:r>
                  <a:rPr lang="en-US" sz="2800" b="1" dirty="0"/>
                  <a:t>cm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287742" y="2626190"/>
                <a:ext cx="863036" cy="4561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3</a:t>
                </a:r>
                <a:r>
                  <a:rPr lang="en-US" sz="2800" b="1" dirty="0" smtClean="0"/>
                  <a:t> </a:t>
                </a:r>
                <a:r>
                  <a:rPr lang="en-US" sz="2800" b="1" dirty="0"/>
                  <a:t>cm</a:t>
                </a:r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5229926" y="2611271"/>
              <a:ext cx="1913515" cy="493392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right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019800" y="3359641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cm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941801" y="3881373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cm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 rot="2745519">
            <a:off x="5426378" y="2669607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cm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 rot="2745519">
            <a:off x="5421052" y="2675306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96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3136E-6 L -0.03681 -0.193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0" y="-9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28585E-6 L -0.43229 -0.10546 " pathEditMode="relative" rAng="0" ptsTypes="AA">
                                      <p:cBhvr>
                                        <p:cTn id="45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15" y="-527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32932E-6 L -0.4276 -0.1149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89" y="-575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28585E-6 L -0.64549 -0.1054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74" y="-5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3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4000"/>
                            </p:stCondLst>
                            <p:childTnLst>
                              <p:par>
                                <p:cTn id="6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6346E-6 L 0.00122 0.3598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79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6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6500"/>
                            </p:stCondLst>
                            <p:childTnLst>
                              <p:par>
                                <p:cTn id="6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87 0.00648 L 0.35694 -0.0041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82" y="-532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0" grpId="0" animBg="1"/>
      <p:bldP spid="21" grpId="0" animBg="1"/>
      <p:bldP spid="28" grpId="0"/>
      <p:bldP spid="2" grpId="0" animBg="1"/>
      <p:bldP spid="2" grpId="1" animBg="1"/>
      <p:bldP spid="26" grpId="0" animBg="1"/>
      <p:bldP spid="26" grpId="1" animBg="1"/>
      <p:bldP spid="3" grpId="0" animBg="1"/>
      <p:bldP spid="3" grpId="1" animBg="1"/>
      <p:bldP spid="34" grpId="0"/>
      <p:bldP spid="35" grpId="0"/>
      <p:bldP spid="37" grpId="0"/>
      <p:bldP spid="38" grpId="0"/>
      <p:bldP spid="38" grpId="1"/>
      <p:bldP spid="38" grpId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163891" y="5029717"/>
            <a:ext cx="863036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8 </a:t>
            </a:r>
            <a:r>
              <a:rPr lang="en-US" sz="2800" b="1" dirty="0"/>
              <a:t>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5146" y="2075220"/>
            <a:ext cx="1045035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15 </a:t>
            </a:r>
            <a:r>
              <a:rPr lang="en-US" sz="2800" b="1" dirty="0"/>
              <a:t>cm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7742" y="2626190"/>
            <a:ext cx="863036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 </a:t>
            </a:r>
            <a:r>
              <a:rPr lang="en-US" sz="2800" b="1" dirty="0"/>
              <a:t>cm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4956108" y="1216821"/>
            <a:ext cx="1045035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15 </a:t>
            </a:r>
            <a:r>
              <a:rPr lang="en-US" sz="2800" b="1" dirty="0"/>
              <a:t>cm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05319" y="153434"/>
            <a:ext cx="863036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8 </a:t>
            </a:r>
            <a:r>
              <a:rPr lang="en-US" sz="2800" b="1" dirty="0"/>
              <a:t>cm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957582" y="3110068"/>
            <a:ext cx="1224018" cy="191351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939184" y="2590800"/>
            <a:ext cx="1242416" cy="4933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14338" y="2588964"/>
            <a:ext cx="1298103" cy="4933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249285" y="2590800"/>
            <a:ext cx="1913515" cy="49339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957582" y="609600"/>
            <a:ext cx="1224018" cy="191351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81200" y="2590800"/>
            <a:ext cx="1913515" cy="49339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3102011" y="1216821"/>
            <a:ext cx="1045035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15 </a:t>
            </a:r>
            <a:r>
              <a:rPr lang="en-US" sz="2800" b="1" dirty="0"/>
              <a:t>cm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15439" y="2112995"/>
            <a:ext cx="1045035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15 </a:t>
            </a:r>
            <a:r>
              <a:rPr lang="en-US" sz="2800" b="1" dirty="0"/>
              <a:t>cm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3129732" y="4028235"/>
            <a:ext cx="1045035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15 </a:t>
            </a:r>
            <a:r>
              <a:rPr lang="en-US" sz="2800" b="1" dirty="0"/>
              <a:t>cm</a:t>
            </a:r>
          </a:p>
        </p:txBody>
      </p:sp>
      <p:sp>
        <p:nvSpPr>
          <p:cNvPr id="30" name="TextBox 29"/>
          <p:cNvSpPr txBox="1"/>
          <p:nvPr/>
        </p:nvSpPr>
        <p:spPr>
          <a:xfrm rot="5400000">
            <a:off x="4924968" y="3838742"/>
            <a:ext cx="1045035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15 </a:t>
            </a:r>
            <a:r>
              <a:rPr lang="en-US" sz="2800" b="1" dirty="0"/>
              <a:t>cm</a:t>
            </a:r>
          </a:p>
        </p:txBody>
      </p:sp>
      <p:sp>
        <p:nvSpPr>
          <p:cNvPr id="5" name="Cube 4"/>
          <p:cNvSpPr/>
          <p:nvPr/>
        </p:nvSpPr>
        <p:spPr>
          <a:xfrm rot="16200000">
            <a:off x="826904" y="205357"/>
            <a:ext cx="1195820" cy="1981250"/>
          </a:xfrm>
          <a:prstGeom prst="cube">
            <a:avLst>
              <a:gd name="adj" fmla="val 5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31871" y="2126806"/>
            <a:ext cx="863036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8 </a:t>
            </a:r>
            <a:r>
              <a:rPr lang="en-US" sz="2800" b="1" dirty="0"/>
              <a:t>cm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38073" y="2066949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8 </a:t>
            </a:r>
            <a:r>
              <a:rPr lang="en-US" sz="2800" b="1" dirty="0">
                <a:solidFill>
                  <a:srgbClr val="FFFF00"/>
                </a:solidFill>
              </a:rPr>
              <a:t>cm</a:t>
            </a:r>
          </a:p>
        </p:txBody>
      </p:sp>
    </p:spTree>
    <p:extLst>
      <p:ext uri="{BB962C8B-B14F-4D97-AF65-F5344CB8AC3E}">
        <p14:creationId xmlns:p14="http://schemas.microsoft.com/office/powerpoint/2010/main" val="148750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957582" y="3110068"/>
            <a:ext cx="1224018" cy="191351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957582" y="609600"/>
            <a:ext cx="1224018" cy="191351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705600" y="1371600"/>
            <a:ext cx="1362874" cy="5784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120 cm</a:t>
            </a:r>
            <a:r>
              <a:rPr lang="en-US" sz="2400" b="1" baseline="40000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705600" y="1371600"/>
            <a:ext cx="1362874" cy="5784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120 cm</a:t>
            </a:r>
            <a:r>
              <a:rPr lang="en-US" sz="2400" b="1" baseline="40000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3891" y="5029717"/>
            <a:ext cx="863036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8 </a:t>
            </a:r>
            <a:r>
              <a:rPr lang="en-US" sz="2800" b="1" dirty="0"/>
              <a:t>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5146" y="2075220"/>
            <a:ext cx="1045035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15 </a:t>
            </a:r>
            <a:r>
              <a:rPr lang="en-US" sz="2800" b="1" dirty="0"/>
              <a:t>cm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4956108" y="1216821"/>
            <a:ext cx="1045035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15 </a:t>
            </a:r>
            <a:r>
              <a:rPr lang="en-US" sz="2800" b="1" dirty="0"/>
              <a:t>cm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05319" y="153434"/>
            <a:ext cx="863036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8 </a:t>
            </a:r>
            <a:r>
              <a:rPr lang="en-US" sz="2800" b="1" dirty="0"/>
              <a:t>cm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39184" y="2590800"/>
            <a:ext cx="1242416" cy="4933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14338" y="2588964"/>
            <a:ext cx="1298103" cy="4933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249285" y="2590800"/>
            <a:ext cx="1913515" cy="49339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81200" y="2590800"/>
            <a:ext cx="1913515" cy="49339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3102011" y="1216821"/>
            <a:ext cx="1045035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15 </a:t>
            </a:r>
            <a:r>
              <a:rPr lang="en-US" sz="2800" b="1" dirty="0"/>
              <a:t>cm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15439" y="2112995"/>
            <a:ext cx="1045035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15 </a:t>
            </a:r>
            <a:r>
              <a:rPr lang="en-US" sz="2800" b="1" dirty="0"/>
              <a:t>cm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3129732" y="4028235"/>
            <a:ext cx="1045035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15 </a:t>
            </a:r>
            <a:r>
              <a:rPr lang="en-US" sz="2800" b="1" dirty="0"/>
              <a:t>cm</a:t>
            </a:r>
          </a:p>
        </p:txBody>
      </p:sp>
      <p:sp>
        <p:nvSpPr>
          <p:cNvPr id="30" name="TextBox 29"/>
          <p:cNvSpPr txBox="1"/>
          <p:nvPr/>
        </p:nvSpPr>
        <p:spPr>
          <a:xfrm rot="5400000">
            <a:off x="4924968" y="3838742"/>
            <a:ext cx="1045035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15 </a:t>
            </a:r>
            <a:r>
              <a:rPr lang="en-US" sz="2800" b="1" dirty="0"/>
              <a:t>cm</a:t>
            </a:r>
          </a:p>
        </p:txBody>
      </p:sp>
      <p:sp>
        <p:nvSpPr>
          <p:cNvPr id="5" name="Cube 4"/>
          <p:cNvSpPr/>
          <p:nvPr/>
        </p:nvSpPr>
        <p:spPr>
          <a:xfrm rot="16200000">
            <a:off x="826904" y="205357"/>
            <a:ext cx="1195820" cy="1981250"/>
          </a:xfrm>
          <a:prstGeom prst="cube">
            <a:avLst>
              <a:gd name="adj" fmla="val 5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31871" y="2126806"/>
            <a:ext cx="863036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8 </a:t>
            </a:r>
            <a:r>
              <a:rPr lang="en-US" sz="2800" b="1" dirty="0"/>
              <a:t>cm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38073" y="2066949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8 </a:t>
            </a:r>
            <a:r>
              <a:rPr lang="en-US" sz="2800" b="1" dirty="0">
                <a:solidFill>
                  <a:srgbClr val="FFFF00"/>
                </a:solidFill>
              </a:rPr>
              <a:t>cm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87742" y="2590800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87742" y="2590800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287742" y="2590800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7742" y="2590800"/>
            <a:ext cx="863036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 </a:t>
            </a:r>
            <a:r>
              <a:rPr lang="en-US" sz="2800" b="1" dirty="0"/>
              <a:t>cm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3869140"/>
            <a:ext cx="31955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Front and Back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A</a:t>
            </a:r>
            <a:r>
              <a:rPr lang="en-US" sz="2400" b="1" baseline="-40000" dirty="0" smtClean="0">
                <a:sym typeface="Symbol"/>
              </a:rPr>
              <a:t></a:t>
            </a:r>
            <a:r>
              <a:rPr lang="en-US" sz="2400" b="1" baseline="-40000" dirty="0" smtClean="0"/>
              <a:t> </a:t>
            </a:r>
            <a:r>
              <a:rPr lang="en-US" sz="2400" b="1" dirty="0" smtClean="0"/>
              <a:t> =  base * height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A</a:t>
            </a:r>
            <a:r>
              <a:rPr lang="en-US" sz="2400" b="1" baseline="-40000" dirty="0">
                <a:sym typeface="Symbol"/>
              </a:rPr>
              <a:t></a:t>
            </a:r>
            <a:r>
              <a:rPr lang="en-US" sz="2400" b="1" baseline="-40000" dirty="0"/>
              <a:t> </a:t>
            </a:r>
            <a:r>
              <a:rPr lang="en-US" sz="2400" b="1" dirty="0"/>
              <a:t> = </a:t>
            </a:r>
            <a:r>
              <a:rPr lang="en-US" sz="2400" b="1" dirty="0" smtClean="0"/>
              <a:t> 8cm x 3cm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A</a:t>
            </a:r>
            <a:r>
              <a:rPr lang="en-US" sz="2400" b="1" baseline="-40000" dirty="0">
                <a:sym typeface="Symbol"/>
              </a:rPr>
              <a:t></a:t>
            </a:r>
            <a:r>
              <a:rPr lang="en-US" sz="2400" b="1" baseline="-40000" dirty="0"/>
              <a:t> </a:t>
            </a:r>
            <a:r>
              <a:rPr lang="en-US" sz="2400" b="1" dirty="0"/>
              <a:t> = </a:t>
            </a:r>
            <a:r>
              <a:rPr lang="en-US" sz="2400" b="1" dirty="0" smtClean="0"/>
              <a:t> 24 cm</a:t>
            </a:r>
            <a:r>
              <a:rPr lang="en-US" sz="2400" b="1" baseline="40000" dirty="0" smtClean="0"/>
              <a:t>2</a:t>
            </a:r>
            <a:endParaRPr lang="en-US" sz="2400" b="1" baseline="40000" dirty="0"/>
          </a:p>
        </p:txBody>
      </p:sp>
      <p:sp>
        <p:nvSpPr>
          <p:cNvPr id="3" name="Rectangle 2"/>
          <p:cNvSpPr/>
          <p:nvPr/>
        </p:nvSpPr>
        <p:spPr>
          <a:xfrm>
            <a:off x="1028066" y="4984108"/>
            <a:ext cx="1181734" cy="5784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24 cm</a:t>
            </a:r>
            <a:r>
              <a:rPr lang="en-US" sz="2400" b="1" baseline="40000" dirty="0"/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028066" y="4984108"/>
            <a:ext cx="1181734" cy="5784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24 cm</a:t>
            </a:r>
            <a:r>
              <a:rPr lang="en-US" sz="2400" b="1" baseline="40000" dirty="0"/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06709" y="3822142"/>
            <a:ext cx="31955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Left and Right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A</a:t>
            </a:r>
            <a:r>
              <a:rPr lang="en-US" sz="2400" b="1" baseline="-40000" dirty="0" smtClean="0">
                <a:sym typeface="Symbol"/>
              </a:rPr>
              <a:t></a:t>
            </a:r>
            <a:r>
              <a:rPr lang="en-US" sz="2400" b="1" baseline="-40000" dirty="0" smtClean="0"/>
              <a:t> </a:t>
            </a:r>
            <a:r>
              <a:rPr lang="en-US" sz="2400" b="1" dirty="0" smtClean="0"/>
              <a:t> =  base * height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A</a:t>
            </a:r>
            <a:r>
              <a:rPr lang="en-US" sz="2400" b="1" baseline="-40000" dirty="0">
                <a:sym typeface="Symbol"/>
              </a:rPr>
              <a:t></a:t>
            </a:r>
            <a:r>
              <a:rPr lang="en-US" sz="2400" b="1" baseline="-40000" dirty="0"/>
              <a:t> </a:t>
            </a:r>
            <a:r>
              <a:rPr lang="en-US" sz="2400" b="1" dirty="0"/>
              <a:t> = </a:t>
            </a:r>
            <a:r>
              <a:rPr lang="en-US" sz="2400" b="1" dirty="0" smtClean="0"/>
              <a:t> 15cm x 3cm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A</a:t>
            </a:r>
            <a:r>
              <a:rPr lang="en-US" sz="2400" b="1" baseline="-40000" dirty="0">
                <a:sym typeface="Symbol"/>
              </a:rPr>
              <a:t></a:t>
            </a:r>
            <a:r>
              <a:rPr lang="en-US" sz="2400" b="1" baseline="-40000" dirty="0"/>
              <a:t> </a:t>
            </a:r>
            <a:r>
              <a:rPr lang="en-US" sz="2400" b="1" dirty="0"/>
              <a:t> = </a:t>
            </a:r>
            <a:r>
              <a:rPr lang="en-US" sz="2400" b="1" dirty="0" smtClean="0"/>
              <a:t> 45 cm</a:t>
            </a:r>
            <a:r>
              <a:rPr lang="en-US" sz="2400" b="1" baseline="40000" dirty="0" smtClean="0"/>
              <a:t>2</a:t>
            </a:r>
            <a:endParaRPr lang="en-US" sz="2400" b="1" baseline="40000" dirty="0"/>
          </a:p>
        </p:txBody>
      </p:sp>
      <p:sp>
        <p:nvSpPr>
          <p:cNvPr id="4" name="TextBox 3"/>
          <p:cNvSpPr txBox="1"/>
          <p:nvPr/>
        </p:nvSpPr>
        <p:spPr>
          <a:xfrm>
            <a:off x="6537526" y="5029200"/>
            <a:ext cx="11817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45 cm</a:t>
            </a:r>
            <a:r>
              <a:rPr lang="en-US" sz="2400" b="1" baseline="40000" dirty="0"/>
              <a:t>2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553200" y="5029200"/>
            <a:ext cx="11817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45 cm</a:t>
            </a:r>
            <a:r>
              <a:rPr lang="en-US" sz="2400" b="1" baseline="40000" dirty="0"/>
              <a:t>2</a:t>
            </a:r>
          </a:p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885740" y="274723"/>
            <a:ext cx="31955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Top and Bottom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A</a:t>
            </a:r>
            <a:r>
              <a:rPr lang="en-US" sz="2400" b="1" baseline="-40000" dirty="0" smtClean="0">
                <a:sym typeface="Symbol"/>
              </a:rPr>
              <a:t></a:t>
            </a:r>
            <a:r>
              <a:rPr lang="en-US" sz="2400" b="1" baseline="-40000" dirty="0" smtClean="0"/>
              <a:t> </a:t>
            </a:r>
            <a:r>
              <a:rPr lang="en-US" sz="2400" b="1" dirty="0" smtClean="0"/>
              <a:t> =  base * height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A</a:t>
            </a:r>
            <a:r>
              <a:rPr lang="en-US" sz="2400" b="1" baseline="-40000" dirty="0">
                <a:sym typeface="Symbol"/>
              </a:rPr>
              <a:t></a:t>
            </a:r>
            <a:r>
              <a:rPr lang="en-US" sz="2400" b="1" baseline="-40000" dirty="0"/>
              <a:t> </a:t>
            </a:r>
            <a:r>
              <a:rPr lang="en-US" sz="2400" b="1" dirty="0"/>
              <a:t> = </a:t>
            </a:r>
            <a:r>
              <a:rPr lang="en-US" sz="2400" b="1" dirty="0" smtClean="0"/>
              <a:t> 15cm x 8cm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A</a:t>
            </a:r>
            <a:r>
              <a:rPr lang="en-US" sz="2400" b="1" baseline="-40000" dirty="0">
                <a:sym typeface="Symbol"/>
              </a:rPr>
              <a:t></a:t>
            </a:r>
            <a:r>
              <a:rPr lang="en-US" sz="2400" b="1" baseline="-40000" dirty="0"/>
              <a:t> </a:t>
            </a:r>
            <a:r>
              <a:rPr lang="en-US" sz="2400" b="1" dirty="0"/>
              <a:t> = </a:t>
            </a:r>
            <a:r>
              <a:rPr lang="en-US" sz="2400" b="1" dirty="0" smtClean="0"/>
              <a:t> 120 cm</a:t>
            </a:r>
            <a:r>
              <a:rPr lang="en-US" sz="2400" b="1" baseline="40000" dirty="0" smtClean="0"/>
              <a:t>2</a:t>
            </a:r>
            <a:endParaRPr lang="en-US" sz="2400" b="1" baseline="40000" dirty="0"/>
          </a:p>
        </p:txBody>
      </p:sp>
    </p:spTree>
    <p:extLst>
      <p:ext uri="{BB962C8B-B14F-4D97-AF65-F5344CB8AC3E}">
        <p14:creationId xmlns:p14="http://schemas.microsoft.com/office/powerpoint/2010/main" val="25990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2803E-6 L -0.66788 -0.0064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03" y="-32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91304E-6 L -0.45243 0.0016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22" y="6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500"/>
                            </p:stCondLst>
                            <p:childTnLst>
                              <p:par>
                                <p:cTn id="51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77336E-6 L -0.03541 -0.2974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-1487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20259E-7 L 0.30625 -0.3242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13" y="-16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5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5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500"/>
                            </p:stCondLst>
                            <p:childTnLst>
                              <p:par>
                                <p:cTn id="7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500"/>
                            </p:stCondLst>
                            <p:childTnLst>
                              <p:par>
                                <p:cTn id="8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02683E-6 L -0.45451 -0.33118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26" y="-16559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6.38298E-7 L -0.08785 -0.33117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2" y="-165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500"/>
                            </p:stCondLst>
                            <p:childTnLst>
                              <p:par>
                                <p:cTn id="9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8500"/>
                            </p:stCondLst>
                            <p:childTnLst>
                              <p:par>
                                <p:cTn id="9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500"/>
                            </p:stCondLst>
                            <p:childTnLst>
                              <p:par>
                                <p:cTn id="10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77521E-7 L -0.29392 -0.00208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05" y="-116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358E-6 L -0.31788 0.29972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03" y="14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3500"/>
                            </p:stCondLst>
                            <p:childTnLst>
                              <p:par>
                                <p:cTn id="1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37" grpId="0" build="allAtOnce"/>
      <p:bldP spid="10" grpId="0"/>
      <p:bldP spid="11" grpId="0"/>
      <p:bldP spid="13" grpId="0"/>
      <p:bldP spid="14" grpId="0"/>
      <p:bldP spid="22" grpId="0"/>
      <p:bldP spid="28" grpId="0"/>
      <p:bldP spid="29" grpId="0"/>
      <p:bldP spid="30" grpId="0"/>
      <p:bldP spid="18" grpId="0"/>
      <p:bldP spid="19" grpId="0"/>
      <p:bldP spid="25" grpId="0"/>
      <p:bldP spid="25" grpId="1"/>
      <p:bldP spid="25" grpId="2"/>
      <p:bldP spid="31" grpId="0"/>
      <p:bldP spid="31" grpId="1"/>
      <p:bldP spid="31" grpId="2"/>
      <p:bldP spid="32" grpId="0"/>
      <p:bldP spid="32" grpId="1"/>
      <p:bldP spid="32" grpId="2"/>
      <p:bldP spid="12" grpId="1"/>
      <p:bldP spid="3" grpId="0"/>
      <p:bldP spid="3" grpId="1"/>
      <p:bldP spid="33" grpId="0"/>
      <p:bldP spid="33" grpId="1"/>
      <p:bldP spid="4" grpId="0"/>
      <p:bldP spid="4" grpId="1"/>
      <p:bldP spid="35" grpId="0"/>
      <p:bldP spid="35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163891" y="5029717"/>
            <a:ext cx="863036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8 </a:t>
            </a:r>
            <a:r>
              <a:rPr lang="en-US" sz="2800" b="1" dirty="0"/>
              <a:t>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5146" y="2075220"/>
            <a:ext cx="1045035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15 </a:t>
            </a:r>
            <a:r>
              <a:rPr lang="en-US" sz="2800" b="1" dirty="0"/>
              <a:t>cm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4956108" y="1216821"/>
            <a:ext cx="1045035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15 </a:t>
            </a:r>
            <a:r>
              <a:rPr lang="en-US" sz="2800" b="1" dirty="0"/>
              <a:t>cm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05319" y="153434"/>
            <a:ext cx="863036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8 </a:t>
            </a:r>
            <a:r>
              <a:rPr lang="en-US" sz="2800" b="1" dirty="0"/>
              <a:t>cm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957582" y="3110068"/>
            <a:ext cx="1224018" cy="191351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120 </a:t>
            </a:r>
            <a:r>
              <a:rPr lang="en-US" dirty="0"/>
              <a:t>cm</a:t>
            </a:r>
            <a:r>
              <a:rPr lang="en-US" baseline="40000" dirty="0"/>
              <a:t>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14338" y="2588964"/>
            <a:ext cx="1298103" cy="4933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24 cm</a:t>
            </a:r>
            <a:r>
              <a:rPr lang="en-US" baseline="40000" dirty="0" smtClean="0"/>
              <a:t>2</a:t>
            </a:r>
            <a:endParaRPr lang="en-US" baseline="40000" dirty="0"/>
          </a:p>
        </p:txBody>
      </p:sp>
      <p:sp>
        <p:nvSpPr>
          <p:cNvPr id="20" name="Rectangle 19"/>
          <p:cNvSpPr/>
          <p:nvPr/>
        </p:nvSpPr>
        <p:spPr>
          <a:xfrm>
            <a:off x="3957582" y="609600"/>
            <a:ext cx="1224018" cy="191351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120 </a:t>
            </a:r>
            <a:r>
              <a:rPr lang="en-US" dirty="0"/>
              <a:t>cm</a:t>
            </a:r>
            <a:r>
              <a:rPr lang="en-US" baseline="40000" dirty="0"/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981200" y="2590800"/>
            <a:ext cx="1913515" cy="49339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 </a:t>
            </a:r>
            <a:r>
              <a:rPr lang="en-US" dirty="0"/>
              <a:t>cm</a:t>
            </a:r>
            <a:r>
              <a:rPr lang="en-US" baseline="40000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3102011" y="1216821"/>
            <a:ext cx="1045035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15 </a:t>
            </a:r>
            <a:r>
              <a:rPr lang="en-US" sz="2800" b="1" dirty="0"/>
              <a:t>cm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15439" y="2112995"/>
            <a:ext cx="1045035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15 </a:t>
            </a:r>
            <a:r>
              <a:rPr lang="en-US" sz="2800" b="1" dirty="0"/>
              <a:t>cm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3129732" y="4028235"/>
            <a:ext cx="1045035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15 </a:t>
            </a:r>
            <a:r>
              <a:rPr lang="en-US" sz="2800" b="1" dirty="0"/>
              <a:t>cm</a:t>
            </a:r>
          </a:p>
        </p:txBody>
      </p:sp>
      <p:sp>
        <p:nvSpPr>
          <p:cNvPr id="30" name="TextBox 29"/>
          <p:cNvSpPr txBox="1"/>
          <p:nvPr/>
        </p:nvSpPr>
        <p:spPr>
          <a:xfrm rot="5400000">
            <a:off x="4924968" y="3838742"/>
            <a:ext cx="1045035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15 </a:t>
            </a:r>
            <a:r>
              <a:rPr lang="en-US" sz="2800" b="1" dirty="0"/>
              <a:t>cm</a:t>
            </a:r>
          </a:p>
        </p:txBody>
      </p:sp>
      <p:sp>
        <p:nvSpPr>
          <p:cNvPr id="5" name="Cube 4"/>
          <p:cNvSpPr/>
          <p:nvPr/>
        </p:nvSpPr>
        <p:spPr>
          <a:xfrm rot="16200000">
            <a:off x="826904" y="205357"/>
            <a:ext cx="1195820" cy="1981250"/>
          </a:xfrm>
          <a:prstGeom prst="cube">
            <a:avLst>
              <a:gd name="adj" fmla="val 5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31871" y="2126806"/>
            <a:ext cx="863036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8 </a:t>
            </a:r>
            <a:r>
              <a:rPr lang="en-US" sz="2800" b="1" dirty="0"/>
              <a:t>cm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38073" y="2066949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8 </a:t>
            </a:r>
            <a:r>
              <a:rPr lang="en-US" sz="2800" b="1" dirty="0">
                <a:solidFill>
                  <a:srgbClr val="FFFF00"/>
                </a:solidFill>
              </a:rPr>
              <a:t>cm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87742" y="2590800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87742" y="2590800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287742" y="2590800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7742" y="2590800"/>
            <a:ext cx="863036" cy="45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 </a:t>
            </a:r>
            <a:r>
              <a:rPr lang="en-US" sz="2800" b="1" dirty="0"/>
              <a:t>cm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928123" y="2590800"/>
            <a:ext cx="1298103" cy="4933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24 cm</a:t>
            </a:r>
            <a:r>
              <a:rPr lang="en-US" baseline="40000" dirty="0" smtClean="0"/>
              <a:t>2</a:t>
            </a:r>
            <a:endParaRPr lang="en-US" baseline="40000" dirty="0"/>
          </a:p>
        </p:txBody>
      </p:sp>
      <p:sp>
        <p:nvSpPr>
          <p:cNvPr id="34" name="Rectangle 33"/>
          <p:cNvSpPr/>
          <p:nvPr/>
        </p:nvSpPr>
        <p:spPr>
          <a:xfrm>
            <a:off x="5250542" y="2582972"/>
            <a:ext cx="1913515" cy="49339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 </a:t>
            </a:r>
            <a:r>
              <a:rPr lang="en-US" dirty="0"/>
              <a:t>cm</a:t>
            </a:r>
            <a:r>
              <a:rPr lang="en-US" baseline="40000" dirty="0"/>
              <a:t>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937957" y="5509026"/>
            <a:ext cx="5596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Total Surface Area = </a:t>
            </a:r>
            <a:r>
              <a:rPr lang="en-US" sz="3600" b="1" dirty="0" smtClean="0"/>
              <a:t>378 </a:t>
            </a:r>
            <a:r>
              <a:rPr lang="en-US" sz="3600" b="1" dirty="0"/>
              <a:t>cm</a:t>
            </a:r>
            <a:r>
              <a:rPr lang="en-US" sz="3600" b="1" baseline="40000" dirty="0"/>
              <a:t>2</a:t>
            </a:r>
            <a:endParaRPr lang="en-US" sz="2800" b="1" baseline="40000" dirty="0"/>
          </a:p>
        </p:txBody>
      </p:sp>
      <p:sp>
        <p:nvSpPr>
          <p:cNvPr id="45" name="Rectangle 44"/>
          <p:cNvSpPr/>
          <p:nvPr/>
        </p:nvSpPr>
        <p:spPr>
          <a:xfrm>
            <a:off x="2927213" y="2531331"/>
            <a:ext cx="36263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Total Surface Area = the total </a:t>
            </a:r>
          </a:p>
          <a:p>
            <a:pPr algn="ctr"/>
            <a:r>
              <a:rPr lang="en-US" dirty="0"/>
              <a:t>(sum) of the areas </a:t>
            </a:r>
          </a:p>
          <a:p>
            <a:pPr algn="ctr"/>
            <a:r>
              <a:rPr lang="en-US" dirty="0"/>
              <a:t>of all surfaces </a:t>
            </a:r>
          </a:p>
          <a:p>
            <a:pPr algn="ctr"/>
            <a:r>
              <a:rPr lang="en-US" dirty="0"/>
              <a:t>of the object.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266175" y="1793892"/>
            <a:ext cx="7115825" cy="2793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Total Surface Area </a:t>
            </a:r>
            <a:r>
              <a:rPr lang="en-US" sz="3200" b="1" dirty="0"/>
              <a:t>= the total </a:t>
            </a:r>
          </a:p>
          <a:p>
            <a:pPr algn="ctr"/>
            <a:r>
              <a:rPr lang="en-US" sz="3200" b="1" dirty="0"/>
              <a:t>(sum) of the areas </a:t>
            </a:r>
          </a:p>
          <a:p>
            <a:pPr algn="ctr"/>
            <a:r>
              <a:rPr lang="en-US" sz="3200" b="1" dirty="0"/>
              <a:t>of all surfaces </a:t>
            </a:r>
          </a:p>
          <a:p>
            <a:pPr algn="ctr"/>
            <a:r>
              <a:rPr lang="en-US" sz="3200" b="1" dirty="0"/>
              <a:t>of the object.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00396" y="424934"/>
            <a:ext cx="18140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Top</a:t>
            </a:r>
            <a:r>
              <a:rPr lang="en-US" dirty="0" smtClean="0"/>
              <a:t>: </a:t>
            </a:r>
            <a:r>
              <a:rPr lang="en-US" dirty="0"/>
              <a:t>120 </a:t>
            </a:r>
            <a:r>
              <a:rPr lang="en-US" dirty="0" smtClean="0"/>
              <a:t>cm</a:t>
            </a:r>
            <a:r>
              <a:rPr lang="en-US" baseline="40000" dirty="0" smtClean="0"/>
              <a:t>2</a:t>
            </a:r>
            <a:endParaRPr lang="en-US" baseline="40000" dirty="0"/>
          </a:p>
        </p:txBody>
      </p:sp>
      <p:sp>
        <p:nvSpPr>
          <p:cNvPr id="39" name="Rectangle 38"/>
          <p:cNvSpPr/>
          <p:nvPr/>
        </p:nvSpPr>
        <p:spPr>
          <a:xfrm>
            <a:off x="5476639" y="4615446"/>
            <a:ext cx="22275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Bottom: </a:t>
            </a:r>
            <a:r>
              <a:rPr lang="en-US" dirty="0"/>
              <a:t>120 </a:t>
            </a:r>
            <a:r>
              <a:rPr lang="en-US" dirty="0" smtClean="0"/>
              <a:t>cm</a:t>
            </a:r>
            <a:r>
              <a:rPr lang="en-US" baseline="40000" dirty="0" smtClean="0"/>
              <a:t>2</a:t>
            </a:r>
            <a:endParaRPr lang="en-US" baseline="40000" dirty="0"/>
          </a:p>
        </p:txBody>
      </p:sp>
      <p:sp>
        <p:nvSpPr>
          <p:cNvPr id="16" name="Rectangle 15"/>
          <p:cNvSpPr/>
          <p:nvPr/>
        </p:nvSpPr>
        <p:spPr>
          <a:xfrm>
            <a:off x="2167078" y="3006072"/>
            <a:ext cx="1457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Left</a:t>
            </a:r>
            <a:r>
              <a:rPr lang="en-US" dirty="0" smtClean="0"/>
              <a:t>: </a:t>
            </a:r>
            <a:r>
              <a:rPr lang="en-US" dirty="0"/>
              <a:t>45 </a:t>
            </a:r>
            <a:r>
              <a:rPr lang="en-US" dirty="0" smtClean="0"/>
              <a:t>cm</a:t>
            </a:r>
            <a:r>
              <a:rPr lang="en-US" baseline="40000" dirty="0" smtClean="0"/>
              <a:t>2</a:t>
            </a:r>
            <a:endParaRPr lang="en-US" baseline="40000" dirty="0"/>
          </a:p>
        </p:txBody>
      </p:sp>
      <p:sp>
        <p:nvSpPr>
          <p:cNvPr id="40" name="Rectangle 39"/>
          <p:cNvSpPr/>
          <p:nvPr/>
        </p:nvSpPr>
        <p:spPr>
          <a:xfrm>
            <a:off x="5943600" y="3076364"/>
            <a:ext cx="1571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/>
              <a:t>Right: </a:t>
            </a:r>
            <a:r>
              <a:rPr lang="en-US" dirty="0"/>
              <a:t>45 </a:t>
            </a:r>
            <a:r>
              <a:rPr lang="en-US" dirty="0" smtClean="0"/>
              <a:t>cm</a:t>
            </a:r>
            <a:r>
              <a:rPr lang="en-US" baseline="40000" dirty="0" smtClean="0"/>
              <a:t>2</a:t>
            </a:r>
            <a:endParaRPr lang="en-US" baseline="40000" dirty="0"/>
          </a:p>
        </p:txBody>
      </p:sp>
      <p:sp>
        <p:nvSpPr>
          <p:cNvPr id="17" name="Rectangle 16"/>
          <p:cNvSpPr/>
          <p:nvPr/>
        </p:nvSpPr>
        <p:spPr>
          <a:xfrm>
            <a:off x="676724" y="3110068"/>
            <a:ext cx="1590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Front</a:t>
            </a:r>
            <a:r>
              <a:rPr lang="en-US" dirty="0" smtClean="0"/>
              <a:t>: </a:t>
            </a:r>
            <a:r>
              <a:rPr lang="en-US" dirty="0"/>
              <a:t>24 </a:t>
            </a:r>
            <a:r>
              <a:rPr lang="en-US" dirty="0" smtClean="0"/>
              <a:t>cm</a:t>
            </a:r>
            <a:r>
              <a:rPr lang="en-US" baseline="40000" dirty="0" smtClean="0"/>
              <a:t>2</a:t>
            </a:r>
            <a:endParaRPr lang="en-US" baseline="40000" dirty="0"/>
          </a:p>
        </p:txBody>
      </p:sp>
      <p:sp>
        <p:nvSpPr>
          <p:cNvPr id="41" name="Rectangle 40"/>
          <p:cNvSpPr/>
          <p:nvPr/>
        </p:nvSpPr>
        <p:spPr>
          <a:xfrm>
            <a:off x="3980428" y="3006072"/>
            <a:ext cx="1519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/>
              <a:t>Back: </a:t>
            </a:r>
            <a:r>
              <a:rPr lang="en-US" dirty="0"/>
              <a:t>24 </a:t>
            </a:r>
            <a:r>
              <a:rPr lang="en-US" dirty="0" smtClean="0"/>
              <a:t>cm</a:t>
            </a:r>
            <a:r>
              <a:rPr lang="en-US" baseline="40000" dirty="0" smtClean="0"/>
              <a:t>2</a:t>
            </a:r>
            <a:endParaRPr lang="en-US" baseline="40000" dirty="0"/>
          </a:p>
        </p:txBody>
      </p:sp>
      <p:sp>
        <p:nvSpPr>
          <p:cNvPr id="46" name="Rectangle 45"/>
          <p:cNvSpPr/>
          <p:nvPr/>
        </p:nvSpPr>
        <p:spPr>
          <a:xfrm>
            <a:off x="384244" y="3483320"/>
            <a:ext cx="18140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Top</a:t>
            </a:r>
            <a:r>
              <a:rPr lang="en-US" dirty="0" smtClean="0"/>
              <a:t>: </a:t>
            </a:r>
            <a:r>
              <a:rPr lang="en-US" dirty="0"/>
              <a:t>120 </a:t>
            </a:r>
            <a:r>
              <a:rPr lang="en-US" dirty="0" smtClean="0"/>
              <a:t>cm</a:t>
            </a:r>
            <a:r>
              <a:rPr lang="en-US" baseline="40000" dirty="0" smtClean="0"/>
              <a:t>2</a:t>
            </a:r>
            <a:endParaRPr lang="en-US" baseline="40000" dirty="0"/>
          </a:p>
        </p:txBody>
      </p:sp>
      <p:sp>
        <p:nvSpPr>
          <p:cNvPr id="47" name="Rectangle 46"/>
          <p:cNvSpPr/>
          <p:nvPr/>
        </p:nvSpPr>
        <p:spPr>
          <a:xfrm>
            <a:off x="-29208" y="3810000"/>
            <a:ext cx="22275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Bottom: </a:t>
            </a:r>
            <a:r>
              <a:rPr lang="en-US" dirty="0"/>
              <a:t>120 </a:t>
            </a:r>
            <a:r>
              <a:rPr lang="en-US" dirty="0" smtClean="0"/>
              <a:t>cm</a:t>
            </a:r>
            <a:r>
              <a:rPr lang="en-US" baseline="40000" dirty="0" smtClean="0"/>
              <a:t>2</a:t>
            </a:r>
            <a:endParaRPr lang="en-US" baseline="40000" dirty="0"/>
          </a:p>
        </p:txBody>
      </p:sp>
      <p:sp>
        <p:nvSpPr>
          <p:cNvPr id="48" name="Rectangle 47"/>
          <p:cNvSpPr/>
          <p:nvPr/>
        </p:nvSpPr>
        <p:spPr>
          <a:xfrm>
            <a:off x="740892" y="4173645"/>
            <a:ext cx="1457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Left</a:t>
            </a:r>
            <a:r>
              <a:rPr lang="en-US" dirty="0" smtClean="0"/>
              <a:t>: </a:t>
            </a:r>
            <a:r>
              <a:rPr lang="en-US" dirty="0"/>
              <a:t>45 </a:t>
            </a:r>
            <a:r>
              <a:rPr lang="en-US" dirty="0" smtClean="0"/>
              <a:t>cm</a:t>
            </a:r>
            <a:r>
              <a:rPr lang="en-US" baseline="40000" dirty="0" smtClean="0"/>
              <a:t>2</a:t>
            </a:r>
            <a:endParaRPr lang="en-US" baseline="40000" dirty="0"/>
          </a:p>
        </p:txBody>
      </p:sp>
      <p:sp>
        <p:nvSpPr>
          <p:cNvPr id="49" name="Rectangle 48"/>
          <p:cNvSpPr/>
          <p:nvPr/>
        </p:nvSpPr>
        <p:spPr>
          <a:xfrm>
            <a:off x="627078" y="4532741"/>
            <a:ext cx="1571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/>
              <a:t>Right: </a:t>
            </a:r>
            <a:r>
              <a:rPr lang="en-US" dirty="0"/>
              <a:t>45 </a:t>
            </a:r>
            <a:r>
              <a:rPr lang="en-US" dirty="0" smtClean="0"/>
              <a:t>cm</a:t>
            </a:r>
            <a:r>
              <a:rPr lang="en-US" baseline="40000" dirty="0" smtClean="0"/>
              <a:t>2</a:t>
            </a:r>
            <a:endParaRPr lang="en-US" baseline="40000" dirty="0"/>
          </a:p>
        </p:txBody>
      </p:sp>
      <p:sp>
        <p:nvSpPr>
          <p:cNvPr id="50" name="Rectangle 49"/>
          <p:cNvSpPr/>
          <p:nvPr/>
        </p:nvSpPr>
        <p:spPr>
          <a:xfrm>
            <a:off x="607843" y="4838917"/>
            <a:ext cx="1590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Front</a:t>
            </a:r>
            <a:r>
              <a:rPr lang="en-US" dirty="0" smtClean="0"/>
              <a:t>: </a:t>
            </a:r>
            <a:r>
              <a:rPr lang="en-US" dirty="0"/>
              <a:t>24 </a:t>
            </a:r>
            <a:r>
              <a:rPr lang="en-US" dirty="0" smtClean="0"/>
              <a:t>cm</a:t>
            </a:r>
            <a:r>
              <a:rPr lang="en-US" baseline="40000" dirty="0" smtClean="0"/>
              <a:t>2</a:t>
            </a:r>
            <a:endParaRPr lang="en-US" baseline="40000" dirty="0"/>
          </a:p>
        </p:txBody>
      </p:sp>
      <p:sp>
        <p:nvSpPr>
          <p:cNvPr id="51" name="Rectangle 50"/>
          <p:cNvSpPr/>
          <p:nvPr/>
        </p:nvSpPr>
        <p:spPr>
          <a:xfrm>
            <a:off x="678374" y="5257800"/>
            <a:ext cx="1519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/>
              <a:t>Back: </a:t>
            </a:r>
            <a:r>
              <a:rPr lang="en-US" dirty="0"/>
              <a:t>24 </a:t>
            </a:r>
            <a:r>
              <a:rPr lang="en-US" dirty="0" smtClean="0"/>
              <a:t>cm</a:t>
            </a:r>
            <a:r>
              <a:rPr lang="en-US" baseline="40000" dirty="0" smtClean="0"/>
              <a:t>2</a:t>
            </a:r>
            <a:endParaRPr lang="en-US" baseline="400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52400" y="5627132"/>
            <a:ext cx="204594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7952" y="4984778"/>
            <a:ext cx="45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+</a:t>
            </a:r>
            <a:endParaRPr lang="en-US" sz="3600" b="1" dirty="0"/>
          </a:p>
        </p:txBody>
      </p:sp>
      <p:sp>
        <p:nvSpPr>
          <p:cNvPr id="55" name="Rectangle 54"/>
          <p:cNvSpPr/>
          <p:nvPr/>
        </p:nvSpPr>
        <p:spPr>
          <a:xfrm>
            <a:off x="459702" y="5638800"/>
            <a:ext cx="2054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378 </a:t>
            </a:r>
            <a:r>
              <a:rPr lang="en-US" sz="3600" b="1" dirty="0"/>
              <a:t>cm</a:t>
            </a:r>
            <a:r>
              <a:rPr lang="en-US" sz="3600" b="1" baseline="40000" dirty="0"/>
              <a:t>2</a:t>
            </a:r>
            <a:endParaRPr lang="en-US" sz="2800" b="1" baseline="40000" dirty="0"/>
          </a:p>
        </p:txBody>
      </p:sp>
    </p:spTree>
    <p:extLst>
      <p:ext uri="{BB962C8B-B14F-4D97-AF65-F5344CB8AC3E}">
        <p14:creationId xmlns:p14="http://schemas.microsoft.com/office/powerpoint/2010/main" val="1232678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:fade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0" fill="hold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17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19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0" fill="hold"/>
                                        <p:tgtEl>
                                          <p:spTgt spid="27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5661E-6 L -0.54844 0.45699 " pathEditMode="relative" rAng="0" ptsTypes="AA">
                                      <p:cBhvr>
                                        <p:cTn id="3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31" y="22849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8409E-6 L -0.55399 -0.11078 " pathEditMode="relative" rAng="0" ptsTypes="AA">
                                      <p:cBhvr>
                                        <p:cTn id="35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08" y="-555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3000"/>
                            </p:stCondLst>
                            <p:childTnLst>
                              <p:par>
                                <p:cTn id="4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63645E-6 L -0.15 0.179 " pathEditMode="relative" rAng="0" ptsTypes="AA">
                                      <p:cBhvr>
                                        <p:cTn id="5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895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12673E-6 L -0.56927 0.21323 " pathEditMode="relative" rAng="0" ptsTypes="AA">
                                      <p:cBhvr>
                                        <p:cTn id="58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72" y="10661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1000"/>
                            </p:stCondLst>
                            <p:childTnLst>
                              <p:par>
                                <p:cTn id="7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19981E-6 L 0.00573 0.24167 " pathEditMode="relative" rAng="0" ptsTypes="AA">
                                      <p:cBhvr>
                                        <p:cTn id="7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12072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63645E-6 L -0.35173 0.31221 " pathEditMode="relative" rAng="0" ptsTypes="AA">
                                      <p:cBhvr>
                                        <p:cTn id="81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87" y="15611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9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6000"/>
                            </p:stCondLst>
                            <p:childTnLst>
                              <p:par>
                                <p:cTn id="1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5" grpId="0"/>
      <p:bldP spid="45" grpId="1"/>
      <p:bldP spid="45" grpId="2"/>
      <p:bldP spid="27" grpId="0" animBg="1"/>
      <p:bldP spid="27" grpId="1" animBg="1"/>
      <p:bldP spid="27" grpId="2" animBg="1"/>
      <p:bldP spid="27" grpId="3" animBg="1"/>
      <p:bldP spid="8" grpId="0"/>
      <p:bldP spid="8" grpId="1"/>
      <p:bldP spid="8" grpId="2"/>
      <p:bldP spid="39" grpId="0"/>
      <p:bldP spid="39" grpId="1"/>
      <p:bldP spid="39" grpId="2"/>
      <p:bldP spid="16" grpId="0"/>
      <p:bldP spid="16" grpId="1"/>
      <p:bldP spid="16" grpId="2"/>
      <p:bldP spid="40" grpId="0"/>
      <p:bldP spid="40" grpId="1"/>
      <p:bldP spid="40" grpId="2"/>
      <p:bldP spid="17" grpId="0"/>
      <p:bldP spid="17" grpId="1"/>
      <p:bldP spid="17" grpId="2"/>
      <p:bldP spid="41" grpId="0"/>
      <p:bldP spid="41" grpId="1"/>
      <p:bldP spid="41" grpId="2"/>
      <p:bldP spid="46" grpId="1"/>
      <p:bldP spid="47" grpId="1"/>
      <p:bldP spid="48" grpId="1"/>
      <p:bldP spid="49" grpId="1"/>
      <p:bldP spid="50" grpId="1"/>
      <p:bldP spid="51" grpId="1"/>
      <p:bldP spid="54" grpId="0"/>
      <p:bldP spid="5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31520"/>
            <a:ext cx="8534400" cy="13258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b="1" dirty="0" smtClean="0"/>
              <a:t>Try these:  Find the surface area:</a:t>
            </a:r>
          </a:p>
          <a:p>
            <a:pPr marL="45720" indent="0">
              <a:buNone/>
            </a:pPr>
            <a:r>
              <a:rPr lang="en-US" sz="3200" b="1" dirty="0" smtClean="0"/>
              <a:t>a)                      b)                     c)</a:t>
            </a:r>
            <a:endParaRPr lang="en-US" sz="3200" b="1" dirty="0"/>
          </a:p>
        </p:txBody>
      </p:sp>
      <p:sp>
        <p:nvSpPr>
          <p:cNvPr id="4" name="Cube 3"/>
          <p:cNvSpPr/>
          <p:nvPr/>
        </p:nvSpPr>
        <p:spPr>
          <a:xfrm>
            <a:off x="1295400" y="1905000"/>
            <a:ext cx="1371600" cy="132951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 rot="16200000">
            <a:off x="6132366" y="2979153"/>
            <a:ext cx="3268638" cy="1295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3266364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430901" y="2564500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sp>
        <p:nvSpPr>
          <p:cNvPr id="9" name="TextBox 8"/>
          <p:cNvSpPr txBox="1"/>
          <p:nvPr/>
        </p:nvSpPr>
        <p:spPr>
          <a:xfrm rot="18875869">
            <a:off x="2292695" y="2752270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12 cm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957818" y="1847137"/>
            <a:ext cx="2762000" cy="1779716"/>
            <a:chOff x="4114800" y="2271478"/>
            <a:chExt cx="3186842" cy="2041326"/>
          </a:xfrm>
        </p:grpSpPr>
        <p:sp>
          <p:nvSpPr>
            <p:cNvPr id="5" name="Cube 4"/>
            <p:cNvSpPr/>
            <p:nvPr/>
          </p:nvSpPr>
          <p:spPr>
            <a:xfrm rot="16200000">
              <a:off x="4572000" y="1870881"/>
              <a:ext cx="1371600" cy="2286000"/>
            </a:xfrm>
            <a:prstGeom prst="cube">
              <a:avLst>
                <a:gd name="adj" fmla="val 598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29200" y="3789584"/>
              <a:ext cx="9957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8 </a:t>
              </a:r>
              <a:r>
                <a:rPr lang="en-US" sz="2800" b="1" dirty="0"/>
                <a:t>cm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 rot="2692391">
              <a:off x="5702968" y="2271478"/>
              <a:ext cx="12057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15 </a:t>
              </a:r>
              <a:r>
                <a:rPr lang="en-US" sz="2800" b="1" dirty="0"/>
                <a:t>cm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05857" y="3185700"/>
              <a:ext cx="9957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3</a:t>
              </a:r>
              <a:r>
                <a:rPr lang="en-US" sz="2800" b="1" dirty="0" smtClean="0"/>
                <a:t> </a:t>
              </a:r>
              <a:r>
                <a:rPr lang="en-US" sz="2800" b="1" dirty="0"/>
                <a:t>cm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499985" y="5299896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6</a:t>
            </a:r>
            <a:r>
              <a:rPr lang="en-US" sz="2800" b="1" dirty="0" smtClean="0"/>
              <a:t> </a:t>
            </a:r>
            <a:r>
              <a:rPr lang="en-US" sz="2800" b="1" dirty="0"/>
              <a:t>cm</a:t>
            </a:r>
          </a:p>
        </p:txBody>
      </p:sp>
      <p:sp>
        <p:nvSpPr>
          <p:cNvPr id="14" name="TextBox 13"/>
          <p:cNvSpPr txBox="1"/>
          <p:nvPr/>
        </p:nvSpPr>
        <p:spPr>
          <a:xfrm rot="2663911">
            <a:off x="6569067" y="5038286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6</a:t>
            </a:r>
            <a:r>
              <a:rPr lang="en-US" sz="2800" b="1" dirty="0" smtClean="0"/>
              <a:t> </a:t>
            </a:r>
            <a:r>
              <a:rPr lang="en-US" sz="2800" b="1" dirty="0"/>
              <a:t>cm</a:t>
            </a:r>
          </a:p>
        </p:txBody>
      </p:sp>
      <p:sp>
        <p:nvSpPr>
          <p:cNvPr id="15" name="TextBox 14"/>
          <p:cNvSpPr txBox="1"/>
          <p:nvPr/>
        </p:nvSpPr>
        <p:spPr>
          <a:xfrm rot="5400000">
            <a:off x="8007085" y="3561938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25 </a:t>
            </a:r>
            <a:r>
              <a:rPr lang="en-US" sz="2800" b="1" dirty="0"/>
              <a:t>cm</a:t>
            </a:r>
          </a:p>
        </p:txBody>
      </p:sp>
    </p:spTree>
    <p:extLst>
      <p:ext uri="{BB962C8B-B14F-4D97-AF65-F5344CB8AC3E}">
        <p14:creationId xmlns:p14="http://schemas.microsoft.com/office/powerpoint/2010/main" val="425616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5782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Refresher:  What is AREA?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620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accent1">
                    <a:lumMod val="50000"/>
                  </a:schemeClr>
                </a:solidFill>
              </a:rPr>
              <a:t>Area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is the number of </a:t>
            </a:r>
            <a:r>
              <a:rPr lang="en-US" sz="3600" b="1" dirty="0" smtClean="0">
                <a:solidFill>
                  <a:srgbClr val="FF0000"/>
                </a:solidFill>
              </a:rPr>
              <a:t>unit squares </a:t>
            </a:r>
            <a:r>
              <a:rPr lang="en-US" sz="2800" dirty="0" smtClean="0"/>
              <a:t>it takes to completely cover an object without any gaps or overlaps.</a:t>
            </a:r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1236657" y="2985195"/>
            <a:ext cx="1735143" cy="1663005"/>
            <a:chOff x="1236657" y="2985195"/>
            <a:chExt cx="1735143" cy="1663005"/>
          </a:xfrm>
        </p:grpSpPr>
        <p:sp>
          <p:nvSpPr>
            <p:cNvPr id="6" name="TextBox 5"/>
            <p:cNvSpPr txBox="1"/>
            <p:nvPr/>
          </p:nvSpPr>
          <p:spPr>
            <a:xfrm rot="16200000">
              <a:off x="1028426" y="3815833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unit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931203" y="2985195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unit</a:t>
              </a:r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676400" y="3352800"/>
              <a:ext cx="12954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Unit Square</a:t>
              </a:r>
              <a:endParaRPr lang="en-US" sz="28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514600" y="2985195"/>
            <a:ext cx="1735143" cy="1663005"/>
            <a:chOff x="1236657" y="2985195"/>
            <a:chExt cx="1735143" cy="1663005"/>
          </a:xfrm>
        </p:grpSpPr>
        <p:sp>
          <p:nvSpPr>
            <p:cNvPr id="13" name="TextBox 12"/>
            <p:cNvSpPr txBox="1"/>
            <p:nvPr/>
          </p:nvSpPr>
          <p:spPr>
            <a:xfrm rot="16200000">
              <a:off x="1028426" y="3815833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unit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31203" y="2985195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unit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676400" y="3352800"/>
              <a:ext cx="12954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Unit Square</a:t>
              </a:r>
              <a:endParaRPr lang="en-US" sz="28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792543" y="2985195"/>
            <a:ext cx="1735143" cy="1663005"/>
            <a:chOff x="1236657" y="2985195"/>
            <a:chExt cx="1735143" cy="1663005"/>
          </a:xfrm>
        </p:grpSpPr>
        <p:sp>
          <p:nvSpPr>
            <p:cNvPr id="17" name="TextBox 16"/>
            <p:cNvSpPr txBox="1"/>
            <p:nvPr/>
          </p:nvSpPr>
          <p:spPr>
            <a:xfrm rot="16200000">
              <a:off x="1028426" y="3815833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unit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31203" y="2985195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unit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676400" y="3352800"/>
              <a:ext cx="12954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Unit Square</a:t>
              </a:r>
              <a:endParaRPr lang="en-US" sz="28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070486" y="2985195"/>
            <a:ext cx="1735143" cy="1663005"/>
            <a:chOff x="1236657" y="2985195"/>
            <a:chExt cx="1735143" cy="1663005"/>
          </a:xfrm>
        </p:grpSpPr>
        <p:sp>
          <p:nvSpPr>
            <p:cNvPr id="21" name="TextBox 20"/>
            <p:cNvSpPr txBox="1"/>
            <p:nvPr/>
          </p:nvSpPr>
          <p:spPr>
            <a:xfrm rot="16200000">
              <a:off x="1028426" y="3815833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unit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31203" y="2985195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unit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76400" y="3352800"/>
              <a:ext cx="12954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Unit Square</a:t>
              </a:r>
              <a:endParaRPr lang="en-US" sz="28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48429" y="2985195"/>
            <a:ext cx="1735143" cy="1663005"/>
            <a:chOff x="1236657" y="2985195"/>
            <a:chExt cx="1735143" cy="1663005"/>
          </a:xfrm>
        </p:grpSpPr>
        <p:sp>
          <p:nvSpPr>
            <p:cNvPr id="25" name="TextBox 24"/>
            <p:cNvSpPr txBox="1"/>
            <p:nvPr/>
          </p:nvSpPr>
          <p:spPr>
            <a:xfrm rot="16200000">
              <a:off x="1028426" y="3815833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unit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31203" y="2985195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unit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676400" y="3352800"/>
              <a:ext cx="12954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Unit Square</a:t>
              </a:r>
              <a:endParaRPr lang="en-US" sz="28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236657" y="4267200"/>
            <a:ext cx="1735143" cy="1663005"/>
            <a:chOff x="1236657" y="2985195"/>
            <a:chExt cx="1735143" cy="1663005"/>
          </a:xfrm>
        </p:grpSpPr>
        <p:sp>
          <p:nvSpPr>
            <p:cNvPr id="29" name="TextBox 28"/>
            <p:cNvSpPr txBox="1"/>
            <p:nvPr/>
          </p:nvSpPr>
          <p:spPr>
            <a:xfrm rot="16200000">
              <a:off x="1028426" y="3815833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unit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31203" y="2985195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unit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676400" y="3352800"/>
              <a:ext cx="12954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Unit Square</a:t>
              </a:r>
              <a:endParaRPr lang="en-US" sz="28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514600" y="4280595"/>
            <a:ext cx="1735143" cy="1663005"/>
            <a:chOff x="1236657" y="2985195"/>
            <a:chExt cx="1735143" cy="1663005"/>
          </a:xfrm>
        </p:grpSpPr>
        <p:sp>
          <p:nvSpPr>
            <p:cNvPr id="33" name="TextBox 32"/>
            <p:cNvSpPr txBox="1"/>
            <p:nvPr/>
          </p:nvSpPr>
          <p:spPr>
            <a:xfrm rot="16200000">
              <a:off x="1028426" y="3815833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unit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931203" y="2985195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unit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676400" y="3352800"/>
              <a:ext cx="12954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Unit Square</a:t>
              </a:r>
              <a:endParaRPr lang="en-US" sz="28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795955" y="4280595"/>
            <a:ext cx="1735143" cy="1663005"/>
            <a:chOff x="1236657" y="2985195"/>
            <a:chExt cx="1735143" cy="1663005"/>
          </a:xfrm>
        </p:grpSpPr>
        <p:sp>
          <p:nvSpPr>
            <p:cNvPr id="37" name="TextBox 36"/>
            <p:cNvSpPr txBox="1"/>
            <p:nvPr/>
          </p:nvSpPr>
          <p:spPr>
            <a:xfrm rot="16200000">
              <a:off x="1028426" y="3815833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unit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31203" y="2985195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unit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676400" y="3352800"/>
              <a:ext cx="12954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Unit Square</a:t>
              </a:r>
              <a:endParaRPr lang="en-US" sz="28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077310" y="4280595"/>
            <a:ext cx="1735143" cy="1663005"/>
            <a:chOff x="1236657" y="2985195"/>
            <a:chExt cx="1735143" cy="1663005"/>
          </a:xfrm>
        </p:grpSpPr>
        <p:sp>
          <p:nvSpPr>
            <p:cNvPr id="41" name="TextBox 40"/>
            <p:cNvSpPr txBox="1"/>
            <p:nvPr/>
          </p:nvSpPr>
          <p:spPr>
            <a:xfrm rot="16200000">
              <a:off x="1028426" y="3815833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unit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931203" y="2985195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unit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676400" y="3352800"/>
              <a:ext cx="12954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Unit Square</a:t>
              </a:r>
              <a:endParaRPr lang="en-US" sz="28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358665" y="4280595"/>
            <a:ext cx="1735143" cy="1663005"/>
            <a:chOff x="1236657" y="2985195"/>
            <a:chExt cx="1735143" cy="1663005"/>
          </a:xfrm>
        </p:grpSpPr>
        <p:sp>
          <p:nvSpPr>
            <p:cNvPr id="45" name="TextBox 44"/>
            <p:cNvSpPr txBox="1"/>
            <p:nvPr/>
          </p:nvSpPr>
          <p:spPr>
            <a:xfrm rot="16200000">
              <a:off x="1028426" y="3815833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unit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931203" y="2985195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unit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676400" y="3352800"/>
              <a:ext cx="12954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Unit Square</a:t>
              </a:r>
              <a:endParaRPr lang="en-US" sz="2800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92984" y="4572000"/>
            <a:ext cx="48480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So a rectangle 2 units high and 5 units across would have an area of 10 square units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883398" y="4552016"/>
            <a:ext cx="42147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We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can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write this as:</a:t>
            </a:r>
          </a:p>
          <a:p>
            <a:pPr lvl="1"/>
            <a:r>
              <a:rPr lang="en-US" sz="2800" b="1" dirty="0" smtClean="0"/>
              <a:t>Area = base x height</a:t>
            </a:r>
          </a:p>
          <a:p>
            <a:pPr lvl="1"/>
            <a:r>
              <a:rPr lang="en-US" sz="2800" b="1" dirty="0" smtClean="0"/>
              <a:t>A = </a:t>
            </a:r>
            <a:r>
              <a:rPr lang="en-US" sz="2800" b="1" dirty="0" err="1" smtClean="0"/>
              <a:t>bh</a:t>
            </a:r>
            <a:endParaRPr lang="en-US" sz="2800" b="1" dirty="0" smtClean="0"/>
          </a:p>
          <a:p>
            <a:pPr lvl="1"/>
            <a:r>
              <a:rPr lang="en-US" sz="2800" b="1" dirty="0" smtClean="0"/>
              <a:t>A = 5u x 2u</a:t>
            </a:r>
          </a:p>
          <a:p>
            <a:pPr lvl="1"/>
            <a:r>
              <a:rPr lang="en-US" sz="2800" b="1" dirty="0" smtClean="0"/>
              <a:t>A = 10u</a:t>
            </a:r>
            <a:r>
              <a:rPr lang="en-US" sz="2800" b="1" baseline="40000" dirty="0" smtClean="0"/>
              <a:t>2</a:t>
            </a:r>
            <a:endParaRPr lang="en-US" sz="2800" b="1" baseline="400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1676400" y="2692807"/>
            <a:ext cx="7061774" cy="3250793"/>
            <a:chOff x="1605989" y="2692807"/>
            <a:chExt cx="7132185" cy="3250793"/>
          </a:xfrm>
        </p:grpSpPr>
        <p:sp>
          <p:nvSpPr>
            <p:cNvPr id="50" name="Rectangle 49"/>
            <p:cNvSpPr/>
            <p:nvPr/>
          </p:nvSpPr>
          <p:spPr>
            <a:xfrm>
              <a:off x="1605989" y="3352800"/>
              <a:ext cx="6477583" cy="2590800"/>
            </a:xfrm>
            <a:prstGeom prst="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 rot="5400000">
              <a:off x="7698627" y="4211426"/>
              <a:ext cx="14943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</a:rPr>
                <a:t>2 units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418089" y="2692807"/>
              <a:ext cx="14943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</a:rPr>
                <a:t>5 units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299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6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8000"/>
                            </p:stCondLst>
                            <p:childTnLst>
                              <p:par>
                                <p:cTn id="73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7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5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7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91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93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95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97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8000"/>
                            </p:stCondLst>
                            <p:childTnLst>
                              <p:par>
                                <p:cTn id="10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3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30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0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30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0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30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3000" fill="hold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000" fill="hold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30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000" fill="hold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1000"/>
                            </p:stCondLst>
                            <p:childTnLst>
                              <p:par>
                                <p:cTn id="134" presetID="10" presetClass="exit" presetSubtype="0" fill="hold" grpId="2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6500"/>
                            </p:stCondLst>
                            <p:childTnLst>
                              <p:par>
                                <p:cTn id="1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7000"/>
                            </p:stCondLst>
                            <p:childTnLst>
                              <p:par>
                                <p:cTn id="17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6" dur="2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7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78" dur="2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9000"/>
                            </p:stCondLst>
                            <p:childTnLst>
                              <p:par>
                                <p:cTn id="18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1" dur="20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2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83" dur="20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1000"/>
                            </p:stCondLst>
                            <p:childTnLst>
                              <p:par>
                                <p:cTn id="18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6" dur="20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88" dur="20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3000"/>
                            </p:stCondLst>
                            <p:childTnLst>
                              <p:par>
                                <p:cTn id="19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1" dur="2000" fill="hold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2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93" dur="2000" fill="hold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5000"/>
                            </p:stCondLst>
                            <p:childTnLst>
                              <p:par>
                                <p:cTn id="19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6" dur="2000" fill="hold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98" dur="2000" fill="hold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7000"/>
                            </p:stCondLst>
                            <p:childTnLst>
                              <p:par>
                                <p:cTn id="200" presetID="47" presetClass="exit" presetSubtype="0" fill="hold" grpId="3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3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3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47" presetClass="exit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30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30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0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47" presetClass="exit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30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30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0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47" presetClass="exit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30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30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30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7" presetClass="exit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30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30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0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allAtOnce"/>
      <p:bldP spid="3" grpId="2" build="allAtOnce"/>
      <p:bldP spid="48" grpId="0"/>
      <p:bldP spid="48" grpId="1"/>
      <p:bldP spid="49" grpId="0" build="p"/>
      <p:bldP spid="49" grpId="1" uiExpand="1" build="p"/>
      <p:bldP spid="49" grpId="2" uiExpand="1" build="p"/>
      <p:bldP spid="49" grpId="3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be 5"/>
          <p:cNvSpPr/>
          <p:nvPr/>
        </p:nvSpPr>
        <p:spPr>
          <a:xfrm rot="16200000">
            <a:off x="6132366" y="2979153"/>
            <a:ext cx="3268638" cy="1295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499985" y="5299896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6</a:t>
            </a:r>
            <a:r>
              <a:rPr lang="en-US" sz="2800" b="1" dirty="0" smtClean="0"/>
              <a:t> </a:t>
            </a:r>
            <a:r>
              <a:rPr lang="en-US" sz="2800" b="1" dirty="0"/>
              <a:t>cm</a:t>
            </a:r>
          </a:p>
        </p:txBody>
      </p:sp>
      <p:sp>
        <p:nvSpPr>
          <p:cNvPr id="14" name="TextBox 13"/>
          <p:cNvSpPr txBox="1"/>
          <p:nvPr/>
        </p:nvSpPr>
        <p:spPr>
          <a:xfrm rot="2663911">
            <a:off x="6569067" y="5038286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6</a:t>
            </a:r>
            <a:r>
              <a:rPr lang="en-US" sz="2800" b="1" dirty="0" smtClean="0"/>
              <a:t> </a:t>
            </a:r>
            <a:r>
              <a:rPr lang="en-US" sz="2800" b="1" dirty="0"/>
              <a:t>cm</a:t>
            </a:r>
          </a:p>
        </p:txBody>
      </p:sp>
      <p:sp>
        <p:nvSpPr>
          <p:cNvPr id="15" name="TextBox 14"/>
          <p:cNvSpPr txBox="1"/>
          <p:nvPr/>
        </p:nvSpPr>
        <p:spPr>
          <a:xfrm rot="5400000">
            <a:off x="8007085" y="3561938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25 </a:t>
            </a:r>
            <a:r>
              <a:rPr lang="en-US" sz="2800" b="1" dirty="0"/>
              <a:t>cm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62618" y="457200"/>
            <a:ext cx="39145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en-US" sz="2800" b="1" dirty="0" smtClean="0"/>
              <a:t>Find </a:t>
            </a:r>
            <a:r>
              <a:rPr lang="en-US" sz="2800" b="1" dirty="0"/>
              <a:t>the surface area</a:t>
            </a:r>
            <a:r>
              <a:rPr lang="en-US" b="1" dirty="0"/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00" y="1207704"/>
            <a:ext cx="464903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r>
              <a:rPr lang="en-US" sz="3200" b="1" baseline="-40000" dirty="0" smtClean="0"/>
              <a:t>top </a:t>
            </a:r>
            <a:r>
              <a:rPr lang="en-US" sz="3200" b="1" dirty="0" smtClean="0"/>
              <a:t>= </a:t>
            </a:r>
            <a:r>
              <a:rPr lang="en-US" sz="3200" b="1" dirty="0" err="1" smtClean="0"/>
              <a:t>A</a:t>
            </a:r>
            <a:r>
              <a:rPr lang="en-US" sz="3200" b="1" baseline="-40000" dirty="0" err="1" smtClean="0"/>
              <a:t>bottom</a:t>
            </a:r>
            <a:r>
              <a:rPr lang="en-US" sz="3200" b="1" dirty="0" smtClean="0"/>
              <a:t> </a:t>
            </a:r>
          </a:p>
          <a:p>
            <a:r>
              <a:rPr lang="en-US" sz="3200" b="1" dirty="0" smtClean="0"/>
              <a:t>A = 6cm x 6cm</a:t>
            </a:r>
          </a:p>
          <a:p>
            <a:r>
              <a:rPr lang="en-US" sz="3200" b="1" dirty="0" smtClean="0"/>
              <a:t>A = 36cm</a:t>
            </a:r>
            <a:r>
              <a:rPr lang="en-US" sz="3200" b="1" baseline="40000" dirty="0" smtClean="0"/>
              <a:t>2</a:t>
            </a:r>
            <a:r>
              <a:rPr lang="en-US" sz="3200" b="1" dirty="0" smtClean="0"/>
              <a:t> </a:t>
            </a:r>
          </a:p>
          <a:p>
            <a:r>
              <a:rPr lang="en-US" sz="3200" b="1" dirty="0" smtClean="0"/>
              <a:t>A</a:t>
            </a:r>
            <a:r>
              <a:rPr lang="en-US" sz="3200" b="1" baseline="-30000" dirty="0" smtClean="0"/>
              <a:t>bases</a:t>
            </a:r>
            <a:r>
              <a:rPr lang="en-US" sz="3200" b="1" dirty="0" smtClean="0"/>
              <a:t> = 36</a:t>
            </a:r>
            <a:r>
              <a:rPr lang="en-US" sz="3200" b="1" dirty="0"/>
              <a:t>cm</a:t>
            </a:r>
            <a:r>
              <a:rPr lang="en-US" sz="3200" b="1" baseline="40000" dirty="0"/>
              <a:t>2</a:t>
            </a:r>
            <a:r>
              <a:rPr lang="en-US" sz="3200" b="1" dirty="0" smtClean="0"/>
              <a:t> + </a:t>
            </a:r>
            <a:r>
              <a:rPr lang="en-US" sz="3200" b="1" dirty="0"/>
              <a:t>36cm</a:t>
            </a:r>
            <a:r>
              <a:rPr lang="en-US" sz="3200" b="1" baseline="40000" dirty="0"/>
              <a:t>2</a:t>
            </a:r>
            <a:r>
              <a:rPr lang="en-US" sz="3200" b="1" dirty="0"/>
              <a:t> </a:t>
            </a:r>
            <a:endParaRPr lang="en-US" sz="3200" b="1" dirty="0" smtClean="0"/>
          </a:p>
          <a:p>
            <a:r>
              <a:rPr lang="en-US" sz="3200" b="1" dirty="0" smtClean="0"/>
              <a:t>A</a:t>
            </a:r>
            <a:r>
              <a:rPr lang="en-US" sz="3200" b="1" baseline="-30000" dirty="0" smtClean="0"/>
              <a:t>bases</a:t>
            </a:r>
            <a:r>
              <a:rPr lang="en-US" sz="3200" b="1" dirty="0" smtClean="0"/>
              <a:t> = 72</a:t>
            </a:r>
            <a:r>
              <a:rPr lang="en-US" sz="3200" b="1" dirty="0"/>
              <a:t>cm</a:t>
            </a:r>
            <a:r>
              <a:rPr lang="en-US" sz="3200" b="1" baseline="40000" dirty="0"/>
              <a:t>2</a:t>
            </a:r>
            <a:endParaRPr lang="en-US" sz="3200" b="1" dirty="0"/>
          </a:p>
          <a:p>
            <a:endParaRPr lang="en-US" sz="3200" b="1" dirty="0"/>
          </a:p>
        </p:txBody>
      </p:sp>
      <p:sp>
        <p:nvSpPr>
          <p:cNvPr id="21" name="Rectangle 20"/>
          <p:cNvSpPr/>
          <p:nvPr/>
        </p:nvSpPr>
        <p:spPr>
          <a:xfrm>
            <a:off x="7384599" y="2315625"/>
            <a:ext cx="1029573" cy="297517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" y="2700420"/>
            <a:ext cx="5410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Because the base is a square, the area </a:t>
            </a:r>
            <a:r>
              <a:rPr lang="en-US" sz="3200" b="1" dirty="0" smtClean="0"/>
              <a:t>of all lateral faces are 	</a:t>
            </a:r>
            <a:r>
              <a:rPr lang="en-US" sz="3600" b="1" u="sng" dirty="0" smtClean="0">
                <a:solidFill>
                  <a:schemeClr val="accent1">
                    <a:lumMod val="50000"/>
                  </a:schemeClr>
                </a:solidFill>
              </a:rPr>
              <a:t>congruent</a:t>
            </a:r>
          </a:p>
          <a:p>
            <a:r>
              <a:rPr lang="en-US" sz="3200" b="1" dirty="0" smtClean="0"/>
              <a:t>A = 6cm x 25cm</a:t>
            </a:r>
          </a:p>
          <a:p>
            <a:r>
              <a:rPr lang="en-US" sz="3200" b="1" dirty="0" smtClean="0"/>
              <a:t>A = 150cm</a:t>
            </a:r>
            <a:r>
              <a:rPr lang="en-US" sz="3200" b="1" baseline="40000" dirty="0" smtClean="0"/>
              <a:t>2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7384598" y="1383190"/>
            <a:ext cx="1029574" cy="4863926"/>
            <a:chOff x="7384598" y="1383190"/>
            <a:chExt cx="1029574" cy="4863926"/>
          </a:xfrm>
        </p:grpSpPr>
        <p:sp>
          <p:nvSpPr>
            <p:cNvPr id="19" name="Rectangle 18"/>
            <p:cNvSpPr/>
            <p:nvPr/>
          </p:nvSpPr>
          <p:spPr>
            <a:xfrm>
              <a:off x="7384598" y="1383190"/>
              <a:ext cx="1029573" cy="93243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36 cm</a:t>
              </a:r>
              <a:r>
                <a:rPr lang="en-US" sz="2000" b="1" baseline="40000" dirty="0" smtClean="0"/>
                <a:t>2</a:t>
              </a:r>
              <a:endParaRPr lang="en-US" sz="20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384599" y="5314681"/>
              <a:ext cx="1029573" cy="93243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36 cm</a:t>
              </a:r>
              <a:r>
                <a:rPr lang="en-US" sz="2000" b="1" baseline="40000" dirty="0" smtClean="0"/>
                <a:t>2</a:t>
              </a:r>
              <a:endParaRPr lang="en-US" sz="20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3951130" y="1604406"/>
            <a:ext cx="31678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A</a:t>
            </a:r>
            <a:r>
              <a:rPr lang="en-US" sz="3600" b="1" baseline="-30000" dirty="0"/>
              <a:t>bases</a:t>
            </a:r>
            <a:r>
              <a:rPr lang="en-US" sz="3600" b="1" dirty="0"/>
              <a:t> = 72cm</a:t>
            </a:r>
            <a:r>
              <a:rPr lang="en-US" sz="3600" b="1" baseline="40000" dirty="0"/>
              <a:t>2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33701" y="1207704"/>
            <a:ext cx="36279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Area of the BASES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953000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dirty="0"/>
          </a:p>
          <a:p>
            <a:r>
              <a:rPr lang="en-US" sz="3200" b="1" dirty="0"/>
              <a:t>A = 150cm</a:t>
            </a:r>
            <a:r>
              <a:rPr lang="en-US" sz="3200" b="1" baseline="40000" dirty="0"/>
              <a:t>2</a:t>
            </a:r>
            <a:r>
              <a:rPr lang="en-US" sz="3200" b="1" dirty="0"/>
              <a:t> </a:t>
            </a:r>
            <a:r>
              <a:rPr lang="en-US" sz="3200" b="1" dirty="0" smtClean="0"/>
              <a:t>   front</a:t>
            </a:r>
            <a:endParaRPr lang="en-US" sz="3200" b="1" dirty="0"/>
          </a:p>
        </p:txBody>
      </p:sp>
      <p:sp>
        <p:nvSpPr>
          <p:cNvPr id="23" name="Rectangle 22"/>
          <p:cNvSpPr/>
          <p:nvPr/>
        </p:nvSpPr>
        <p:spPr>
          <a:xfrm>
            <a:off x="609600" y="5360313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dirty="0"/>
          </a:p>
          <a:p>
            <a:r>
              <a:rPr lang="en-US" sz="3200" b="1" dirty="0" smtClean="0"/>
              <a:t>+ 150cm</a:t>
            </a:r>
            <a:r>
              <a:rPr lang="en-US" sz="3200" b="1" baseline="40000" dirty="0" smtClean="0"/>
              <a:t>2</a:t>
            </a:r>
            <a:r>
              <a:rPr lang="en-US" sz="3200" b="1" dirty="0" smtClean="0"/>
              <a:t> </a:t>
            </a:r>
            <a:r>
              <a:rPr lang="en-US" sz="3200" b="1" dirty="0" smtClean="0"/>
              <a:t>   left</a:t>
            </a:r>
            <a:endParaRPr lang="en-US" sz="3200" b="1" dirty="0"/>
          </a:p>
        </p:txBody>
      </p:sp>
      <p:sp>
        <p:nvSpPr>
          <p:cNvPr id="24" name="Rectangle 23"/>
          <p:cNvSpPr/>
          <p:nvPr/>
        </p:nvSpPr>
        <p:spPr>
          <a:xfrm>
            <a:off x="609600" y="5843057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dirty="0"/>
          </a:p>
          <a:p>
            <a:r>
              <a:rPr lang="en-US" sz="3200" b="1" dirty="0" smtClean="0"/>
              <a:t>+ 150cm</a:t>
            </a:r>
            <a:r>
              <a:rPr lang="en-US" sz="3200" b="1" baseline="40000" dirty="0" smtClean="0"/>
              <a:t>2</a:t>
            </a:r>
            <a:r>
              <a:rPr lang="en-US" sz="3200" b="1" dirty="0" smtClean="0"/>
              <a:t> </a:t>
            </a:r>
            <a:r>
              <a:rPr lang="en-US" sz="3200" b="1" dirty="0" smtClean="0"/>
              <a:t>   back</a:t>
            </a:r>
            <a:endParaRPr lang="en-US" sz="3200" b="1" dirty="0"/>
          </a:p>
        </p:txBody>
      </p:sp>
      <p:sp>
        <p:nvSpPr>
          <p:cNvPr id="25" name="Rectangle 24"/>
          <p:cNvSpPr/>
          <p:nvPr/>
        </p:nvSpPr>
        <p:spPr>
          <a:xfrm>
            <a:off x="647700" y="6227486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dirty="0"/>
          </a:p>
          <a:p>
            <a:r>
              <a:rPr lang="en-US" sz="3200" b="1" u="sng" dirty="0" smtClean="0"/>
              <a:t>+ 150cm</a:t>
            </a:r>
            <a:r>
              <a:rPr lang="en-US" sz="3200" b="1" u="sng" baseline="40000" dirty="0" smtClean="0"/>
              <a:t>2</a:t>
            </a:r>
            <a:r>
              <a:rPr lang="en-US" sz="3200" b="1" u="sng" dirty="0" smtClean="0"/>
              <a:t> </a:t>
            </a:r>
            <a:r>
              <a:rPr lang="en-US" sz="3200" b="1" u="sng" dirty="0" smtClean="0"/>
              <a:t>  right</a:t>
            </a:r>
            <a:endParaRPr lang="en-US" sz="3200" b="1" u="sng" dirty="0"/>
          </a:p>
        </p:txBody>
      </p:sp>
      <p:sp>
        <p:nvSpPr>
          <p:cNvPr id="26" name="Rectangle 25"/>
          <p:cNvSpPr/>
          <p:nvPr/>
        </p:nvSpPr>
        <p:spPr>
          <a:xfrm>
            <a:off x="6355025" y="2315625"/>
            <a:ext cx="1029573" cy="297517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325451" y="2315625"/>
            <a:ext cx="1029573" cy="297517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295877" y="2315625"/>
            <a:ext cx="1029573" cy="297517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14621" y="4254692"/>
            <a:ext cx="67520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600cm</a:t>
            </a:r>
            <a:r>
              <a:rPr lang="en-US" sz="3200" b="1" baseline="40000" dirty="0"/>
              <a:t>2</a:t>
            </a:r>
            <a:r>
              <a:rPr lang="en-US" sz="3200" b="1" dirty="0"/>
              <a:t> </a:t>
            </a:r>
          </a:p>
          <a:p>
            <a:endParaRPr lang="en-US" sz="3200" b="1" dirty="0"/>
          </a:p>
          <a:p>
            <a:r>
              <a:rPr lang="en-US" sz="3200" b="1" dirty="0" smtClean="0"/>
              <a:t>Lateral Surface Area  </a:t>
            </a:r>
          </a:p>
          <a:p>
            <a:r>
              <a:rPr lang="en-US" sz="3200" b="1" dirty="0" smtClean="0"/>
              <a:t>=  600cm</a:t>
            </a:r>
            <a:r>
              <a:rPr lang="en-US" sz="3200" b="1" baseline="40000" dirty="0" smtClean="0"/>
              <a:t>2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7499985" y="1066800"/>
            <a:ext cx="1311918" cy="5570119"/>
            <a:chOff x="7499985" y="1066800"/>
            <a:chExt cx="1311918" cy="5570119"/>
          </a:xfrm>
        </p:grpSpPr>
        <p:sp>
          <p:nvSpPr>
            <p:cNvPr id="8" name="TextBox 7"/>
            <p:cNvSpPr txBox="1"/>
            <p:nvPr/>
          </p:nvSpPr>
          <p:spPr>
            <a:xfrm flipH="1">
              <a:off x="7545703" y="1066800"/>
              <a:ext cx="8026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6cm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 flipH="1">
              <a:off x="7499985" y="6267587"/>
              <a:ext cx="8026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6cm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 rot="16200000" flipH="1">
              <a:off x="8208644" y="5507461"/>
              <a:ext cx="8026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6cm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 rot="16200000" flipH="1">
              <a:off x="8225907" y="1664741"/>
              <a:ext cx="8026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6cm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968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6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800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3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8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30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80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3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3500"/>
                            </p:stCondLst>
                            <p:childTnLst>
                              <p:par>
                                <p:cTn id="10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4311E-6 L 0 -0.45884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942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5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6000"/>
                            </p:stCondLst>
                            <p:childTnLst>
                              <p:par>
                                <p:cTn id="12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4311E-6 L 0 -0.45884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942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1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3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4311E-6 L 0 -0.45884 " pathEditMode="relative" rAng="0" ptsTypes="AA">
                                      <p:cBhvr>
                                        <p:cTn id="135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942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71000"/>
                            </p:stCondLst>
                            <p:childTnLst>
                              <p:par>
                                <p:cTn id="143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4311E-6 L 0 -0.45884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942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  <p:bldP spid="18" grpId="1" uiExpand="1" build="allAtOnce"/>
      <p:bldP spid="21" grpId="0" animBg="1"/>
      <p:bldP spid="22" grpId="0" build="p"/>
      <p:bldP spid="22" grpId="1" uiExpand="1" build="allAtOnce"/>
      <p:bldP spid="3" grpId="0"/>
      <p:bldP spid="4" grpId="0" build="allAtOnce"/>
      <p:bldP spid="4" grpId="1" build="allAtOnce"/>
      <p:bldP spid="5" grpId="0"/>
      <p:bldP spid="5" grpId="1"/>
      <p:bldP spid="23" grpId="0"/>
      <p:bldP spid="23" grpId="1"/>
      <p:bldP spid="24" grpId="0"/>
      <p:bldP spid="24" grpId="1"/>
      <p:bldP spid="25" grpId="0"/>
      <p:bldP spid="25" grpId="1"/>
      <p:bldP spid="26" grpId="0" animBg="1"/>
      <p:bldP spid="27" grpId="0" animBg="1"/>
      <p:bldP spid="28" grpId="0" animBg="1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499985" y="5299896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6</a:t>
            </a:r>
            <a:r>
              <a:rPr lang="en-US" sz="2800" b="1" dirty="0" smtClean="0"/>
              <a:t> </a:t>
            </a:r>
            <a:r>
              <a:rPr lang="en-US" sz="2800" b="1" dirty="0"/>
              <a:t>cm</a:t>
            </a:r>
          </a:p>
        </p:txBody>
      </p:sp>
      <p:sp>
        <p:nvSpPr>
          <p:cNvPr id="15" name="TextBox 14"/>
          <p:cNvSpPr txBox="1"/>
          <p:nvPr/>
        </p:nvSpPr>
        <p:spPr>
          <a:xfrm rot="5400000">
            <a:off x="8007085" y="3561938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25 </a:t>
            </a:r>
            <a:r>
              <a:rPr lang="en-US" sz="2800" b="1" dirty="0"/>
              <a:t>cm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62618" y="457200"/>
            <a:ext cx="39145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en-US" sz="2800" b="1" dirty="0" smtClean="0"/>
              <a:t>Find </a:t>
            </a:r>
            <a:r>
              <a:rPr lang="en-US" sz="2800" b="1" dirty="0"/>
              <a:t>the surface area</a:t>
            </a:r>
            <a:r>
              <a:rPr lang="en-US" b="1" dirty="0"/>
              <a:t>: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599" y="2315625"/>
            <a:ext cx="1029573" cy="297517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384598" y="1383190"/>
            <a:ext cx="1029574" cy="4863926"/>
            <a:chOff x="7384598" y="1383190"/>
            <a:chExt cx="1029574" cy="4863926"/>
          </a:xfrm>
        </p:grpSpPr>
        <p:sp>
          <p:nvSpPr>
            <p:cNvPr id="19" name="Rectangle 18"/>
            <p:cNvSpPr/>
            <p:nvPr/>
          </p:nvSpPr>
          <p:spPr>
            <a:xfrm>
              <a:off x="7384598" y="1383190"/>
              <a:ext cx="1029573" cy="93243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36 cm</a:t>
              </a:r>
              <a:r>
                <a:rPr lang="en-US" sz="2000" b="1" baseline="40000" dirty="0" smtClean="0"/>
                <a:t>2</a:t>
              </a:r>
              <a:endParaRPr lang="en-US" sz="20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384599" y="5314681"/>
              <a:ext cx="1029573" cy="93243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36 cm</a:t>
              </a:r>
              <a:r>
                <a:rPr lang="en-US" sz="2000" b="1" baseline="40000" dirty="0" smtClean="0"/>
                <a:t>2</a:t>
              </a:r>
              <a:endParaRPr lang="en-US" sz="20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4213331" y="928300"/>
            <a:ext cx="31678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A</a:t>
            </a:r>
            <a:r>
              <a:rPr lang="en-US" sz="3600" b="1" baseline="-30000" dirty="0"/>
              <a:t>bases</a:t>
            </a:r>
            <a:r>
              <a:rPr lang="en-US" sz="3600" b="1" dirty="0"/>
              <a:t> = 72cm</a:t>
            </a:r>
            <a:r>
              <a:rPr lang="en-US" sz="3600" b="1" baseline="40000" dirty="0"/>
              <a:t>2</a:t>
            </a:r>
            <a:endParaRPr lang="en-US" sz="3600" b="1" dirty="0"/>
          </a:p>
        </p:txBody>
      </p:sp>
      <p:sp>
        <p:nvSpPr>
          <p:cNvPr id="26" name="Rectangle 25"/>
          <p:cNvSpPr/>
          <p:nvPr/>
        </p:nvSpPr>
        <p:spPr>
          <a:xfrm>
            <a:off x="6355025" y="2315625"/>
            <a:ext cx="1029573" cy="297517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325451" y="2315625"/>
            <a:ext cx="1029573" cy="297517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295877" y="2315625"/>
            <a:ext cx="1029573" cy="297517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14621" y="4254692"/>
            <a:ext cx="67520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/>
          </a:p>
          <a:p>
            <a:endParaRPr lang="en-US" sz="3200" b="1" dirty="0"/>
          </a:p>
          <a:p>
            <a:r>
              <a:rPr lang="en-US" sz="3200" b="1" dirty="0" smtClean="0"/>
              <a:t>Lateral Surface Area  </a:t>
            </a:r>
          </a:p>
          <a:p>
            <a:r>
              <a:rPr lang="en-US" sz="3200" b="1" dirty="0" smtClean="0"/>
              <a:t>=  600cm</a:t>
            </a:r>
            <a:r>
              <a:rPr lang="en-US" sz="3200" b="1" baseline="40000" dirty="0" smtClean="0"/>
              <a:t>2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7499985" y="1066800"/>
            <a:ext cx="1311918" cy="5570119"/>
            <a:chOff x="7499985" y="1066800"/>
            <a:chExt cx="1311918" cy="5570119"/>
          </a:xfrm>
        </p:grpSpPr>
        <p:sp>
          <p:nvSpPr>
            <p:cNvPr id="8" name="TextBox 7"/>
            <p:cNvSpPr txBox="1"/>
            <p:nvPr/>
          </p:nvSpPr>
          <p:spPr>
            <a:xfrm flipH="1">
              <a:off x="7545703" y="1066800"/>
              <a:ext cx="8026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6cm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 flipH="1">
              <a:off x="7499985" y="6267587"/>
              <a:ext cx="8026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6cm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 rot="16200000" flipH="1">
              <a:off x="8208644" y="5507461"/>
              <a:ext cx="8026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6cm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 rot="16200000" flipH="1">
              <a:off x="8225907" y="1664741"/>
              <a:ext cx="8026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6cm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-609600" y="741584"/>
            <a:ext cx="670439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r"/>
            <a:r>
              <a:rPr lang="en-US" sz="2800" b="1" dirty="0" smtClean="0"/>
              <a:t>Area of the bases         =   72cm</a:t>
            </a:r>
            <a:r>
              <a:rPr lang="en-US" sz="2800" b="1" baseline="40000" dirty="0" smtClean="0"/>
              <a:t>2</a:t>
            </a:r>
            <a:endParaRPr lang="en-US" sz="2800" b="1" dirty="0"/>
          </a:p>
          <a:p>
            <a:pPr algn="r"/>
            <a:r>
              <a:rPr lang="en-US" sz="2800" b="1" dirty="0" smtClean="0"/>
              <a:t>   </a:t>
            </a:r>
            <a:r>
              <a:rPr lang="en-US" sz="2800" b="1" u="sng" dirty="0" smtClean="0"/>
              <a:t>+ Lateral </a:t>
            </a:r>
            <a:r>
              <a:rPr lang="en-US" sz="2800" b="1" u="sng" dirty="0"/>
              <a:t>Surface Area </a:t>
            </a:r>
            <a:r>
              <a:rPr lang="en-US" sz="2800" b="1" u="sng" dirty="0" smtClean="0"/>
              <a:t>   =  600cm</a:t>
            </a:r>
            <a:r>
              <a:rPr lang="en-US" sz="2800" b="1" u="sng" baseline="40000" dirty="0" smtClean="0"/>
              <a:t>2</a:t>
            </a:r>
            <a:endParaRPr lang="en-US" sz="2800" b="1" u="sng" dirty="0"/>
          </a:p>
          <a:p>
            <a:pPr algn="r"/>
            <a:r>
              <a:rPr lang="en-US" sz="2800" b="1" dirty="0" smtClean="0"/>
              <a:t>            Total </a:t>
            </a:r>
            <a:r>
              <a:rPr lang="en-US" sz="2800" b="1" dirty="0"/>
              <a:t>Surface </a:t>
            </a:r>
            <a:r>
              <a:rPr lang="en-US" sz="2800" b="1" dirty="0" smtClean="0"/>
              <a:t>Area    =  672</a:t>
            </a:r>
            <a:r>
              <a:rPr lang="en-US" sz="2800" b="1" dirty="0"/>
              <a:t>cm</a:t>
            </a:r>
            <a:r>
              <a:rPr lang="en-US" sz="2800" b="1" baseline="40000" dirty="0"/>
              <a:t>2</a:t>
            </a:r>
            <a:endParaRPr lang="en-US" sz="2800" b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6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0.00463 L -0.40903 -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00833E-6 L 0.0283 -0.492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" y="-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xit" presetSubtype="37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3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xit" presetSubtype="37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6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80204E-6 L 0.00017 0.6720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6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/>
      <p:bldP spid="7" grpId="1"/>
      <p:bldP spid="10" grpId="0"/>
      <p:bldP spid="10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How do I find the </a:t>
            </a:r>
            <a:br>
              <a:rPr lang="en-US" dirty="0" smtClean="0"/>
            </a:br>
            <a:r>
              <a:rPr lang="en-US" dirty="0" smtClean="0"/>
              <a:t>surface area of an object?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362200"/>
            <a:ext cx="86492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These 3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steps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 for finding the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surface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area of any polyhedron (prism or pyramid)</a:t>
            </a:r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Identify all surfaces</a:t>
            </a: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Find the area of each surface individually</a:t>
            </a: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them up.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83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How do I find the </a:t>
            </a:r>
            <a:br>
              <a:rPr lang="en-US" dirty="0" smtClean="0"/>
            </a:br>
            <a:r>
              <a:rPr lang="en-US" dirty="0" smtClean="0"/>
              <a:t>surface area of an object?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362200"/>
            <a:ext cx="86492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These 3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steps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 for finding the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surface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area of any polyhedron (prism or pyramid)</a:t>
            </a:r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Identify all surfaces</a:t>
            </a: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Find the area of each surface individually</a:t>
            </a: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them up.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77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31267E-6 L -0.22292 -0.37489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46" y="-187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586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These 3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steps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 for finding the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surface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area of any polyhedron (prism or pyramid)</a:t>
            </a:r>
            <a:endParaRPr lang="en-US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Identify all surfaces</a:t>
            </a: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Find the area of each surface individually</a:t>
            </a: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them up.</a:t>
            </a:r>
            <a:endParaRPr lang="en-U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76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586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These 3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steps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 for finding the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surface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area of any polyhedron (prism or pyramid)</a:t>
            </a:r>
            <a:endParaRPr lang="en-US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Identify all surfaces</a:t>
            </a: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Find the area of each surface individually</a:t>
            </a: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them up.</a:t>
            </a:r>
            <a:endParaRPr lang="en-U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62000" y="2495266"/>
            <a:ext cx="2564073" cy="2081284"/>
            <a:chOff x="3154339" y="2286000"/>
            <a:chExt cx="2564073" cy="2081284"/>
          </a:xfrm>
        </p:grpSpPr>
        <p:sp>
          <p:nvSpPr>
            <p:cNvPr id="5" name="Isosceles Triangle 4"/>
            <p:cNvSpPr/>
            <p:nvPr/>
          </p:nvSpPr>
          <p:spPr>
            <a:xfrm>
              <a:off x="3154339" y="2514600"/>
              <a:ext cx="992465" cy="1828800"/>
            </a:xfrm>
            <a:custGeom>
              <a:avLst/>
              <a:gdLst>
                <a:gd name="connsiteX0" fmla="*/ 0 w 1060704"/>
                <a:gd name="connsiteY0" fmla="*/ 1828800 h 1828800"/>
                <a:gd name="connsiteX1" fmla="*/ 530352 w 1060704"/>
                <a:gd name="connsiteY1" fmla="*/ 0 h 1828800"/>
                <a:gd name="connsiteX2" fmla="*/ 1060704 w 1060704"/>
                <a:gd name="connsiteY2" fmla="*/ 1828800 h 1828800"/>
                <a:gd name="connsiteX3" fmla="*/ 0 w 1060704"/>
                <a:gd name="connsiteY3" fmla="*/ 1828800 h 1828800"/>
                <a:gd name="connsiteX0" fmla="*/ 0 w 992465"/>
                <a:gd name="connsiteY0" fmla="*/ 1337480 h 1828800"/>
                <a:gd name="connsiteX1" fmla="*/ 462113 w 992465"/>
                <a:gd name="connsiteY1" fmla="*/ 0 h 1828800"/>
                <a:gd name="connsiteX2" fmla="*/ 992465 w 992465"/>
                <a:gd name="connsiteY2" fmla="*/ 1828800 h 1828800"/>
                <a:gd name="connsiteX3" fmla="*/ 0 w 992465"/>
                <a:gd name="connsiteY3" fmla="*/ 133748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2465" h="1828800">
                  <a:moveTo>
                    <a:pt x="0" y="1337480"/>
                  </a:moveTo>
                  <a:lnTo>
                    <a:pt x="462113" y="0"/>
                  </a:lnTo>
                  <a:lnTo>
                    <a:pt x="992465" y="1828800"/>
                  </a:lnTo>
                  <a:lnTo>
                    <a:pt x="0" y="133748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4"/>
            <p:cNvSpPr/>
            <p:nvPr/>
          </p:nvSpPr>
          <p:spPr>
            <a:xfrm>
              <a:off x="4724400" y="2286000"/>
              <a:ext cx="992465" cy="1828800"/>
            </a:xfrm>
            <a:custGeom>
              <a:avLst/>
              <a:gdLst>
                <a:gd name="connsiteX0" fmla="*/ 0 w 1060704"/>
                <a:gd name="connsiteY0" fmla="*/ 1828800 h 1828800"/>
                <a:gd name="connsiteX1" fmla="*/ 530352 w 1060704"/>
                <a:gd name="connsiteY1" fmla="*/ 0 h 1828800"/>
                <a:gd name="connsiteX2" fmla="*/ 1060704 w 1060704"/>
                <a:gd name="connsiteY2" fmla="*/ 1828800 h 1828800"/>
                <a:gd name="connsiteX3" fmla="*/ 0 w 1060704"/>
                <a:gd name="connsiteY3" fmla="*/ 1828800 h 1828800"/>
                <a:gd name="connsiteX0" fmla="*/ 0 w 992465"/>
                <a:gd name="connsiteY0" fmla="*/ 1337480 h 1828800"/>
                <a:gd name="connsiteX1" fmla="*/ 462113 w 992465"/>
                <a:gd name="connsiteY1" fmla="*/ 0 h 1828800"/>
                <a:gd name="connsiteX2" fmla="*/ 992465 w 992465"/>
                <a:gd name="connsiteY2" fmla="*/ 1828800 h 1828800"/>
                <a:gd name="connsiteX3" fmla="*/ 0 w 992465"/>
                <a:gd name="connsiteY3" fmla="*/ 133748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2465" h="1828800">
                  <a:moveTo>
                    <a:pt x="0" y="1337480"/>
                  </a:moveTo>
                  <a:lnTo>
                    <a:pt x="462113" y="0"/>
                  </a:lnTo>
                  <a:lnTo>
                    <a:pt x="992465" y="1828800"/>
                  </a:lnTo>
                  <a:lnTo>
                    <a:pt x="0" y="133748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603009" y="2306472"/>
              <a:ext cx="2115403" cy="2060812"/>
            </a:xfrm>
            <a:custGeom>
              <a:avLst/>
              <a:gdLst>
                <a:gd name="connsiteX0" fmla="*/ 0 w 2115403"/>
                <a:gd name="connsiteY0" fmla="*/ 218364 h 2060812"/>
                <a:gd name="connsiteX1" fmla="*/ 1610436 w 2115403"/>
                <a:gd name="connsiteY1" fmla="*/ 0 h 2060812"/>
                <a:gd name="connsiteX2" fmla="*/ 2115403 w 2115403"/>
                <a:gd name="connsiteY2" fmla="*/ 1828800 h 2060812"/>
                <a:gd name="connsiteX3" fmla="*/ 532263 w 2115403"/>
                <a:gd name="connsiteY3" fmla="*/ 2060812 h 2060812"/>
                <a:gd name="connsiteX4" fmla="*/ 0 w 2115403"/>
                <a:gd name="connsiteY4" fmla="*/ 218364 h 2060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5403" h="2060812">
                  <a:moveTo>
                    <a:pt x="0" y="218364"/>
                  </a:moveTo>
                  <a:lnTo>
                    <a:pt x="1610436" y="0"/>
                  </a:lnTo>
                  <a:lnTo>
                    <a:pt x="2115403" y="1828800"/>
                  </a:lnTo>
                  <a:lnTo>
                    <a:pt x="532263" y="2060812"/>
                  </a:lnTo>
                  <a:lnTo>
                    <a:pt x="0" y="21836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505200" y="2067172"/>
            <a:ext cx="5257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Rounded MT Bold" pitchFamily="34" charset="0"/>
              </a:rPr>
              <a:t>This is a triangular prism.  </a:t>
            </a:r>
          </a:p>
          <a:p>
            <a:endParaRPr lang="en-US" sz="3200" dirty="0">
              <a:latin typeface="Arial Rounded MT Bold" pitchFamily="34" charset="0"/>
            </a:endParaRPr>
          </a:p>
          <a:p>
            <a:r>
              <a:rPr lang="en-US" sz="3200" dirty="0" smtClean="0">
                <a:latin typeface="Arial Rounded MT Bold" pitchFamily="34" charset="0"/>
              </a:rPr>
              <a:t>The </a:t>
            </a:r>
            <a:r>
              <a:rPr lang="en-US" sz="3200" dirty="0" smtClean="0">
                <a:solidFill>
                  <a:srgbClr val="FF0000"/>
                </a:solidFill>
                <a:latin typeface="Arial Rounded MT Bold" pitchFamily="34" charset="0"/>
              </a:rPr>
              <a:t>base</a:t>
            </a:r>
            <a:r>
              <a:rPr lang="en-US" sz="3200" dirty="0" smtClean="0">
                <a:latin typeface="Arial Rounded MT Bold" pitchFamily="34" charset="0"/>
              </a:rPr>
              <a:t> (shape that is not a rectangle) is a triangle.</a:t>
            </a:r>
            <a:endParaRPr lang="en-US" sz="32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84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sosceles Triangle 4"/>
          <p:cNvSpPr/>
          <p:nvPr/>
        </p:nvSpPr>
        <p:spPr>
          <a:xfrm rot="6208832">
            <a:off x="1747465" y="3562568"/>
            <a:ext cx="992465" cy="1828800"/>
          </a:xfrm>
          <a:custGeom>
            <a:avLst/>
            <a:gdLst>
              <a:gd name="connsiteX0" fmla="*/ 0 w 1060704"/>
              <a:gd name="connsiteY0" fmla="*/ 1828800 h 1828800"/>
              <a:gd name="connsiteX1" fmla="*/ 530352 w 1060704"/>
              <a:gd name="connsiteY1" fmla="*/ 0 h 1828800"/>
              <a:gd name="connsiteX2" fmla="*/ 1060704 w 1060704"/>
              <a:gd name="connsiteY2" fmla="*/ 1828800 h 1828800"/>
              <a:gd name="connsiteX3" fmla="*/ 0 w 1060704"/>
              <a:gd name="connsiteY3" fmla="*/ 1828800 h 1828800"/>
              <a:gd name="connsiteX0" fmla="*/ 0 w 992465"/>
              <a:gd name="connsiteY0" fmla="*/ 1337480 h 1828800"/>
              <a:gd name="connsiteX1" fmla="*/ 462113 w 992465"/>
              <a:gd name="connsiteY1" fmla="*/ 0 h 1828800"/>
              <a:gd name="connsiteX2" fmla="*/ 992465 w 992465"/>
              <a:gd name="connsiteY2" fmla="*/ 1828800 h 1828800"/>
              <a:gd name="connsiteX3" fmla="*/ 0 w 992465"/>
              <a:gd name="connsiteY3" fmla="*/ 133748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465" h="1828800">
                <a:moveTo>
                  <a:pt x="0" y="1337480"/>
                </a:moveTo>
                <a:lnTo>
                  <a:pt x="462113" y="0"/>
                </a:lnTo>
                <a:lnTo>
                  <a:pt x="992465" y="1828800"/>
                </a:lnTo>
                <a:lnTo>
                  <a:pt x="0" y="133748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" y="152400"/>
            <a:ext cx="586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These 3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steps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 for finding the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surface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area of any polyhedron (prism or pyramid)</a:t>
            </a:r>
            <a:endParaRPr lang="en-US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Identify all surfaces</a:t>
            </a: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Find the area of each surface individually</a:t>
            </a: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them up.</a:t>
            </a:r>
            <a:endParaRPr lang="en-U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 rot="6208832">
            <a:off x="1030980" y="2636411"/>
            <a:ext cx="2564073" cy="2081284"/>
            <a:chOff x="3154339" y="2286000"/>
            <a:chExt cx="2564073" cy="2081284"/>
          </a:xfrm>
        </p:grpSpPr>
        <p:sp>
          <p:nvSpPr>
            <p:cNvPr id="5" name="Isosceles Triangle 4"/>
            <p:cNvSpPr/>
            <p:nvPr/>
          </p:nvSpPr>
          <p:spPr>
            <a:xfrm>
              <a:off x="3154339" y="2514600"/>
              <a:ext cx="992465" cy="1828800"/>
            </a:xfrm>
            <a:custGeom>
              <a:avLst/>
              <a:gdLst>
                <a:gd name="connsiteX0" fmla="*/ 0 w 1060704"/>
                <a:gd name="connsiteY0" fmla="*/ 1828800 h 1828800"/>
                <a:gd name="connsiteX1" fmla="*/ 530352 w 1060704"/>
                <a:gd name="connsiteY1" fmla="*/ 0 h 1828800"/>
                <a:gd name="connsiteX2" fmla="*/ 1060704 w 1060704"/>
                <a:gd name="connsiteY2" fmla="*/ 1828800 h 1828800"/>
                <a:gd name="connsiteX3" fmla="*/ 0 w 1060704"/>
                <a:gd name="connsiteY3" fmla="*/ 1828800 h 1828800"/>
                <a:gd name="connsiteX0" fmla="*/ 0 w 992465"/>
                <a:gd name="connsiteY0" fmla="*/ 1337480 h 1828800"/>
                <a:gd name="connsiteX1" fmla="*/ 462113 w 992465"/>
                <a:gd name="connsiteY1" fmla="*/ 0 h 1828800"/>
                <a:gd name="connsiteX2" fmla="*/ 992465 w 992465"/>
                <a:gd name="connsiteY2" fmla="*/ 1828800 h 1828800"/>
                <a:gd name="connsiteX3" fmla="*/ 0 w 992465"/>
                <a:gd name="connsiteY3" fmla="*/ 133748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2465" h="1828800">
                  <a:moveTo>
                    <a:pt x="0" y="1337480"/>
                  </a:moveTo>
                  <a:lnTo>
                    <a:pt x="462113" y="0"/>
                  </a:lnTo>
                  <a:lnTo>
                    <a:pt x="992465" y="1828800"/>
                  </a:lnTo>
                  <a:lnTo>
                    <a:pt x="0" y="133748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4"/>
            <p:cNvSpPr/>
            <p:nvPr/>
          </p:nvSpPr>
          <p:spPr>
            <a:xfrm>
              <a:off x="4724400" y="2286000"/>
              <a:ext cx="992465" cy="1828800"/>
            </a:xfrm>
            <a:custGeom>
              <a:avLst/>
              <a:gdLst>
                <a:gd name="connsiteX0" fmla="*/ 0 w 1060704"/>
                <a:gd name="connsiteY0" fmla="*/ 1828800 h 1828800"/>
                <a:gd name="connsiteX1" fmla="*/ 530352 w 1060704"/>
                <a:gd name="connsiteY1" fmla="*/ 0 h 1828800"/>
                <a:gd name="connsiteX2" fmla="*/ 1060704 w 1060704"/>
                <a:gd name="connsiteY2" fmla="*/ 1828800 h 1828800"/>
                <a:gd name="connsiteX3" fmla="*/ 0 w 1060704"/>
                <a:gd name="connsiteY3" fmla="*/ 1828800 h 1828800"/>
                <a:gd name="connsiteX0" fmla="*/ 0 w 992465"/>
                <a:gd name="connsiteY0" fmla="*/ 1337480 h 1828800"/>
                <a:gd name="connsiteX1" fmla="*/ 462113 w 992465"/>
                <a:gd name="connsiteY1" fmla="*/ 0 h 1828800"/>
                <a:gd name="connsiteX2" fmla="*/ 992465 w 992465"/>
                <a:gd name="connsiteY2" fmla="*/ 1828800 h 1828800"/>
                <a:gd name="connsiteX3" fmla="*/ 0 w 992465"/>
                <a:gd name="connsiteY3" fmla="*/ 133748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2465" h="1828800">
                  <a:moveTo>
                    <a:pt x="0" y="1337480"/>
                  </a:moveTo>
                  <a:lnTo>
                    <a:pt x="462113" y="0"/>
                  </a:lnTo>
                  <a:lnTo>
                    <a:pt x="992465" y="1828800"/>
                  </a:lnTo>
                  <a:lnTo>
                    <a:pt x="0" y="133748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603009" y="2306472"/>
              <a:ext cx="2115403" cy="2060812"/>
            </a:xfrm>
            <a:custGeom>
              <a:avLst/>
              <a:gdLst>
                <a:gd name="connsiteX0" fmla="*/ 0 w 2115403"/>
                <a:gd name="connsiteY0" fmla="*/ 218364 h 2060812"/>
                <a:gd name="connsiteX1" fmla="*/ 1610436 w 2115403"/>
                <a:gd name="connsiteY1" fmla="*/ 0 h 2060812"/>
                <a:gd name="connsiteX2" fmla="*/ 2115403 w 2115403"/>
                <a:gd name="connsiteY2" fmla="*/ 1828800 h 2060812"/>
                <a:gd name="connsiteX3" fmla="*/ 532263 w 2115403"/>
                <a:gd name="connsiteY3" fmla="*/ 2060812 h 2060812"/>
                <a:gd name="connsiteX4" fmla="*/ 0 w 2115403"/>
                <a:gd name="connsiteY4" fmla="*/ 218364 h 2060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5403" h="2060812">
                  <a:moveTo>
                    <a:pt x="0" y="218364"/>
                  </a:moveTo>
                  <a:lnTo>
                    <a:pt x="1610436" y="0"/>
                  </a:lnTo>
                  <a:lnTo>
                    <a:pt x="2115403" y="1828800"/>
                  </a:lnTo>
                  <a:lnTo>
                    <a:pt x="532263" y="2060812"/>
                  </a:lnTo>
                  <a:lnTo>
                    <a:pt x="0" y="21836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916883" y="2571466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18911" y="2297942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92879" y="490041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75880" y="3618682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8m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2033516" y="2382671"/>
            <a:ext cx="204717" cy="102358"/>
          </a:xfrm>
          <a:custGeom>
            <a:avLst/>
            <a:gdLst>
              <a:gd name="connsiteX0" fmla="*/ 0 w 286603"/>
              <a:gd name="connsiteY0" fmla="*/ 0 h 122830"/>
              <a:gd name="connsiteX1" fmla="*/ 191069 w 286603"/>
              <a:gd name="connsiteY1" fmla="*/ 122830 h 122830"/>
              <a:gd name="connsiteX2" fmla="*/ 286603 w 286603"/>
              <a:gd name="connsiteY2" fmla="*/ 0 h 122830"/>
              <a:gd name="connsiteX0" fmla="*/ 0 w 204717"/>
              <a:gd name="connsiteY0" fmla="*/ 0 h 204716"/>
              <a:gd name="connsiteX1" fmla="*/ 109183 w 204717"/>
              <a:gd name="connsiteY1" fmla="*/ 204716 h 204716"/>
              <a:gd name="connsiteX2" fmla="*/ 204717 w 204717"/>
              <a:gd name="connsiteY2" fmla="*/ 81886 h 204716"/>
              <a:gd name="connsiteX0" fmla="*/ 0 w 204717"/>
              <a:gd name="connsiteY0" fmla="*/ 0 h 204716"/>
              <a:gd name="connsiteX1" fmla="*/ 109183 w 204717"/>
              <a:gd name="connsiteY1" fmla="*/ 204716 h 204716"/>
              <a:gd name="connsiteX2" fmla="*/ 204717 w 204717"/>
              <a:gd name="connsiteY2" fmla="*/ 12874 h 20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17" h="204716">
                <a:moveTo>
                  <a:pt x="0" y="0"/>
                </a:moveTo>
                <a:lnTo>
                  <a:pt x="109183" y="204716"/>
                </a:lnTo>
                <a:lnTo>
                  <a:pt x="204717" y="12874"/>
                </a:lnTo>
              </a:path>
            </a:pathLst>
          </a:cu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4"/>
          <p:cNvSpPr/>
          <p:nvPr/>
        </p:nvSpPr>
        <p:spPr>
          <a:xfrm rot="6208832">
            <a:off x="1741366" y="3554733"/>
            <a:ext cx="992465" cy="1828800"/>
          </a:xfrm>
          <a:custGeom>
            <a:avLst/>
            <a:gdLst>
              <a:gd name="connsiteX0" fmla="*/ 0 w 1060704"/>
              <a:gd name="connsiteY0" fmla="*/ 1828800 h 1828800"/>
              <a:gd name="connsiteX1" fmla="*/ 530352 w 1060704"/>
              <a:gd name="connsiteY1" fmla="*/ 0 h 1828800"/>
              <a:gd name="connsiteX2" fmla="*/ 1060704 w 1060704"/>
              <a:gd name="connsiteY2" fmla="*/ 1828800 h 1828800"/>
              <a:gd name="connsiteX3" fmla="*/ 0 w 1060704"/>
              <a:gd name="connsiteY3" fmla="*/ 1828800 h 1828800"/>
              <a:gd name="connsiteX0" fmla="*/ 0 w 992465"/>
              <a:gd name="connsiteY0" fmla="*/ 1337480 h 1828800"/>
              <a:gd name="connsiteX1" fmla="*/ 462113 w 992465"/>
              <a:gd name="connsiteY1" fmla="*/ 0 h 1828800"/>
              <a:gd name="connsiteX2" fmla="*/ 992465 w 992465"/>
              <a:gd name="connsiteY2" fmla="*/ 1828800 h 1828800"/>
              <a:gd name="connsiteX3" fmla="*/ 0 w 992465"/>
              <a:gd name="connsiteY3" fmla="*/ 133748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465" h="1828800">
                <a:moveTo>
                  <a:pt x="0" y="1337480"/>
                </a:moveTo>
                <a:lnTo>
                  <a:pt x="462113" y="0"/>
                </a:lnTo>
                <a:lnTo>
                  <a:pt x="992465" y="1828800"/>
                </a:lnTo>
                <a:lnTo>
                  <a:pt x="0" y="133748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1203553" y="2297942"/>
            <a:ext cx="900752" cy="2442949"/>
          </a:xfrm>
          <a:custGeom>
            <a:avLst/>
            <a:gdLst>
              <a:gd name="connsiteX0" fmla="*/ 900752 w 900752"/>
              <a:gd name="connsiteY0" fmla="*/ 0 h 2442949"/>
              <a:gd name="connsiteX1" fmla="*/ 709684 w 900752"/>
              <a:gd name="connsiteY1" fmla="*/ 1610435 h 2442949"/>
              <a:gd name="connsiteX2" fmla="*/ 0 w 900752"/>
              <a:gd name="connsiteY2" fmla="*/ 2442949 h 2442949"/>
              <a:gd name="connsiteX3" fmla="*/ 150125 w 900752"/>
              <a:gd name="connsiteY3" fmla="*/ 832513 h 2442949"/>
              <a:gd name="connsiteX4" fmla="*/ 900752 w 900752"/>
              <a:gd name="connsiteY4" fmla="*/ 0 h 244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752" h="2442949">
                <a:moveTo>
                  <a:pt x="900752" y="0"/>
                </a:moveTo>
                <a:lnTo>
                  <a:pt x="709684" y="1610435"/>
                </a:lnTo>
                <a:lnTo>
                  <a:pt x="0" y="2442949"/>
                </a:lnTo>
                <a:lnTo>
                  <a:pt x="150125" y="832513"/>
                </a:lnTo>
                <a:lnTo>
                  <a:pt x="900752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1943924" y="2289981"/>
            <a:ext cx="1364776" cy="2333768"/>
          </a:xfrm>
          <a:custGeom>
            <a:avLst/>
            <a:gdLst>
              <a:gd name="connsiteX0" fmla="*/ 163773 w 1364776"/>
              <a:gd name="connsiteY0" fmla="*/ 0 h 2333768"/>
              <a:gd name="connsiteX1" fmla="*/ 0 w 1364776"/>
              <a:gd name="connsiteY1" fmla="*/ 1569493 h 2333768"/>
              <a:gd name="connsiteX2" fmla="*/ 1201003 w 1364776"/>
              <a:gd name="connsiteY2" fmla="*/ 2333768 h 2333768"/>
              <a:gd name="connsiteX3" fmla="*/ 1364776 w 1364776"/>
              <a:gd name="connsiteY3" fmla="*/ 750627 h 2333768"/>
              <a:gd name="connsiteX4" fmla="*/ 163773 w 1364776"/>
              <a:gd name="connsiteY4" fmla="*/ 0 h 233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776" h="2333768">
                <a:moveTo>
                  <a:pt x="163773" y="0"/>
                </a:moveTo>
                <a:lnTo>
                  <a:pt x="0" y="1569493"/>
                </a:lnTo>
                <a:lnTo>
                  <a:pt x="1201003" y="2333768"/>
                </a:lnTo>
                <a:lnTo>
                  <a:pt x="1364776" y="750627"/>
                </a:lnTo>
                <a:lnTo>
                  <a:pt x="16377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 rot="6208832">
            <a:off x="1205374" y="2873520"/>
            <a:ext cx="2115403" cy="2060812"/>
          </a:xfrm>
          <a:custGeom>
            <a:avLst/>
            <a:gdLst>
              <a:gd name="connsiteX0" fmla="*/ 0 w 2115403"/>
              <a:gd name="connsiteY0" fmla="*/ 218364 h 2060812"/>
              <a:gd name="connsiteX1" fmla="*/ 1610436 w 2115403"/>
              <a:gd name="connsiteY1" fmla="*/ 0 h 2060812"/>
              <a:gd name="connsiteX2" fmla="*/ 2115403 w 2115403"/>
              <a:gd name="connsiteY2" fmla="*/ 1828800 h 2060812"/>
              <a:gd name="connsiteX3" fmla="*/ 532263 w 2115403"/>
              <a:gd name="connsiteY3" fmla="*/ 2060812 h 2060812"/>
              <a:gd name="connsiteX4" fmla="*/ 0 w 2115403"/>
              <a:gd name="connsiteY4" fmla="*/ 218364 h 206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5403" h="2060812">
                <a:moveTo>
                  <a:pt x="0" y="218364"/>
                </a:moveTo>
                <a:lnTo>
                  <a:pt x="1610436" y="0"/>
                </a:lnTo>
                <a:lnTo>
                  <a:pt x="2115403" y="1828800"/>
                </a:lnTo>
                <a:lnTo>
                  <a:pt x="532263" y="2060812"/>
                </a:lnTo>
                <a:lnTo>
                  <a:pt x="0" y="218364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16" name="Isosceles Triangle 4"/>
          <p:cNvSpPr/>
          <p:nvPr/>
        </p:nvSpPr>
        <p:spPr>
          <a:xfrm rot="6208832">
            <a:off x="1900428" y="1974639"/>
            <a:ext cx="992465" cy="1828800"/>
          </a:xfrm>
          <a:custGeom>
            <a:avLst/>
            <a:gdLst>
              <a:gd name="connsiteX0" fmla="*/ 0 w 1060704"/>
              <a:gd name="connsiteY0" fmla="*/ 1828800 h 1828800"/>
              <a:gd name="connsiteX1" fmla="*/ 530352 w 1060704"/>
              <a:gd name="connsiteY1" fmla="*/ 0 h 1828800"/>
              <a:gd name="connsiteX2" fmla="*/ 1060704 w 1060704"/>
              <a:gd name="connsiteY2" fmla="*/ 1828800 h 1828800"/>
              <a:gd name="connsiteX3" fmla="*/ 0 w 1060704"/>
              <a:gd name="connsiteY3" fmla="*/ 1828800 h 1828800"/>
              <a:gd name="connsiteX0" fmla="*/ 0 w 992465"/>
              <a:gd name="connsiteY0" fmla="*/ 1337480 h 1828800"/>
              <a:gd name="connsiteX1" fmla="*/ 462113 w 992465"/>
              <a:gd name="connsiteY1" fmla="*/ 0 h 1828800"/>
              <a:gd name="connsiteX2" fmla="*/ 992465 w 992465"/>
              <a:gd name="connsiteY2" fmla="*/ 1828800 h 1828800"/>
              <a:gd name="connsiteX3" fmla="*/ 0 w 992465"/>
              <a:gd name="connsiteY3" fmla="*/ 133748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465" h="1828800">
                <a:moveTo>
                  <a:pt x="0" y="1337480"/>
                </a:moveTo>
                <a:lnTo>
                  <a:pt x="462113" y="0"/>
                </a:lnTo>
                <a:lnTo>
                  <a:pt x="992465" y="1828800"/>
                </a:lnTo>
                <a:lnTo>
                  <a:pt x="0" y="133748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3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 animBg="1"/>
      <p:bldP spid="19" grpId="0" animBg="1"/>
      <p:bldP spid="20" grpId="0" animBg="1"/>
      <p:bldP spid="21" grpId="0" animBg="1"/>
      <p:bldP spid="18" grpId="0" animBg="1"/>
      <p:bldP spid="1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sosceles Triangle 4"/>
          <p:cNvSpPr/>
          <p:nvPr/>
        </p:nvSpPr>
        <p:spPr>
          <a:xfrm rot="6208832">
            <a:off x="1747465" y="3562568"/>
            <a:ext cx="992465" cy="1828800"/>
          </a:xfrm>
          <a:custGeom>
            <a:avLst/>
            <a:gdLst>
              <a:gd name="connsiteX0" fmla="*/ 0 w 1060704"/>
              <a:gd name="connsiteY0" fmla="*/ 1828800 h 1828800"/>
              <a:gd name="connsiteX1" fmla="*/ 530352 w 1060704"/>
              <a:gd name="connsiteY1" fmla="*/ 0 h 1828800"/>
              <a:gd name="connsiteX2" fmla="*/ 1060704 w 1060704"/>
              <a:gd name="connsiteY2" fmla="*/ 1828800 h 1828800"/>
              <a:gd name="connsiteX3" fmla="*/ 0 w 1060704"/>
              <a:gd name="connsiteY3" fmla="*/ 1828800 h 1828800"/>
              <a:gd name="connsiteX0" fmla="*/ 0 w 992465"/>
              <a:gd name="connsiteY0" fmla="*/ 1337480 h 1828800"/>
              <a:gd name="connsiteX1" fmla="*/ 462113 w 992465"/>
              <a:gd name="connsiteY1" fmla="*/ 0 h 1828800"/>
              <a:gd name="connsiteX2" fmla="*/ 992465 w 992465"/>
              <a:gd name="connsiteY2" fmla="*/ 1828800 h 1828800"/>
              <a:gd name="connsiteX3" fmla="*/ 0 w 992465"/>
              <a:gd name="connsiteY3" fmla="*/ 133748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465" h="1828800">
                <a:moveTo>
                  <a:pt x="0" y="1337480"/>
                </a:moveTo>
                <a:lnTo>
                  <a:pt x="462113" y="0"/>
                </a:lnTo>
                <a:lnTo>
                  <a:pt x="992465" y="1828800"/>
                </a:lnTo>
                <a:lnTo>
                  <a:pt x="0" y="133748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" y="152400"/>
            <a:ext cx="586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These 3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steps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 for finding the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surface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area of any polyhedron (prism or pyramid)</a:t>
            </a:r>
            <a:endParaRPr lang="en-US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Identify all surfaces</a:t>
            </a: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Find the area of each surface individually</a:t>
            </a: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them up.</a:t>
            </a:r>
            <a:endParaRPr lang="en-U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 rot="6208832">
            <a:off x="1030980" y="2636411"/>
            <a:ext cx="2564073" cy="2081284"/>
            <a:chOff x="3154339" y="2286000"/>
            <a:chExt cx="2564073" cy="2081284"/>
          </a:xfrm>
        </p:grpSpPr>
        <p:sp>
          <p:nvSpPr>
            <p:cNvPr id="5" name="Isosceles Triangle 4"/>
            <p:cNvSpPr/>
            <p:nvPr/>
          </p:nvSpPr>
          <p:spPr>
            <a:xfrm>
              <a:off x="3154339" y="2514600"/>
              <a:ext cx="992465" cy="1828800"/>
            </a:xfrm>
            <a:custGeom>
              <a:avLst/>
              <a:gdLst>
                <a:gd name="connsiteX0" fmla="*/ 0 w 1060704"/>
                <a:gd name="connsiteY0" fmla="*/ 1828800 h 1828800"/>
                <a:gd name="connsiteX1" fmla="*/ 530352 w 1060704"/>
                <a:gd name="connsiteY1" fmla="*/ 0 h 1828800"/>
                <a:gd name="connsiteX2" fmla="*/ 1060704 w 1060704"/>
                <a:gd name="connsiteY2" fmla="*/ 1828800 h 1828800"/>
                <a:gd name="connsiteX3" fmla="*/ 0 w 1060704"/>
                <a:gd name="connsiteY3" fmla="*/ 1828800 h 1828800"/>
                <a:gd name="connsiteX0" fmla="*/ 0 w 992465"/>
                <a:gd name="connsiteY0" fmla="*/ 1337480 h 1828800"/>
                <a:gd name="connsiteX1" fmla="*/ 462113 w 992465"/>
                <a:gd name="connsiteY1" fmla="*/ 0 h 1828800"/>
                <a:gd name="connsiteX2" fmla="*/ 992465 w 992465"/>
                <a:gd name="connsiteY2" fmla="*/ 1828800 h 1828800"/>
                <a:gd name="connsiteX3" fmla="*/ 0 w 992465"/>
                <a:gd name="connsiteY3" fmla="*/ 133748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2465" h="1828800">
                  <a:moveTo>
                    <a:pt x="0" y="1337480"/>
                  </a:moveTo>
                  <a:lnTo>
                    <a:pt x="462113" y="0"/>
                  </a:lnTo>
                  <a:lnTo>
                    <a:pt x="992465" y="1828800"/>
                  </a:lnTo>
                  <a:lnTo>
                    <a:pt x="0" y="133748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4"/>
            <p:cNvSpPr/>
            <p:nvPr/>
          </p:nvSpPr>
          <p:spPr>
            <a:xfrm>
              <a:off x="4724400" y="2286000"/>
              <a:ext cx="992465" cy="1828800"/>
            </a:xfrm>
            <a:custGeom>
              <a:avLst/>
              <a:gdLst>
                <a:gd name="connsiteX0" fmla="*/ 0 w 1060704"/>
                <a:gd name="connsiteY0" fmla="*/ 1828800 h 1828800"/>
                <a:gd name="connsiteX1" fmla="*/ 530352 w 1060704"/>
                <a:gd name="connsiteY1" fmla="*/ 0 h 1828800"/>
                <a:gd name="connsiteX2" fmla="*/ 1060704 w 1060704"/>
                <a:gd name="connsiteY2" fmla="*/ 1828800 h 1828800"/>
                <a:gd name="connsiteX3" fmla="*/ 0 w 1060704"/>
                <a:gd name="connsiteY3" fmla="*/ 1828800 h 1828800"/>
                <a:gd name="connsiteX0" fmla="*/ 0 w 992465"/>
                <a:gd name="connsiteY0" fmla="*/ 1337480 h 1828800"/>
                <a:gd name="connsiteX1" fmla="*/ 462113 w 992465"/>
                <a:gd name="connsiteY1" fmla="*/ 0 h 1828800"/>
                <a:gd name="connsiteX2" fmla="*/ 992465 w 992465"/>
                <a:gd name="connsiteY2" fmla="*/ 1828800 h 1828800"/>
                <a:gd name="connsiteX3" fmla="*/ 0 w 992465"/>
                <a:gd name="connsiteY3" fmla="*/ 133748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2465" h="1828800">
                  <a:moveTo>
                    <a:pt x="0" y="1337480"/>
                  </a:moveTo>
                  <a:lnTo>
                    <a:pt x="462113" y="0"/>
                  </a:lnTo>
                  <a:lnTo>
                    <a:pt x="992465" y="1828800"/>
                  </a:lnTo>
                  <a:lnTo>
                    <a:pt x="0" y="133748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603009" y="2306472"/>
              <a:ext cx="2115403" cy="2060812"/>
            </a:xfrm>
            <a:custGeom>
              <a:avLst/>
              <a:gdLst>
                <a:gd name="connsiteX0" fmla="*/ 0 w 2115403"/>
                <a:gd name="connsiteY0" fmla="*/ 218364 h 2060812"/>
                <a:gd name="connsiteX1" fmla="*/ 1610436 w 2115403"/>
                <a:gd name="connsiteY1" fmla="*/ 0 h 2060812"/>
                <a:gd name="connsiteX2" fmla="*/ 2115403 w 2115403"/>
                <a:gd name="connsiteY2" fmla="*/ 1828800 h 2060812"/>
                <a:gd name="connsiteX3" fmla="*/ 532263 w 2115403"/>
                <a:gd name="connsiteY3" fmla="*/ 2060812 h 2060812"/>
                <a:gd name="connsiteX4" fmla="*/ 0 w 2115403"/>
                <a:gd name="connsiteY4" fmla="*/ 218364 h 2060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5403" h="2060812">
                  <a:moveTo>
                    <a:pt x="0" y="218364"/>
                  </a:moveTo>
                  <a:lnTo>
                    <a:pt x="1610436" y="0"/>
                  </a:lnTo>
                  <a:lnTo>
                    <a:pt x="2115403" y="1828800"/>
                  </a:lnTo>
                  <a:lnTo>
                    <a:pt x="532263" y="2060812"/>
                  </a:lnTo>
                  <a:lnTo>
                    <a:pt x="0" y="21836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916883" y="2571466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18911" y="2297942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92879" y="490041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75880" y="3618682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8m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2033516" y="2382671"/>
            <a:ext cx="204717" cy="102358"/>
          </a:xfrm>
          <a:custGeom>
            <a:avLst/>
            <a:gdLst>
              <a:gd name="connsiteX0" fmla="*/ 0 w 286603"/>
              <a:gd name="connsiteY0" fmla="*/ 0 h 122830"/>
              <a:gd name="connsiteX1" fmla="*/ 191069 w 286603"/>
              <a:gd name="connsiteY1" fmla="*/ 122830 h 122830"/>
              <a:gd name="connsiteX2" fmla="*/ 286603 w 286603"/>
              <a:gd name="connsiteY2" fmla="*/ 0 h 122830"/>
              <a:gd name="connsiteX0" fmla="*/ 0 w 204717"/>
              <a:gd name="connsiteY0" fmla="*/ 0 h 204716"/>
              <a:gd name="connsiteX1" fmla="*/ 109183 w 204717"/>
              <a:gd name="connsiteY1" fmla="*/ 204716 h 204716"/>
              <a:gd name="connsiteX2" fmla="*/ 204717 w 204717"/>
              <a:gd name="connsiteY2" fmla="*/ 81886 h 204716"/>
              <a:gd name="connsiteX0" fmla="*/ 0 w 204717"/>
              <a:gd name="connsiteY0" fmla="*/ 0 h 204716"/>
              <a:gd name="connsiteX1" fmla="*/ 109183 w 204717"/>
              <a:gd name="connsiteY1" fmla="*/ 204716 h 204716"/>
              <a:gd name="connsiteX2" fmla="*/ 204717 w 204717"/>
              <a:gd name="connsiteY2" fmla="*/ 12874 h 20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17" h="204716">
                <a:moveTo>
                  <a:pt x="0" y="0"/>
                </a:moveTo>
                <a:lnTo>
                  <a:pt x="109183" y="204716"/>
                </a:lnTo>
                <a:lnTo>
                  <a:pt x="204717" y="12874"/>
                </a:lnTo>
              </a:path>
            </a:pathLst>
          </a:cu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4"/>
          <p:cNvSpPr/>
          <p:nvPr/>
        </p:nvSpPr>
        <p:spPr>
          <a:xfrm rot="6208832">
            <a:off x="1741366" y="3554733"/>
            <a:ext cx="992465" cy="1828800"/>
          </a:xfrm>
          <a:custGeom>
            <a:avLst/>
            <a:gdLst>
              <a:gd name="connsiteX0" fmla="*/ 0 w 1060704"/>
              <a:gd name="connsiteY0" fmla="*/ 1828800 h 1828800"/>
              <a:gd name="connsiteX1" fmla="*/ 530352 w 1060704"/>
              <a:gd name="connsiteY1" fmla="*/ 0 h 1828800"/>
              <a:gd name="connsiteX2" fmla="*/ 1060704 w 1060704"/>
              <a:gd name="connsiteY2" fmla="*/ 1828800 h 1828800"/>
              <a:gd name="connsiteX3" fmla="*/ 0 w 1060704"/>
              <a:gd name="connsiteY3" fmla="*/ 1828800 h 1828800"/>
              <a:gd name="connsiteX0" fmla="*/ 0 w 992465"/>
              <a:gd name="connsiteY0" fmla="*/ 1337480 h 1828800"/>
              <a:gd name="connsiteX1" fmla="*/ 462113 w 992465"/>
              <a:gd name="connsiteY1" fmla="*/ 0 h 1828800"/>
              <a:gd name="connsiteX2" fmla="*/ 992465 w 992465"/>
              <a:gd name="connsiteY2" fmla="*/ 1828800 h 1828800"/>
              <a:gd name="connsiteX3" fmla="*/ 0 w 992465"/>
              <a:gd name="connsiteY3" fmla="*/ 133748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465" h="1828800">
                <a:moveTo>
                  <a:pt x="0" y="1337480"/>
                </a:moveTo>
                <a:lnTo>
                  <a:pt x="462113" y="0"/>
                </a:lnTo>
                <a:lnTo>
                  <a:pt x="992465" y="1828800"/>
                </a:lnTo>
                <a:lnTo>
                  <a:pt x="0" y="133748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1203553" y="2297942"/>
            <a:ext cx="900752" cy="2442949"/>
          </a:xfrm>
          <a:custGeom>
            <a:avLst/>
            <a:gdLst>
              <a:gd name="connsiteX0" fmla="*/ 900752 w 900752"/>
              <a:gd name="connsiteY0" fmla="*/ 0 h 2442949"/>
              <a:gd name="connsiteX1" fmla="*/ 709684 w 900752"/>
              <a:gd name="connsiteY1" fmla="*/ 1610435 h 2442949"/>
              <a:gd name="connsiteX2" fmla="*/ 0 w 900752"/>
              <a:gd name="connsiteY2" fmla="*/ 2442949 h 2442949"/>
              <a:gd name="connsiteX3" fmla="*/ 150125 w 900752"/>
              <a:gd name="connsiteY3" fmla="*/ 832513 h 2442949"/>
              <a:gd name="connsiteX4" fmla="*/ 900752 w 900752"/>
              <a:gd name="connsiteY4" fmla="*/ 0 h 244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752" h="2442949">
                <a:moveTo>
                  <a:pt x="900752" y="0"/>
                </a:moveTo>
                <a:lnTo>
                  <a:pt x="709684" y="1610435"/>
                </a:lnTo>
                <a:lnTo>
                  <a:pt x="0" y="2442949"/>
                </a:lnTo>
                <a:lnTo>
                  <a:pt x="150125" y="832513"/>
                </a:lnTo>
                <a:lnTo>
                  <a:pt x="900752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1943924" y="2289981"/>
            <a:ext cx="1364776" cy="2333768"/>
          </a:xfrm>
          <a:custGeom>
            <a:avLst/>
            <a:gdLst>
              <a:gd name="connsiteX0" fmla="*/ 163773 w 1364776"/>
              <a:gd name="connsiteY0" fmla="*/ 0 h 2333768"/>
              <a:gd name="connsiteX1" fmla="*/ 0 w 1364776"/>
              <a:gd name="connsiteY1" fmla="*/ 1569493 h 2333768"/>
              <a:gd name="connsiteX2" fmla="*/ 1201003 w 1364776"/>
              <a:gd name="connsiteY2" fmla="*/ 2333768 h 2333768"/>
              <a:gd name="connsiteX3" fmla="*/ 1364776 w 1364776"/>
              <a:gd name="connsiteY3" fmla="*/ 750627 h 2333768"/>
              <a:gd name="connsiteX4" fmla="*/ 163773 w 1364776"/>
              <a:gd name="connsiteY4" fmla="*/ 0 h 233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776" h="2333768">
                <a:moveTo>
                  <a:pt x="163773" y="0"/>
                </a:moveTo>
                <a:lnTo>
                  <a:pt x="0" y="1569493"/>
                </a:lnTo>
                <a:lnTo>
                  <a:pt x="1201003" y="2333768"/>
                </a:lnTo>
                <a:lnTo>
                  <a:pt x="1364776" y="750627"/>
                </a:lnTo>
                <a:lnTo>
                  <a:pt x="16377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 rot="6208832">
            <a:off x="1195256" y="2873520"/>
            <a:ext cx="2115403" cy="2060812"/>
          </a:xfrm>
          <a:custGeom>
            <a:avLst/>
            <a:gdLst>
              <a:gd name="connsiteX0" fmla="*/ 0 w 2115403"/>
              <a:gd name="connsiteY0" fmla="*/ 218364 h 2060812"/>
              <a:gd name="connsiteX1" fmla="*/ 1610436 w 2115403"/>
              <a:gd name="connsiteY1" fmla="*/ 0 h 2060812"/>
              <a:gd name="connsiteX2" fmla="*/ 2115403 w 2115403"/>
              <a:gd name="connsiteY2" fmla="*/ 1828800 h 2060812"/>
              <a:gd name="connsiteX3" fmla="*/ 532263 w 2115403"/>
              <a:gd name="connsiteY3" fmla="*/ 2060812 h 2060812"/>
              <a:gd name="connsiteX4" fmla="*/ 0 w 2115403"/>
              <a:gd name="connsiteY4" fmla="*/ 218364 h 206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5403" h="2060812">
                <a:moveTo>
                  <a:pt x="0" y="218364"/>
                </a:moveTo>
                <a:lnTo>
                  <a:pt x="1610436" y="0"/>
                </a:lnTo>
                <a:lnTo>
                  <a:pt x="2115403" y="1828800"/>
                </a:lnTo>
                <a:lnTo>
                  <a:pt x="532263" y="2060812"/>
                </a:lnTo>
                <a:lnTo>
                  <a:pt x="0" y="218364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16" name="Isosceles Triangle 4"/>
          <p:cNvSpPr/>
          <p:nvPr/>
        </p:nvSpPr>
        <p:spPr>
          <a:xfrm rot="6208832">
            <a:off x="1900430" y="1974636"/>
            <a:ext cx="992465" cy="1828800"/>
          </a:xfrm>
          <a:custGeom>
            <a:avLst/>
            <a:gdLst>
              <a:gd name="connsiteX0" fmla="*/ 0 w 1060704"/>
              <a:gd name="connsiteY0" fmla="*/ 1828800 h 1828800"/>
              <a:gd name="connsiteX1" fmla="*/ 530352 w 1060704"/>
              <a:gd name="connsiteY1" fmla="*/ 0 h 1828800"/>
              <a:gd name="connsiteX2" fmla="*/ 1060704 w 1060704"/>
              <a:gd name="connsiteY2" fmla="*/ 1828800 h 1828800"/>
              <a:gd name="connsiteX3" fmla="*/ 0 w 1060704"/>
              <a:gd name="connsiteY3" fmla="*/ 1828800 h 1828800"/>
              <a:gd name="connsiteX0" fmla="*/ 0 w 992465"/>
              <a:gd name="connsiteY0" fmla="*/ 1337480 h 1828800"/>
              <a:gd name="connsiteX1" fmla="*/ 462113 w 992465"/>
              <a:gd name="connsiteY1" fmla="*/ 0 h 1828800"/>
              <a:gd name="connsiteX2" fmla="*/ 992465 w 992465"/>
              <a:gd name="connsiteY2" fmla="*/ 1828800 h 1828800"/>
              <a:gd name="connsiteX3" fmla="*/ 0 w 992465"/>
              <a:gd name="connsiteY3" fmla="*/ 133748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465" h="1828800">
                <a:moveTo>
                  <a:pt x="0" y="1337480"/>
                </a:moveTo>
                <a:lnTo>
                  <a:pt x="462113" y="0"/>
                </a:lnTo>
                <a:lnTo>
                  <a:pt x="992465" y="1828800"/>
                </a:lnTo>
                <a:lnTo>
                  <a:pt x="0" y="133748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9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42368E-6 L 0.52205 -0.340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94" y="-170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6642E-6 L 0.32605 0.184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02" y="9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77521E-7 L 0.56285 0.2511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42" y="125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96022E-7 L 0.21077 0.3198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38" y="15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18" grpId="0" animBg="1"/>
      <p:bldP spid="1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586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These 3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steps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 for finding the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surface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area of any polyhedron (prism or pyramid)</a:t>
            </a:r>
            <a:endParaRPr lang="en-US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Identify all surfaces</a:t>
            </a: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Find the area of each surface individually</a:t>
            </a: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them up.</a:t>
            </a:r>
            <a:endParaRPr lang="en-U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 rot="6208832">
            <a:off x="166749" y="2544117"/>
            <a:ext cx="2564073" cy="2081284"/>
            <a:chOff x="3154339" y="2286000"/>
            <a:chExt cx="2564073" cy="2081284"/>
          </a:xfrm>
        </p:grpSpPr>
        <p:sp>
          <p:nvSpPr>
            <p:cNvPr id="5" name="Isosceles Triangle 4"/>
            <p:cNvSpPr/>
            <p:nvPr/>
          </p:nvSpPr>
          <p:spPr>
            <a:xfrm>
              <a:off x="3154339" y="2514600"/>
              <a:ext cx="992465" cy="1828800"/>
            </a:xfrm>
            <a:custGeom>
              <a:avLst/>
              <a:gdLst>
                <a:gd name="connsiteX0" fmla="*/ 0 w 1060704"/>
                <a:gd name="connsiteY0" fmla="*/ 1828800 h 1828800"/>
                <a:gd name="connsiteX1" fmla="*/ 530352 w 1060704"/>
                <a:gd name="connsiteY1" fmla="*/ 0 h 1828800"/>
                <a:gd name="connsiteX2" fmla="*/ 1060704 w 1060704"/>
                <a:gd name="connsiteY2" fmla="*/ 1828800 h 1828800"/>
                <a:gd name="connsiteX3" fmla="*/ 0 w 1060704"/>
                <a:gd name="connsiteY3" fmla="*/ 1828800 h 1828800"/>
                <a:gd name="connsiteX0" fmla="*/ 0 w 992465"/>
                <a:gd name="connsiteY0" fmla="*/ 1337480 h 1828800"/>
                <a:gd name="connsiteX1" fmla="*/ 462113 w 992465"/>
                <a:gd name="connsiteY1" fmla="*/ 0 h 1828800"/>
                <a:gd name="connsiteX2" fmla="*/ 992465 w 992465"/>
                <a:gd name="connsiteY2" fmla="*/ 1828800 h 1828800"/>
                <a:gd name="connsiteX3" fmla="*/ 0 w 992465"/>
                <a:gd name="connsiteY3" fmla="*/ 133748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2465" h="1828800">
                  <a:moveTo>
                    <a:pt x="0" y="1337480"/>
                  </a:moveTo>
                  <a:lnTo>
                    <a:pt x="462113" y="0"/>
                  </a:lnTo>
                  <a:lnTo>
                    <a:pt x="992465" y="1828800"/>
                  </a:lnTo>
                  <a:lnTo>
                    <a:pt x="0" y="133748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4"/>
            <p:cNvSpPr/>
            <p:nvPr/>
          </p:nvSpPr>
          <p:spPr>
            <a:xfrm>
              <a:off x="4724400" y="2286000"/>
              <a:ext cx="992465" cy="1828800"/>
            </a:xfrm>
            <a:custGeom>
              <a:avLst/>
              <a:gdLst>
                <a:gd name="connsiteX0" fmla="*/ 0 w 1060704"/>
                <a:gd name="connsiteY0" fmla="*/ 1828800 h 1828800"/>
                <a:gd name="connsiteX1" fmla="*/ 530352 w 1060704"/>
                <a:gd name="connsiteY1" fmla="*/ 0 h 1828800"/>
                <a:gd name="connsiteX2" fmla="*/ 1060704 w 1060704"/>
                <a:gd name="connsiteY2" fmla="*/ 1828800 h 1828800"/>
                <a:gd name="connsiteX3" fmla="*/ 0 w 1060704"/>
                <a:gd name="connsiteY3" fmla="*/ 1828800 h 1828800"/>
                <a:gd name="connsiteX0" fmla="*/ 0 w 992465"/>
                <a:gd name="connsiteY0" fmla="*/ 1337480 h 1828800"/>
                <a:gd name="connsiteX1" fmla="*/ 462113 w 992465"/>
                <a:gd name="connsiteY1" fmla="*/ 0 h 1828800"/>
                <a:gd name="connsiteX2" fmla="*/ 992465 w 992465"/>
                <a:gd name="connsiteY2" fmla="*/ 1828800 h 1828800"/>
                <a:gd name="connsiteX3" fmla="*/ 0 w 992465"/>
                <a:gd name="connsiteY3" fmla="*/ 133748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2465" h="1828800">
                  <a:moveTo>
                    <a:pt x="0" y="1337480"/>
                  </a:moveTo>
                  <a:lnTo>
                    <a:pt x="462113" y="0"/>
                  </a:lnTo>
                  <a:lnTo>
                    <a:pt x="992465" y="1828800"/>
                  </a:lnTo>
                  <a:lnTo>
                    <a:pt x="0" y="133748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603009" y="2306472"/>
              <a:ext cx="2115403" cy="2060812"/>
            </a:xfrm>
            <a:custGeom>
              <a:avLst/>
              <a:gdLst>
                <a:gd name="connsiteX0" fmla="*/ 0 w 2115403"/>
                <a:gd name="connsiteY0" fmla="*/ 218364 h 2060812"/>
                <a:gd name="connsiteX1" fmla="*/ 1610436 w 2115403"/>
                <a:gd name="connsiteY1" fmla="*/ 0 h 2060812"/>
                <a:gd name="connsiteX2" fmla="*/ 2115403 w 2115403"/>
                <a:gd name="connsiteY2" fmla="*/ 1828800 h 2060812"/>
                <a:gd name="connsiteX3" fmla="*/ 532263 w 2115403"/>
                <a:gd name="connsiteY3" fmla="*/ 2060812 h 2060812"/>
                <a:gd name="connsiteX4" fmla="*/ 0 w 2115403"/>
                <a:gd name="connsiteY4" fmla="*/ 218364 h 2060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5403" h="2060812">
                  <a:moveTo>
                    <a:pt x="0" y="218364"/>
                  </a:moveTo>
                  <a:lnTo>
                    <a:pt x="1610436" y="0"/>
                  </a:lnTo>
                  <a:lnTo>
                    <a:pt x="2115403" y="1828800"/>
                  </a:lnTo>
                  <a:lnTo>
                    <a:pt x="532263" y="2060812"/>
                  </a:lnTo>
                  <a:lnTo>
                    <a:pt x="0" y="21836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260764" y="4808415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8m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1174993" y="2313448"/>
            <a:ext cx="204717" cy="102358"/>
          </a:xfrm>
          <a:custGeom>
            <a:avLst/>
            <a:gdLst>
              <a:gd name="connsiteX0" fmla="*/ 0 w 286603"/>
              <a:gd name="connsiteY0" fmla="*/ 0 h 122830"/>
              <a:gd name="connsiteX1" fmla="*/ 191069 w 286603"/>
              <a:gd name="connsiteY1" fmla="*/ 122830 h 122830"/>
              <a:gd name="connsiteX2" fmla="*/ 286603 w 286603"/>
              <a:gd name="connsiteY2" fmla="*/ 0 h 122830"/>
              <a:gd name="connsiteX0" fmla="*/ 0 w 204717"/>
              <a:gd name="connsiteY0" fmla="*/ 0 h 204716"/>
              <a:gd name="connsiteX1" fmla="*/ 109183 w 204717"/>
              <a:gd name="connsiteY1" fmla="*/ 204716 h 204716"/>
              <a:gd name="connsiteX2" fmla="*/ 204717 w 204717"/>
              <a:gd name="connsiteY2" fmla="*/ 81886 h 204716"/>
              <a:gd name="connsiteX0" fmla="*/ 0 w 204717"/>
              <a:gd name="connsiteY0" fmla="*/ 0 h 204716"/>
              <a:gd name="connsiteX1" fmla="*/ 109183 w 204717"/>
              <a:gd name="connsiteY1" fmla="*/ 204716 h 204716"/>
              <a:gd name="connsiteX2" fmla="*/ 204717 w 204717"/>
              <a:gd name="connsiteY2" fmla="*/ 12874 h 20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717" h="204716">
                <a:moveTo>
                  <a:pt x="0" y="0"/>
                </a:moveTo>
                <a:lnTo>
                  <a:pt x="109183" y="204716"/>
                </a:lnTo>
                <a:lnTo>
                  <a:pt x="204717" y="12874"/>
                </a:lnTo>
              </a:path>
            </a:pathLst>
          </a:cu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152121" y="1357830"/>
            <a:ext cx="4428024" cy="5268342"/>
            <a:chOff x="3152121" y="1357830"/>
            <a:chExt cx="4428024" cy="5268342"/>
          </a:xfrm>
        </p:grpSpPr>
        <p:sp>
          <p:nvSpPr>
            <p:cNvPr id="9" name="TextBox 8"/>
            <p:cNvSpPr txBox="1"/>
            <p:nvPr/>
          </p:nvSpPr>
          <p:spPr>
            <a:xfrm>
              <a:off x="4398772" y="2756132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3m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24642" y="2046474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4m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79772" y="1861808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5m</a:t>
              </a:r>
              <a:endParaRPr lang="en-US" dirty="0"/>
            </a:p>
          </p:txBody>
        </p:sp>
        <p:sp>
          <p:nvSpPr>
            <p:cNvPr id="3" name="Right Triangle 2"/>
            <p:cNvSpPr/>
            <p:nvPr/>
          </p:nvSpPr>
          <p:spPr>
            <a:xfrm>
              <a:off x="4267200" y="1676400"/>
              <a:ext cx="762000" cy="990874"/>
            </a:xfrm>
            <a:prstGeom prst="rtTriangle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ight Triangle 21"/>
            <p:cNvSpPr/>
            <p:nvPr/>
          </p:nvSpPr>
          <p:spPr>
            <a:xfrm>
              <a:off x="6172200" y="1357830"/>
              <a:ext cx="762000" cy="990874"/>
            </a:xfrm>
            <a:prstGeom prst="rtTriangle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79436" y="2431718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3m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05306" y="1722060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4m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0436" y="1537394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5m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946715" y="6083224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5m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81290" y="6076462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4m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52121" y="6256840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3m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433394" y="1722060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282068" y="937230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396043" y="3860010"/>
            <a:ext cx="1600200" cy="221645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19800" y="4577582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8m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660436" y="3836268"/>
            <a:ext cx="1340564" cy="221645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022601" y="4623749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8m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819400" y="3860010"/>
            <a:ext cx="1254669" cy="2216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222040" y="233518"/>
                <a:ext cx="4592989" cy="54145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sz="2800" b="1" dirty="0" smtClean="0"/>
                  <a:t>Area</a:t>
                </a:r>
                <a:r>
                  <a:rPr lang="en-US" sz="2800" b="1" baseline="-30000" dirty="0" smtClean="0">
                    <a:sym typeface="Symbol"/>
                  </a:rPr>
                  <a:t></a:t>
                </a:r>
                <a:r>
                  <a:rPr lang="en-US" sz="2800" b="1" baseline="-30000" dirty="0" smtClean="0"/>
                  <a:t> </a:t>
                </a:r>
                <a:r>
                  <a:rPr lang="en-US" sz="28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𝒃𝒂𝒔𝒆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𝒉𝒆𝒊𝒈𝒉𝒕</m:t>
                    </m:r>
                  </m:oMath>
                </a14:m>
                <a:endParaRPr lang="en-US" sz="2800" b="1" dirty="0" smtClean="0">
                  <a:ea typeface="Cambria Math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sz="2800" b="1" dirty="0" smtClean="0"/>
                  <a:t>Area</a:t>
                </a:r>
                <a:r>
                  <a:rPr lang="en-US" sz="2800" b="1" baseline="-30000" dirty="0">
                    <a:sym typeface="Symbol"/>
                  </a:rPr>
                  <a:t> </a:t>
                </a:r>
                <a:r>
                  <a:rPr lang="en-US" sz="2800" b="1" dirty="0" smtClean="0"/>
                  <a:t>  </a:t>
                </a:r>
                <a:r>
                  <a:rPr lang="en-US" sz="28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800" b="1" i="1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 smtClean="0"/>
                  <a:t>3m x 4m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sz="2800" b="1" dirty="0" smtClean="0"/>
                  <a:t>Area</a:t>
                </a:r>
                <a:r>
                  <a:rPr lang="en-US" sz="2800" b="1" baseline="-30000" dirty="0">
                    <a:sym typeface="Symbol"/>
                  </a:rPr>
                  <a:t> </a:t>
                </a:r>
                <a:r>
                  <a:rPr lang="en-US" sz="2800" b="1" dirty="0" smtClean="0"/>
                  <a:t>  </a:t>
                </a:r>
                <a:r>
                  <a:rPr lang="en-US" sz="28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800" b="1" i="1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 smtClean="0"/>
                  <a:t>12m</a:t>
                </a:r>
                <a:r>
                  <a:rPr lang="en-US" sz="2800" b="1" baseline="40000" dirty="0" smtClean="0"/>
                  <a:t>2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sz="2800" b="1" dirty="0" smtClean="0"/>
                  <a:t>Area</a:t>
                </a:r>
                <a:r>
                  <a:rPr lang="en-US" sz="2800" b="1" baseline="-30000" dirty="0">
                    <a:sym typeface="Symbol"/>
                  </a:rPr>
                  <a:t> </a:t>
                </a:r>
                <a:r>
                  <a:rPr lang="en-US" sz="2800" b="1" dirty="0" smtClean="0"/>
                  <a:t>  </a:t>
                </a:r>
                <a:r>
                  <a:rPr lang="en-US" sz="2800" b="1" dirty="0"/>
                  <a:t>= </a:t>
                </a:r>
                <a:r>
                  <a:rPr lang="en-US" sz="2800" b="1" dirty="0" smtClean="0"/>
                  <a:t>6m</a:t>
                </a:r>
                <a:r>
                  <a:rPr lang="en-US" sz="2800" b="1" baseline="40000" dirty="0" smtClean="0"/>
                  <a:t>2</a:t>
                </a:r>
                <a:endParaRPr lang="en-US" sz="2800" b="1" baseline="40000" dirty="0"/>
              </a:p>
              <a:p>
                <a:endParaRPr lang="en-US" baseline="40000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040" y="233518"/>
                <a:ext cx="4592989" cy="5414559"/>
              </a:xfrm>
              <a:prstGeom prst="rect">
                <a:avLst/>
              </a:prstGeom>
              <a:blipFill rotWithShape="1">
                <a:blip r:embed="rId2"/>
                <a:stretch>
                  <a:fillRect l="-2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3332541" y="937230"/>
            <a:ext cx="2372765" cy="821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/>
              <a:t>Area</a:t>
            </a:r>
            <a:r>
              <a:rPr lang="en-US" sz="2800" b="1" baseline="-30000" dirty="0" smtClean="0">
                <a:sym typeface="Symbol"/>
              </a:rPr>
              <a:t> </a:t>
            </a:r>
            <a:r>
              <a:rPr lang="en-US" sz="2800" b="1" dirty="0" smtClean="0"/>
              <a:t>  = 6m</a:t>
            </a:r>
            <a:r>
              <a:rPr lang="en-US" sz="2800" b="1" baseline="40000" dirty="0" smtClean="0"/>
              <a:t>2</a:t>
            </a:r>
            <a:endParaRPr lang="en-US" sz="2800" b="1" baseline="40000" dirty="0"/>
          </a:p>
        </p:txBody>
      </p:sp>
      <p:sp>
        <p:nvSpPr>
          <p:cNvPr id="37" name="Rectangle 36"/>
          <p:cNvSpPr/>
          <p:nvPr/>
        </p:nvSpPr>
        <p:spPr>
          <a:xfrm>
            <a:off x="5824200" y="228600"/>
            <a:ext cx="2372765" cy="821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/>
              <a:t>Area</a:t>
            </a:r>
            <a:r>
              <a:rPr lang="en-US" sz="2800" b="1" baseline="-30000" dirty="0" smtClean="0">
                <a:sym typeface="Symbol"/>
              </a:rPr>
              <a:t> </a:t>
            </a:r>
            <a:r>
              <a:rPr lang="en-US" sz="2800" b="1" dirty="0" smtClean="0"/>
              <a:t>  = 6m</a:t>
            </a:r>
            <a:r>
              <a:rPr lang="en-US" sz="2800" b="1" baseline="40000" dirty="0" smtClean="0"/>
              <a:t>2</a:t>
            </a:r>
            <a:endParaRPr lang="en-US" sz="2800" b="1" baseline="40000" dirty="0"/>
          </a:p>
        </p:txBody>
      </p:sp>
      <p:sp>
        <p:nvSpPr>
          <p:cNvPr id="38" name="TextBox 37"/>
          <p:cNvSpPr txBox="1"/>
          <p:nvPr/>
        </p:nvSpPr>
        <p:spPr>
          <a:xfrm>
            <a:off x="322573" y="1479339"/>
            <a:ext cx="38763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Area</a:t>
            </a:r>
            <a:r>
              <a:rPr lang="en-US" sz="2800" b="1" baseline="-30000" dirty="0" smtClean="0">
                <a:sym typeface="Symbol"/>
              </a:rPr>
              <a:t></a:t>
            </a:r>
            <a:r>
              <a:rPr lang="en-US" sz="2800" b="1" dirty="0" smtClean="0"/>
              <a:t>  = base x height</a:t>
            </a:r>
          </a:p>
          <a:p>
            <a:r>
              <a:rPr lang="en-US" sz="2800" b="1" dirty="0"/>
              <a:t>Area</a:t>
            </a:r>
            <a:r>
              <a:rPr lang="en-US" sz="2800" b="1" baseline="-30000" dirty="0">
                <a:sym typeface="Symbol"/>
              </a:rPr>
              <a:t></a:t>
            </a:r>
            <a:r>
              <a:rPr lang="en-US" sz="2800" b="1" dirty="0"/>
              <a:t>  = </a:t>
            </a:r>
            <a:r>
              <a:rPr lang="en-US" sz="2800" b="1" dirty="0" smtClean="0"/>
              <a:t>3m x 8m </a:t>
            </a:r>
          </a:p>
          <a:p>
            <a:r>
              <a:rPr lang="en-US" sz="2800" b="1" dirty="0"/>
              <a:t>Area</a:t>
            </a:r>
            <a:r>
              <a:rPr lang="en-US" sz="2800" b="1" baseline="-30000" dirty="0">
                <a:sym typeface="Symbol"/>
              </a:rPr>
              <a:t></a:t>
            </a:r>
            <a:r>
              <a:rPr lang="en-US" sz="2800" b="1" dirty="0"/>
              <a:t>  = </a:t>
            </a:r>
            <a:r>
              <a:rPr lang="en-US" sz="2800" b="1" dirty="0" smtClean="0"/>
              <a:t>24 m</a:t>
            </a:r>
            <a:r>
              <a:rPr lang="en-US" sz="2800" b="1" baseline="40000" dirty="0" smtClean="0"/>
              <a:t>2</a:t>
            </a:r>
            <a:endParaRPr lang="en-US" sz="2800" b="1" baseline="40000" dirty="0"/>
          </a:p>
        </p:txBody>
      </p:sp>
      <p:sp>
        <p:nvSpPr>
          <p:cNvPr id="39" name="Rectangle 38"/>
          <p:cNvSpPr/>
          <p:nvPr/>
        </p:nvSpPr>
        <p:spPr>
          <a:xfrm>
            <a:off x="2995827" y="5463411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24 m</a:t>
            </a:r>
            <a:r>
              <a:rPr lang="en-US" b="1" baseline="40000" dirty="0"/>
              <a:t>2</a:t>
            </a:r>
            <a:endParaRPr lang="en-US" b="1" baseline="40000" dirty="0"/>
          </a:p>
        </p:txBody>
      </p:sp>
      <p:sp>
        <p:nvSpPr>
          <p:cNvPr id="42" name="TextBox 41"/>
          <p:cNvSpPr txBox="1"/>
          <p:nvPr/>
        </p:nvSpPr>
        <p:spPr>
          <a:xfrm>
            <a:off x="534579" y="1336585"/>
            <a:ext cx="38763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Area</a:t>
            </a:r>
            <a:r>
              <a:rPr lang="en-US" sz="2800" b="1" baseline="-30000" dirty="0" smtClean="0">
                <a:sym typeface="Symbol"/>
              </a:rPr>
              <a:t></a:t>
            </a:r>
            <a:r>
              <a:rPr lang="en-US" sz="2800" b="1" dirty="0" smtClean="0"/>
              <a:t>  = base x height</a:t>
            </a:r>
          </a:p>
          <a:p>
            <a:r>
              <a:rPr lang="en-US" sz="2800" b="1" dirty="0"/>
              <a:t>Area</a:t>
            </a:r>
            <a:r>
              <a:rPr lang="en-US" sz="2800" b="1" baseline="-30000" dirty="0">
                <a:sym typeface="Symbol"/>
              </a:rPr>
              <a:t></a:t>
            </a:r>
            <a:r>
              <a:rPr lang="en-US" sz="2800" b="1" dirty="0"/>
              <a:t>  = </a:t>
            </a:r>
            <a:r>
              <a:rPr lang="en-US" sz="2800" b="1" dirty="0" smtClean="0"/>
              <a:t>5m x 8m </a:t>
            </a:r>
          </a:p>
          <a:p>
            <a:r>
              <a:rPr lang="en-US" sz="2800" b="1" dirty="0"/>
              <a:t>Area</a:t>
            </a:r>
            <a:r>
              <a:rPr lang="en-US" sz="2800" b="1" baseline="-30000" dirty="0">
                <a:sym typeface="Symbol"/>
              </a:rPr>
              <a:t></a:t>
            </a:r>
            <a:r>
              <a:rPr lang="en-US" sz="2800" b="1" dirty="0"/>
              <a:t>  = </a:t>
            </a:r>
            <a:r>
              <a:rPr lang="en-US" sz="2800" b="1" dirty="0" smtClean="0"/>
              <a:t>40 m</a:t>
            </a:r>
            <a:r>
              <a:rPr lang="en-US" sz="2800" b="1" baseline="40000" dirty="0" smtClean="0"/>
              <a:t>2</a:t>
            </a:r>
            <a:endParaRPr lang="en-US" sz="2800" b="1" baseline="40000" dirty="0"/>
          </a:p>
        </p:txBody>
      </p:sp>
      <p:sp>
        <p:nvSpPr>
          <p:cNvPr id="43" name="Rectangle 42"/>
          <p:cNvSpPr/>
          <p:nvPr/>
        </p:nvSpPr>
        <p:spPr>
          <a:xfrm>
            <a:off x="4779772" y="5431145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40 </a:t>
            </a:r>
            <a:r>
              <a:rPr lang="en-US" b="1" dirty="0">
                <a:solidFill>
                  <a:schemeClr val="bg1"/>
                </a:solidFill>
              </a:rPr>
              <a:t>m</a:t>
            </a:r>
            <a:r>
              <a:rPr lang="en-US" b="1" baseline="40000" dirty="0">
                <a:solidFill>
                  <a:schemeClr val="bg1"/>
                </a:solidFill>
              </a:rPr>
              <a:t>2</a:t>
            </a:r>
            <a:endParaRPr lang="en-US" b="1" baseline="400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2573" y="1515785"/>
            <a:ext cx="38763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Area</a:t>
            </a:r>
            <a:r>
              <a:rPr lang="en-US" sz="2800" b="1" baseline="-30000" dirty="0" smtClean="0">
                <a:sym typeface="Symbol"/>
              </a:rPr>
              <a:t></a:t>
            </a:r>
            <a:r>
              <a:rPr lang="en-US" sz="2800" b="1" dirty="0" smtClean="0"/>
              <a:t>  = base x height</a:t>
            </a:r>
          </a:p>
          <a:p>
            <a:r>
              <a:rPr lang="en-US" sz="2800" b="1" dirty="0"/>
              <a:t>Area</a:t>
            </a:r>
            <a:r>
              <a:rPr lang="en-US" sz="2800" b="1" baseline="-30000" dirty="0">
                <a:sym typeface="Symbol"/>
              </a:rPr>
              <a:t></a:t>
            </a:r>
            <a:r>
              <a:rPr lang="en-US" sz="2800" b="1" dirty="0"/>
              <a:t>  = </a:t>
            </a:r>
            <a:r>
              <a:rPr lang="en-US" sz="2800" b="1" dirty="0" smtClean="0"/>
              <a:t>4m x 8m </a:t>
            </a:r>
          </a:p>
          <a:p>
            <a:r>
              <a:rPr lang="en-US" sz="2800" b="1" dirty="0"/>
              <a:t>Area</a:t>
            </a:r>
            <a:r>
              <a:rPr lang="en-US" sz="2800" b="1" baseline="-30000" dirty="0">
                <a:sym typeface="Symbol"/>
              </a:rPr>
              <a:t></a:t>
            </a:r>
            <a:r>
              <a:rPr lang="en-US" sz="2800" b="1" dirty="0"/>
              <a:t>  = </a:t>
            </a:r>
            <a:r>
              <a:rPr lang="en-US" sz="2800" b="1" dirty="0" smtClean="0"/>
              <a:t>32 m</a:t>
            </a:r>
            <a:r>
              <a:rPr lang="en-US" sz="2800" b="1" baseline="40000" dirty="0" smtClean="0"/>
              <a:t>2</a:t>
            </a:r>
            <a:endParaRPr lang="en-US" sz="2800" b="1" baseline="40000" dirty="0"/>
          </a:p>
        </p:txBody>
      </p:sp>
      <p:sp>
        <p:nvSpPr>
          <p:cNvPr id="46" name="Rectangle 45"/>
          <p:cNvSpPr/>
          <p:nvPr/>
        </p:nvSpPr>
        <p:spPr>
          <a:xfrm>
            <a:off x="6909863" y="5431145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32 </a:t>
            </a:r>
            <a:r>
              <a:rPr lang="en-US" b="1" dirty="0">
                <a:solidFill>
                  <a:schemeClr val="bg1"/>
                </a:solidFill>
              </a:rPr>
              <a:t>m</a:t>
            </a:r>
            <a:r>
              <a:rPr lang="en-US" b="1" baseline="40000" dirty="0">
                <a:solidFill>
                  <a:schemeClr val="bg1"/>
                </a:solidFill>
              </a:rPr>
              <a:t>2</a:t>
            </a:r>
            <a:endParaRPr lang="en-US" b="1" baseline="400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86100" y="4808415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118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:fade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500"/>
                            </p:stCondLst>
                            <p:childTnLst>
                              <p:par>
                                <p:cTn id="9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15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6500"/>
                            </p:stCondLst>
                            <p:childTnLst>
                              <p:par>
                                <p:cTn id="1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1500"/>
                            </p:stCondLst>
                            <p:childTnLst>
                              <p:par>
                                <p:cTn id="1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6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35" grpId="0" uiExpand="1" build="p"/>
      <p:bldP spid="35" grpId="1" uiExpand="1" build="allAtOnce"/>
      <p:bldP spid="36" grpId="0"/>
      <p:bldP spid="37" grpId="0"/>
      <p:bldP spid="38" grpId="0" build="p"/>
      <p:bldP spid="38" grpId="1" uiExpand="1" build="allAtOnce"/>
      <p:bldP spid="39" grpId="0"/>
      <p:bldP spid="42" grpId="0" build="p"/>
      <p:bldP spid="42" grpId="1" uiExpand="1" build="allAtOnce"/>
      <p:bldP spid="43" grpId="0"/>
      <p:bldP spid="44" grpId="0" build="p"/>
      <p:bldP spid="4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60764" y="4808415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8m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152121" y="1357830"/>
            <a:ext cx="4428024" cy="5268342"/>
            <a:chOff x="3152121" y="1357830"/>
            <a:chExt cx="4428024" cy="5268342"/>
          </a:xfrm>
        </p:grpSpPr>
        <p:sp>
          <p:nvSpPr>
            <p:cNvPr id="9" name="TextBox 8"/>
            <p:cNvSpPr txBox="1"/>
            <p:nvPr/>
          </p:nvSpPr>
          <p:spPr>
            <a:xfrm>
              <a:off x="4398772" y="2756132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3m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24642" y="2046474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4m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79772" y="1861808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5m</a:t>
              </a:r>
              <a:endParaRPr lang="en-US" dirty="0"/>
            </a:p>
          </p:txBody>
        </p:sp>
        <p:sp>
          <p:nvSpPr>
            <p:cNvPr id="3" name="Right Triangle 2"/>
            <p:cNvSpPr/>
            <p:nvPr/>
          </p:nvSpPr>
          <p:spPr>
            <a:xfrm>
              <a:off x="4267200" y="1676400"/>
              <a:ext cx="762000" cy="990874"/>
            </a:xfrm>
            <a:prstGeom prst="rtTriangle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ight Triangle 21"/>
            <p:cNvSpPr/>
            <p:nvPr/>
          </p:nvSpPr>
          <p:spPr>
            <a:xfrm>
              <a:off x="6172200" y="1357830"/>
              <a:ext cx="762000" cy="990874"/>
            </a:xfrm>
            <a:prstGeom prst="rtTriangle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79436" y="2431718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3m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05306" y="1722060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4m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0436" y="1537394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5m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946715" y="6083224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5m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81290" y="6076462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4m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52121" y="6256840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3m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433394" y="1722060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282068" y="937230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396043" y="3860010"/>
            <a:ext cx="1600200" cy="221645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19800" y="4577582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8m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660436" y="3836268"/>
            <a:ext cx="1340564" cy="221645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022601" y="4623749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8m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819400" y="3860010"/>
            <a:ext cx="1254669" cy="2216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332541" y="937230"/>
            <a:ext cx="2372765" cy="821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/>
              <a:t>Area</a:t>
            </a:r>
            <a:r>
              <a:rPr lang="en-US" sz="2800" b="1" baseline="-30000" dirty="0" smtClean="0">
                <a:sym typeface="Symbol"/>
              </a:rPr>
              <a:t> </a:t>
            </a:r>
            <a:r>
              <a:rPr lang="en-US" sz="2800" b="1" dirty="0" smtClean="0"/>
              <a:t>  = 6m</a:t>
            </a:r>
            <a:r>
              <a:rPr lang="en-US" sz="2800" b="1" baseline="40000" dirty="0" smtClean="0"/>
              <a:t>2</a:t>
            </a:r>
            <a:endParaRPr lang="en-US" sz="2800" b="1" baseline="40000" dirty="0"/>
          </a:p>
        </p:txBody>
      </p:sp>
      <p:sp>
        <p:nvSpPr>
          <p:cNvPr id="37" name="Rectangle 36"/>
          <p:cNvSpPr/>
          <p:nvPr/>
        </p:nvSpPr>
        <p:spPr>
          <a:xfrm>
            <a:off x="5824200" y="228600"/>
            <a:ext cx="2372765" cy="821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/>
              <a:t>Area</a:t>
            </a:r>
            <a:r>
              <a:rPr lang="en-US" sz="2800" b="1" baseline="-30000" dirty="0" smtClean="0">
                <a:sym typeface="Symbol"/>
              </a:rPr>
              <a:t> </a:t>
            </a:r>
            <a:r>
              <a:rPr lang="en-US" sz="2800" b="1" dirty="0" smtClean="0"/>
              <a:t>  = 6m</a:t>
            </a:r>
            <a:r>
              <a:rPr lang="en-US" sz="2800" b="1" baseline="40000" dirty="0" smtClean="0"/>
              <a:t>2</a:t>
            </a:r>
            <a:endParaRPr lang="en-US" sz="2800" b="1" baseline="40000" dirty="0"/>
          </a:p>
        </p:txBody>
      </p:sp>
      <p:sp>
        <p:nvSpPr>
          <p:cNvPr id="39" name="Rectangle 38"/>
          <p:cNvSpPr/>
          <p:nvPr/>
        </p:nvSpPr>
        <p:spPr>
          <a:xfrm>
            <a:off x="2995827" y="5463411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24 m</a:t>
            </a:r>
            <a:r>
              <a:rPr lang="en-US" b="1" baseline="40000" dirty="0"/>
              <a:t>2</a:t>
            </a:r>
            <a:endParaRPr lang="en-US" b="1" baseline="40000" dirty="0"/>
          </a:p>
        </p:txBody>
      </p:sp>
      <p:sp>
        <p:nvSpPr>
          <p:cNvPr id="43" name="Rectangle 42"/>
          <p:cNvSpPr/>
          <p:nvPr/>
        </p:nvSpPr>
        <p:spPr>
          <a:xfrm>
            <a:off x="4779772" y="5431145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40 </a:t>
            </a:r>
            <a:r>
              <a:rPr lang="en-US" b="1" dirty="0">
                <a:solidFill>
                  <a:schemeClr val="bg1"/>
                </a:solidFill>
              </a:rPr>
              <a:t>m</a:t>
            </a:r>
            <a:r>
              <a:rPr lang="en-US" b="1" baseline="40000" dirty="0">
                <a:solidFill>
                  <a:schemeClr val="bg1"/>
                </a:solidFill>
              </a:rPr>
              <a:t>2</a:t>
            </a:r>
            <a:endParaRPr lang="en-US" b="1" baseline="400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909863" y="5431145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32 </a:t>
            </a:r>
            <a:r>
              <a:rPr lang="en-US" b="1" dirty="0">
                <a:solidFill>
                  <a:schemeClr val="bg1"/>
                </a:solidFill>
              </a:rPr>
              <a:t>m</a:t>
            </a:r>
            <a:r>
              <a:rPr lang="en-US" b="1" baseline="40000" dirty="0">
                <a:solidFill>
                  <a:schemeClr val="bg1"/>
                </a:solidFill>
              </a:rPr>
              <a:t>2</a:t>
            </a:r>
            <a:endParaRPr lang="en-US" b="1" baseline="400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86100" y="4808415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47009" y="209073"/>
            <a:ext cx="262943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/>
              <a:t>Top:     =  6 m</a:t>
            </a:r>
            <a:r>
              <a:rPr lang="en-US" sz="2800" b="1" baseline="40000" dirty="0" smtClean="0"/>
              <a:t>2</a:t>
            </a:r>
            <a:endParaRPr lang="en-US" sz="2800" b="1" baseline="40000" dirty="0"/>
          </a:p>
        </p:txBody>
      </p:sp>
      <p:sp>
        <p:nvSpPr>
          <p:cNvPr id="45" name="Rectangle 44"/>
          <p:cNvSpPr/>
          <p:nvPr/>
        </p:nvSpPr>
        <p:spPr>
          <a:xfrm>
            <a:off x="46826" y="1074215"/>
            <a:ext cx="282962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/>
              <a:t>Bottom:  = 6 m</a:t>
            </a:r>
            <a:r>
              <a:rPr lang="en-US" sz="2800" b="1" baseline="40000" dirty="0" smtClean="0"/>
              <a:t>2</a:t>
            </a:r>
            <a:endParaRPr lang="en-US" sz="2800" b="1" baseline="40000" dirty="0"/>
          </a:p>
        </p:txBody>
      </p:sp>
      <p:sp>
        <p:nvSpPr>
          <p:cNvPr id="48" name="Rectangle 47"/>
          <p:cNvSpPr/>
          <p:nvPr/>
        </p:nvSpPr>
        <p:spPr>
          <a:xfrm>
            <a:off x="463607" y="1939357"/>
            <a:ext cx="241284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/>
              <a:t>left:  = 24 m</a:t>
            </a:r>
            <a:r>
              <a:rPr lang="en-US" sz="2800" b="1" baseline="40000" dirty="0" smtClean="0"/>
              <a:t>2</a:t>
            </a:r>
            <a:endParaRPr lang="en-US" sz="2800" b="1" baseline="40000" dirty="0"/>
          </a:p>
        </p:txBody>
      </p:sp>
      <p:sp>
        <p:nvSpPr>
          <p:cNvPr id="49" name="Rectangle 48"/>
          <p:cNvSpPr/>
          <p:nvPr/>
        </p:nvSpPr>
        <p:spPr>
          <a:xfrm>
            <a:off x="207127" y="2804499"/>
            <a:ext cx="266932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/>
              <a:t>front:  = 40 m</a:t>
            </a:r>
            <a:r>
              <a:rPr lang="en-US" sz="2800" b="1" baseline="40000" dirty="0" smtClean="0"/>
              <a:t>2</a:t>
            </a:r>
            <a:endParaRPr lang="en-US" sz="2800" b="1" baseline="40000" dirty="0"/>
          </a:p>
        </p:txBody>
      </p:sp>
      <p:sp>
        <p:nvSpPr>
          <p:cNvPr id="50" name="Rectangle 49"/>
          <p:cNvSpPr/>
          <p:nvPr/>
        </p:nvSpPr>
        <p:spPr>
          <a:xfrm>
            <a:off x="255217" y="3669642"/>
            <a:ext cx="262123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/>
              <a:t>right:  = 32 m</a:t>
            </a:r>
            <a:r>
              <a:rPr lang="en-US" sz="2800" b="1" baseline="40000" dirty="0" smtClean="0"/>
              <a:t>2</a:t>
            </a:r>
            <a:endParaRPr lang="en-US" sz="2800" b="1" baseline="400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4013460" y="614060"/>
            <a:ext cx="2674708" cy="2974685"/>
            <a:chOff x="4409178" y="2198005"/>
            <a:chExt cx="2674708" cy="2974685"/>
          </a:xfrm>
        </p:grpSpPr>
        <p:sp>
          <p:nvSpPr>
            <p:cNvPr id="52" name="TextBox 51"/>
            <p:cNvSpPr txBox="1"/>
            <p:nvPr/>
          </p:nvSpPr>
          <p:spPr>
            <a:xfrm>
              <a:off x="4419600" y="2260411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3m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867400" y="2198005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4m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190155" y="4803358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5m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85031" y="3588745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8m</a:t>
              </a:r>
              <a:endParaRPr lang="en-US" dirty="0"/>
            </a:p>
          </p:txBody>
        </p:sp>
        <p:sp>
          <p:nvSpPr>
            <p:cNvPr id="56" name="Freeform 55"/>
            <p:cNvSpPr/>
            <p:nvPr/>
          </p:nvSpPr>
          <p:spPr>
            <a:xfrm rot="6208832">
              <a:off x="4381882" y="2772942"/>
              <a:ext cx="2115403" cy="2060812"/>
            </a:xfrm>
            <a:custGeom>
              <a:avLst/>
              <a:gdLst>
                <a:gd name="connsiteX0" fmla="*/ 0 w 2115403"/>
                <a:gd name="connsiteY0" fmla="*/ 218364 h 2060812"/>
                <a:gd name="connsiteX1" fmla="*/ 1610436 w 2115403"/>
                <a:gd name="connsiteY1" fmla="*/ 0 h 2060812"/>
                <a:gd name="connsiteX2" fmla="*/ 2115403 w 2115403"/>
                <a:gd name="connsiteY2" fmla="*/ 1828800 h 2060812"/>
                <a:gd name="connsiteX3" fmla="*/ 532263 w 2115403"/>
                <a:gd name="connsiteY3" fmla="*/ 2060812 h 2060812"/>
                <a:gd name="connsiteX4" fmla="*/ 0 w 2115403"/>
                <a:gd name="connsiteY4" fmla="*/ 218364 h 2060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5403" h="2060812">
                  <a:moveTo>
                    <a:pt x="0" y="218364"/>
                  </a:moveTo>
                  <a:lnTo>
                    <a:pt x="1610436" y="0"/>
                  </a:lnTo>
                  <a:lnTo>
                    <a:pt x="2115403" y="1828800"/>
                  </a:lnTo>
                  <a:lnTo>
                    <a:pt x="532263" y="2060812"/>
                  </a:lnTo>
                  <a:lnTo>
                    <a:pt x="0" y="218364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Isosceles Triangle 4"/>
            <p:cNvSpPr/>
            <p:nvPr/>
          </p:nvSpPr>
          <p:spPr>
            <a:xfrm rot="6208832">
              <a:off x="5080655" y="1881284"/>
              <a:ext cx="992465" cy="1828800"/>
            </a:xfrm>
            <a:custGeom>
              <a:avLst/>
              <a:gdLst>
                <a:gd name="connsiteX0" fmla="*/ 0 w 1060704"/>
                <a:gd name="connsiteY0" fmla="*/ 1828800 h 1828800"/>
                <a:gd name="connsiteX1" fmla="*/ 530352 w 1060704"/>
                <a:gd name="connsiteY1" fmla="*/ 0 h 1828800"/>
                <a:gd name="connsiteX2" fmla="*/ 1060704 w 1060704"/>
                <a:gd name="connsiteY2" fmla="*/ 1828800 h 1828800"/>
                <a:gd name="connsiteX3" fmla="*/ 0 w 1060704"/>
                <a:gd name="connsiteY3" fmla="*/ 1828800 h 1828800"/>
                <a:gd name="connsiteX0" fmla="*/ 0 w 992465"/>
                <a:gd name="connsiteY0" fmla="*/ 1337480 h 1828800"/>
                <a:gd name="connsiteX1" fmla="*/ 462113 w 992465"/>
                <a:gd name="connsiteY1" fmla="*/ 0 h 1828800"/>
                <a:gd name="connsiteX2" fmla="*/ 992465 w 992465"/>
                <a:gd name="connsiteY2" fmla="*/ 1828800 h 1828800"/>
                <a:gd name="connsiteX3" fmla="*/ 0 w 992465"/>
                <a:gd name="connsiteY3" fmla="*/ 133748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2465" h="1828800">
                  <a:moveTo>
                    <a:pt x="0" y="1337480"/>
                  </a:moveTo>
                  <a:lnTo>
                    <a:pt x="462113" y="0"/>
                  </a:lnTo>
                  <a:lnTo>
                    <a:pt x="992465" y="1828800"/>
                  </a:lnTo>
                  <a:lnTo>
                    <a:pt x="0" y="133748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322500" y="4577582"/>
            <a:ext cx="2829621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09711" y="4675848"/>
            <a:ext cx="15424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108 m</a:t>
            </a:r>
            <a:r>
              <a:rPr lang="en-US" sz="3200" b="1" baseline="40000" dirty="0" smtClean="0"/>
              <a:t>2</a:t>
            </a:r>
            <a:endParaRPr lang="en-US" sz="3200" b="1" baseline="40000" dirty="0"/>
          </a:p>
        </p:txBody>
      </p:sp>
      <p:sp>
        <p:nvSpPr>
          <p:cNvPr id="19" name="TextBox 18"/>
          <p:cNvSpPr txBox="1"/>
          <p:nvPr/>
        </p:nvSpPr>
        <p:spPr>
          <a:xfrm>
            <a:off x="1072634" y="5177747"/>
            <a:ext cx="6806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total surface area for this triangular prism is 108m</a:t>
            </a:r>
            <a:r>
              <a:rPr lang="en-US" sz="3600" b="1" baseline="40000" dirty="0" smtClean="0"/>
              <a:t>2</a:t>
            </a:r>
            <a:endParaRPr lang="en-US" sz="3600" b="1" baseline="40000" dirty="0"/>
          </a:p>
        </p:txBody>
      </p:sp>
    </p:spTree>
    <p:extLst>
      <p:ext uri="{BB962C8B-B14F-4D97-AF65-F5344CB8AC3E}">
        <p14:creationId xmlns:p14="http://schemas.microsoft.com/office/powerpoint/2010/main" val="224517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3" grpId="0"/>
      <p:bldP spid="27" grpId="0" animBg="1"/>
      <p:bldP spid="29" grpId="0"/>
      <p:bldP spid="30" grpId="0" animBg="1"/>
      <p:bldP spid="32" grpId="0"/>
      <p:bldP spid="33" grpId="0" animBg="1"/>
      <p:bldP spid="36" grpId="0"/>
      <p:bldP spid="37" grpId="0"/>
      <p:bldP spid="39" grpId="0"/>
      <p:bldP spid="43" grpId="0"/>
      <p:bldP spid="46" grpId="0"/>
      <p:bldP spid="47" grpId="0"/>
      <p:bldP spid="41" grpId="0"/>
      <p:bldP spid="45" grpId="0"/>
      <p:bldP spid="48" grpId="0"/>
      <p:bldP spid="49" grpId="0"/>
      <p:bldP spid="50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utoShape 4" descr="data:image/jpeg;base64,/9j/4AAQSkZJRgABAQAAAQABAAD/2wCEAAkGBwwPDxANDRAMDAwNDA0MDQwNDQ8MDAwNFBEWFhURFBQYHCggGBonHBQUITEhJSkrMS4uFx8zODMsNygtLisBCgoKDg0OFBAQFy0dHRwsLCssLCwsLCwrLC0sLCwsLCwsLCwsLCwsLCwsLCwsLCwsLCwsLCwsLCwsLCwsLCwsLP/AABEIAOIA3wMBEQACEQEDEQH/xAAbAAACAwEBAQAAAAAAAAAAAAAAAwECBAUGB//EAEAQAAICAQEEBwQFCgYDAAAAAAECAAMEEQUSITEGE0FRYXGBIlKRoQcjMmKxFDNCQ1NyorLB0YKSk8LD4URjc//EABsBAAIDAQEBAAAAAAAAAAAAAAACAQMEBQYH/8QANREBAQACAgADBQYEBgMBAAAAAAECEQMEEiExBRMyQVFhcYGRobEiQkPRBjNScsHwFCThI//aAAwDAQACEQMRAD8A+4wAgBACAEAIAQAgBAOdl7axaiVLh3HApWOsYHuOnAeukydjvdfg/wAzOT7Pn+SzDhzz+GOVkdKH/VUgD3rX4/5V/vOPzf4i4p5ceFv3+X92vDo5X4rpzr9uZrfrBWO6utV/m1M5/J7f7OXwyY/r+7Rj0eOeu6xW5uS3O/IPla6j4AzLl7V7eXryX9l06vFP5Wd7be2y0+djn+sr/wDO7F/qZfnTzg4/9M/Is33DlZcPK1x/WNO92J/Uy/Oj3HH/AKZ+SybUzE+zkZA87GcfBtZpw9qdrH+f9qW9Tiv8rVR0rz05tXaO6ysa/FSJt4/bfNPikv6KcvZ/HfS2Oni9OV5X0Mv3qXFnrutpp8TN/F7a4svjxuP6s+fs/OfDdvQbO25h5HCm1Gfn1bapb/lPGdTi7HHyzeGUrHnxZ4fFNOjLlYgBACAEAIAQAgBACAEAIAQAgBACAcjO29Umq0jr35ag6VKfFu3019Jyu77Y6/W8t+LL6T/m/Jo4utnyefpHBy8zIu/Oud39mmqVaeI/S9dZ5bt+2uzz+Uvgn0n93R4uphh8t1mFenAAAdw4CcrbVIgpDZtKFJO06LZY0qdFssaVOimWPKnRLrHlGiXWPKNEOseUaIsX+/rLccrLuC479XU2Z0ozsbQb5yKh+qvJfh4P9ofMeE6vX9qcvH5ZfxT7fX82Ll6PHn5zyr2+w+leJlEJqaLzw6m0gbx+43Jvx8J3ev3OLn+G+f0rl83W5OL1nl9XemtnEAIAQAgBACAEAIAQAgBAM+bm10rvWHnwVRxdz3ASnn7HHwYXPkupDYYZZ3WMeaztoXX8G+rq/ZKeY++e3y5ec8Z7Q9u8vPvDi/hx/W/2/B1OHqY4+eXnWULODtsQRBKDJSqZJlSJKYWwjGijCNDEssaU2iXWPKNEusslGmd1jyjRDiWRGiHEsg0z2LLMbq7iLHpOj3TXIxyK8nfycflvE631DwJ+2PA8fHsna6ntPLH+Hl859fm5vY6Ey8+Pyv0+T6Rg5tORWt1DrbW3Jl/AjmD4GdzHKZTeN3HIyxuN1ZqtEYogBACAEAIAQAgBAMG09pLSNBo9zDVK9ez3m7h+Mw9/v8XT4/Fn630nzv8A36reLhy5LqPN2O7sbLGL2HgWPAAe6o7B4TwHd73L28/FyX7p8o7HFxY8c1FZjWokhBkpVMlKpkmVMlKhkmihjGhbRoaFMI0PCXEeVOmdxLINEOJZEaZ3EsiNM7iWRGmewSyI01bF23k4NnWUN7JI62lj9XcPEdh7iOP4Td1e1nw3y859GXsdbHmnn6/V9d2DtvHzahbQeI0FlTfnKn91h/XkZ6Ti5ceXHxYuBy8WXFl4cnSlisQAgBACAEAIBh2ptFaV0GjWvruJ/ubwH/Uw9/v8fT4vHl535T63/vqt4eK8mWo8ySSS7Es7HVmPMn+3hPnna7XJ2eS8nJd2/p9kdnj45hPDiJnOiSlEEqkyUoJkpUJkpVJkmUMZMUMk0UMaGijRoeEtGh4S4lkTpnsEsiNMziWRGmewSyI0z2CWRGmawS2FsO2Tta/DuXIoOjDgyHXctTtRh3fhNfW7GXDluM/PwY8uOsn2jYG2qM6hb6T92ys/bqsHNW/v2jQz0fFy48mMyxed5eLLiyuOTpSxWIAQAgBAM+dlrTWbG46cFUc3Y8lEq5+fDg48uTO6kNhhc7MY8o9juxssOrvxOnIDsUeAnzjv93Pt8t5MvT5T6R2+LinHjqK6zEtEkIglEkIglBEkKkSTbUIkmihjQ0LJjGUMk0UJjGhbRoeEvHh4RYJZE6ZrBLIjTO8shdM1ktiLGeyWQtjNZLIWx0ui+37cDIFq6tU2iX1ftK9eY+8OY+HbNvV7F4cvsvqx9vrTmx+2ej7fiZNd1aXVMHrsQOjDkVInoZZZuPO2WXVOkoEAIAQDye1M032kg/VVkrUOxjyNnryHh5zxHt72h77k9zhf4cP1v/x1unweHHxX1rNPPNiIAEwSiSE6QCwSW48Npdp6uXTgg8Sprje4ifEWyRLwa9DTIl1ldxs9VkpLiTFkLJjHhbRoaKExjwpo0NCXjw7PZLINM1kthdM1kshbGd5ZC2M1kthbGdpZCWPd/Rj0hNVn5BafqbiWxyf1d3Mp5NxPn5zq+z+x/Ty/Bx/aHX/qT8X1OdZyRACAcnpFmFKxUp0su1XUHQrWPtN8wP8AFOX7W7v/AIvXtnxZeU/v+DR1uL3mfn6R51dBw5acBPnldtOsANYBEErAQk3dFpqpNvFxEtNCTZjxktW3JdONG0FJPu07KZImXGeUixJnz4lmNZbFmPLDw1fjWd4RbCiY54WxjHhbGNDQpo0WRnslkTpmslsLpneWQtjNZLIWxmslsJYzvLIWxNLkEMpKspDKw4FWB1BHjrHwtmUsUcmMssr7r0T2yM3ErvOgtGtd6j9G1efoeDDwYT0fDye8wmTzXPxe7zuLsS1UIB4zaGV11z2c1B6qvu3FJGo8zqfhPB+3O37/ALNxnph5fj83a6fF4OPfzpM4rUJAGskJEgGoJp4cPmTKtCLOlx4KrTVWa8MFdpgSXzjLtBSTeMbKdJVlgslZrFmfPBbjWS1Zj5MF+NY7BMmtVoxZ2jxdC2MaGhbGTDQpzHh4TZHh9M1kthbGZ5ZC6Z7JZC2M1kthLGayWQtVQxlWUe5+jPavU5X5Ox+qyxu+AuUEqfUaj4Tq9Hk1fD9XI9ocW8fHPk+sTqOQw7byjVQ7A6OR1aHuduAPprr6TN3Of3HBnyfSfr8v1WcWHjzmP1ePrAAAHIAADwnzXK23deik0ZrFA1gEawCyyJN0taa50uLFVk0IJ0OPFVWhFm3DFVacqTTjgrtDJJuAlZ7FlGeK3GslomXPFdix2zHyRoxYbpg5JqtWDI5kRdC2Mc8LJjHhTGNDwp48OzWGWQtjM8thaz2GWQtZrJZCVmslsJVFMZXk6GFYyMrodHRlsQ9zqdVPxAmriurKx8uMyll+b73s7LW+mu9Ps21rYPDUcp3ZdyV5zKeG2X5OH0uv401fv3N6eyv8zfCef/xFzeHhw45/Nf2b/Z+G87l9HEUzxtddbWQBrADWAXQycfWFrTWZ0+JTk01mdDjU5NNc28arJqrmzDSnIWaSctIxZbZlzX4sVpmTNoxYrjMfI04sF5mDlacGOwxI0YlMY8PCyYxoWxjQ8Kcx4dmsMsiKzOZbC1nsMshKzWGWQtZ7DLYSqKYyrJuxZowZc31v6OMvfwzUeePcyj9xtHHzZh6TsdbLeH3OF28dcm/qy9Irt7Ks/wDWtdXwG9/vnlP8Qcni7Ex/0z92/wBn4647frWJTPP10NLayBoawGhrAaXUwnlS2NNbTpcVU5Rprab+Oqso0I02YZKbD1smnHNXcQ1km5iYs9jyjLJbjGO1pmzrRjGK5pjzrRjGG9ph5PVpwjG5kSNEhbGMeFkxoaFsY0PIS5jw7PYZZEVmcy2ErPYZZC1mcyyErPYZbCVRIyrJ0MWaMGXN9D+jS/duuq7LKFcDxRtP+T5TpdW+scfvY+lGfZvX3t35FvwDFR8gJ472tl4u3yX7dflHQ6mOuHFVTOZY16W1kDQ1gBrAaWVpGkWHVvNXDmqyjSjzoYZKrictk1Y5q7iaLJfMyeFBtk+NMxJeyV5ZnmLLa8z5ZL8cWO55lzyX44sNrzHfOtOMZmMeLpFGMaGkLYxjyFsY0PIS5jwzPYZZEVmcyyErO5lkLWdzLYSs7mWQlRXGnqpzdHFE04Mmb2fQezczaTyDLah8urLfiom7r/E5vcm8DXb23PfbYf4zPGd7z7HL/uv7t/Xn/wCeH3QxWmKxpi4MXQ0NYDQ1gNIDSdDRivDG6pbD0sm3j5FdxNWyasc1dxX62WzMvhQbY3jT4CntiXM8xZrLZTlmuxxZLbJkzy2vxxZbGkSL8YSTHPIoTJNIWxjQ8hTGPDyEuY8hmewyyQlZ3MshazuZZCVncyyErO5lkJVqo2PqozdTEE1YRkzem2ASt1TDmC+n+mw/rNnD8Uc/s/BWqxvbf/62fzGeO7s/9jl/3X92/r/5eH3RdGmOxphoaLo2k6yNI0jWGhpBMlOgHhoaXWyEthbiYLpfjyl8C3XS6cqPAqbo3vB4CnuiXlPMCLLZVcrVuOLO7wkXSEsY+jyKEyZDSFkxjyFsY0hpCmMeHkJdo8grO7SyQtZ3MskJWdzLJC1ncyyEpJMdXTqBHwjPnXXw1mrCMedel2Mn1iebfyNNfF6xg7Hw07PG7fevu5Fw9OsM8n7Rw8PZ5J9v7t/Uu+HD7lFaYLGuGhomjrb0jQ0NYaGhvSdDSpME6RvSdJ0nrIaHhR1kNDwqmyTpPhUayNMTTEpnjSHkUJjaPIWTJ0aRQmMaRRjGkNIUzRpDyFO0eQxDtHkLWd2lkhaQ7SyQlZ3aWSErO7SyQlLEZXk24yy7CMuddrCSacYyZ16zoxRvZNK/esJ/0n/6mrinm5/Zv8FR0pq6vNuHY5S0eTKNfmGnnPbPH4ezb9ZL/wANns/LfDJ9K5yvORY6MNV4tiyLhoujaTvSNI0CZKdKkw0nSC0nQ0qTJ0bSpMnSdKkydJ0qTJNpQmTpOlS0bRpFCZOjSFsY2jSFs0aQ8hbNGkMQ7R5BSHaWSFpDtLJCUh2lkhaQ7R5CVncyyQlWqEaRTnXSxUmjCMmdd3Br5TRjGPOvadDaNcje7K6HJ82Kgfg018U83O7N8tK/SFj7ttFw5PW9THxU7y/zN8Jx/bnFuYcn4NPszPzyx/F5ZXnnbHZhivEsWQxXi6PF96Ro2hvQ0NI3oaGkEydJ0qTJ0nSpMnSdKkydG0qTJ0nShMbRtKkyTSFlo2jSKM0nRpC2aNIbRLtHkBDtLJEEu0eQpDtLJC0h2jyEpDtLJCUqMryrVQkswjPnXXw6ppxjHnXewKuUvxjJnXveh1Gi22e86VDxCLr+Lkek18c8nN7F3lIZ01w+tw3IGrUEZC9+i6738JaZ+/w+94M8fn6/knqcnu+bG/g+aK88bY9NDFeLYeLh4ulkXDyNHi29I0bQ3oaTpG9J0NI3oaTpUtJ0nSpaTpOlS0nRtKFo2jaULSdGkLLRtGkUZo0hiXePIgl2jyIJdo8iCXaPIWkO0eQlJdpZIWkMY8JVq1jSbU510cWuX4xkzydvCq5TRjGTOvQYVYA3jyUFj5CX4xkzr6HsfGNVFdZ+0F3n/fY7zfMmasZqOZnlvK1sZQQQRqCCCDyIPZJK+N7VwjjX24510qchCebVHih+BHrrPH93r+55ssfl6z7np+ry+948cvn82cPMemuLh5GjxcPF0eLB5GjxO/DR4N6GjaQWhpOkFpOk6VLSdJ0oWk6TpQtJ0bShaNpJbPGkSUzx5BspnjSIJZ48iCnaPIW0h2jyFpLtHkLaS7SyQlVUSVeVbMeuW44s2eTr4lM0Yxkzyd3Bo5S/GMueT0+xsLrLa6yPZ162z9xCDp6tujyJl+E82Hmz1K9xL2IQDxX0kbK3kTNQe1VpVdp21E+y3ox/iPdOX7U6/vOPxz1x/Z0vZvP4M/BfTL93z8PPN6d+Lh5GjxYPI0eLB5GjxO/I0aJ34aPKjfho20F5OjbQXhpKheNpO1C8nSdls8aQbLZ40g2Wzx5BspnjSI2Szx5EbKZo8hSWaNIW0lmlkhaoOMlXa0U1yzHFRnk6eLTL8cWXPJ28OiX4xlzyegwMflLsYyZ5PZ9HMTcrNxGjXaEa8xUNd0eupb/F4TRjNRg5ct114yoQBd9KWI1bgMjqUZTyZSNCJFm5qpl15x8Y2/st8LIfHbUqPaqc/rKj9k+fYfETy3c614eSz5X0em6nYnNxy/P5sAeZNNkWDyNHi2/I0aUb8NHid+Ro0RvydG2gvDRtql5Ok7VLydJ2oXjaTtQvJ0Nls8aQbLZ40g2Uzx5EbKZo0hdlM8eRGymaPIW1TnGJadVXGxxUZZOjjUS/HFmzydjEx5djGXPJ3cHG5S7GMueT0eysDrXFXHcAD3H7mvBfNjw8gZdjix8ueo9jLmQQAgBAOB0x2AM7H0TQZNWr0MeAJ7UJ7j+IB7Jm7XXnNhcfn8mnq9i8Ofi+XzfHXDKxRwUdWKsjDRlYHQgjvnmc+O42431j02Gcyks9KkPE0tlSHkaNKnfho8o34aNKN+GjSo35OjbVLw0napeTpO1C8bQ2oXjaTstnkyI2WzxpBstnjyI2UzRpEbKZo0hbUAaxiXI+qqNjipyzb8eiX44s2WbrYuPLscWbLJ28LF5S2Rmzyd7DxiN0AbzMQqKObMez8Tr2AGXYxlzzex2dhilN3m5O9Y3vP/bsHgBLpNMWWXiu2qSUQAgBACAeH6fdEjeDmYq65Kj66pf/ACEA+0PvgfEeOkwd3qTlnix+Kfq6PR7nur4Mvhv6Pl2/ODcdeVegl2nfkaPKnfkaPKN+GjSjfk6TtBeGjbVLydJ2qXk6TtUvJ0NqF42k7LLydDajPGkRspnjSI2oTGRasqSdK7k0VUyzHFTlm30Y8uxxZ8s3UxsaWzFnyzdnDxJbIz55u5iYwA1PgOWpJ7AB2nwlsjLnm9XsjZ3V/W2D60jQLzFSe758tTLsZpj5M9unGViAEAIAQAgBAPA9OehHXb2Zgrpfxa7HHAX97J3P4dvnzwdvpzk/ix9f3dLpd68f8Gfw/s+WliCQdQQSCCNCCDoQR2GcW42XVd/HKWbg35Gjyjfho2xvw0baC8NJ2gvJ0napeTpO1C8nSdql42htQvJ0jampko2kJJLcjUqjzFXc2qrHlsxU5Zt1GNLZioyzdPGxZZMVGWbr4mJLZioyzdrGxgNCdeJAAA1Zm7AB2mWSM2Wb1Gytl7hFtoHWD7FfNaQR828ezkO0m7HHTHnnvyjqxlYgBACAEAIAQAgBAPJ9L+hNGdrdTu4+Zp+c0+ru07LAO373MePKZex1ceWb9L9WzrdzPhuvXH6PkW1Nl5GLYacmtqrBxAPFXHvK3Jh5TjcvFnx3WUd/h7GHLN41jOsrXzJXUwN4kEmSbaCTJTtU6wHiRoZI8Q3JKPEsKzJ1UXMxaY8wJcz68eWTFXc2urFlkxVXNuoxJZMVOWbpY+JLJipyzdbFwvCWTFRlm7GFhMzbiLvvzI5Kg73PYPn3Ay2Ys+fJp6fZ2zFq9tiLLtNN/TQKO5B2D5mWyaZMs7k3ySCAEAIAQAgBACAEAIAQDHtTZeNlVmrJrS1Dy3h7Sn3lbmp8RFzwxzmsps+HJlhd43VfNekP0cZFWtmEfymriepYhchfLsf5HznN5ehrzw8/sdXg9pS+XJ5fa8TdiOjFHVkdeDI6lHXzB4iYrxWXVjpY8sym5dlmiR4D+NHUSfAnxjqJPgHjWGPGmCPGuuNGmCPGcmLHmBLm0V4keYkubVVieEeYq7m3U4csmKq5uhj4XhHmKrLN08fEAIXQljyRQWc+QEsmKjLkegwNh2HQ2/Up7ikG0+bcl9NfMSyYM2fN9Hfx6ErXcrUIo7B2nvPefGWKLbfUyCBACAEAIAQAgBACAEAIAQAgBAMO09j4mUNMmmu3QEKxGli/uuOI9DFywxy9Zs+HJlhd43Tx+0/o4Q6tiXFe6q8by+QccR6gzNl1Mf5W3j7+U+KbebzOh+0KvtUNYo/TpIuB9B7XylN62c+TVj3ePL56cuzCKHR1atvdsU1t8DK7x2esXzll9KsuJJ8I8ZqYfhJmKPGfXheEeYkubTXhd/zjTElza8fEDHRQXPdWpsPwXWPMVeXJJ6uzibCyW5UlR71pFS/Di3ylk46oy58fq7eH0bA43WE/cqG4vkW5n00jzBny57fR2cXEqqGlSKmvMge0x7yeZ9Y8mlNyt9T5KBACAEAIAQAgBACAEAIAQAgBACAEAIAQAgFbK1YaMqsO5gCIBxtq7LxAuox8YN3imvX46RbjPosxzy3615jLxqgPZSse0eSKJXcZ9F8zy+puFj1ELqlZ4nmimTJPoi55fV6nZ2zcXdDdTRve91Sa/HSWTGfRRc8vq6aqANAAB3AaCSRMAIAQAgBACAEAIAQAgB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AutoShape 6" descr="data:image/jpeg;base64,/9j/4AAQSkZJRgABAQAAAQABAAD/2wCEAAkGBwwPDxANDRAMDAwNDA0MDQwNDQ8MDAwNFBEWFhURFBQYHCggGBonHBQUITEhJSkrMS4uFx8zODMsNygtLisBCgoKDg0OFBAQFy0dHRwsLCssLCwsLCwrLC0sLCwsLCwsLCwsLCwsLCwsLCwsLCwsLCwsLCwsLCwsLCwsLCwsLP/AABEIAOIA3wMBEQACEQEDEQH/xAAbAAACAwEBAQAAAAAAAAAAAAAAAwECBAUGB//EAEAQAAICAQEEBwQFCgYDAAAAAAECAAMEEQUSITEGE0FRYXGBIlKRoQcjMmKxFDNCQ1NyorLB0YKSk8LD4URjc//EABsBAAIDAQEBAAAAAAAAAAAAAAACAQMEBQYH/8QANREBAQACAgADBQYEBgMBAAAAAAECEQMEEiExBRMyQVFhcYGRobEiQkPRBjNScsHwFCThI//aAAwDAQACEQMRAD8A+4wAgBACAEAIAQAgBAOdl7axaiVLh3HApWOsYHuOnAeukydjvdfg/wAzOT7Pn+SzDhzz+GOVkdKH/VUgD3rX4/5V/vOPzf4i4p5ceFv3+X92vDo5X4rpzr9uZrfrBWO6utV/m1M5/J7f7OXwyY/r+7Rj0eOeu6xW5uS3O/IPla6j4AzLl7V7eXryX9l06vFP5Wd7be2y0+djn+sr/wDO7F/qZfnTzg4/9M/Is33DlZcPK1x/WNO92J/Uy/Oj3HH/AKZ+SybUzE+zkZA87GcfBtZpw9qdrH+f9qW9Tiv8rVR0rz05tXaO6ysa/FSJt4/bfNPikv6KcvZ/HfS2Oni9OV5X0Mv3qXFnrutpp8TN/F7a4svjxuP6s+fs/OfDdvQbO25h5HCm1Gfn1bapb/lPGdTi7HHyzeGUrHnxZ4fFNOjLlYgBACAEAIAQAgBACAEAIAQAgBACAcjO29Umq0jr35ag6VKfFu3019Jyu77Y6/W8t+LL6T/m/Jo4utnyefpHBy8zIu/Oud39mmqVaeI/S9dZ5bt+2uzz+Uvgn0n93R4uphh8t1mFenAAAdw4CcrbVIgpDZtKFJO06LZY0qdFssaVOimWPKnRLrHlGiXWPKNEOseUaIsX+/rLccrLuC479XU2Z0ozsbQb5yKh+qvJfh4P9ofMeE6vX9qcvH5ZfxT7fX82Ll6PHn5zyr2+w+leJlEJqaLzw6m0gbx+43Jvx8J3ev3OLn+G+f0rl83W5OL1nl9XemtnEAIAQAgBACAEAIAQAgBAM+bm10rvWHnwVRxdz3ASnn7HHwYXPkupDYYZZ3WMeaztoXX8G+rq/ZKeY++e3y5ec8Z7Q9u8vPvDi/hx/W/2/B1OHqY4+eXnWULODtsQRBKDJSqZJlSJKYWwjGijCNDEssaU2iXWPKNEusslGmd1jyjRDiWRGiHEsg0z2LLMbq7iLHpOj3TXIxyK8nfycflvE631DwJ+2PA8fHsna6ntPLH+Hl859fm5vY6Ey8+Pyv0+T6Rg5tORWt1DrbW3Jl/AjmD4GdzHKZTeN3HIyxuN1ZqtEYogBACAEAIAQAgBAMG09pLSNBo9zDVK9ez3m7h+Mw9/v8XT4/Fn630nzv8A36reLhy5LqPN2O7sbLGL2HgWPAAe6o7B4TwHd73L28/FyX7p8o7HFxY8c1FZjWokhBkpVMlKpkmVMlKhkmihjGhbRoaFMI0PCXEeVOmdxLINEOJZEaZ3EsiNM7iWRGmewSyI01bF23k4NnWUN7JI62lj9XcPEdh7iOP4Td1e1nw3y859GXsdbHmnn6/V9d2DtvHzahbQeI0FlTfnKn91h/XkZ6Ti5ceXHxYuBy8WXFl4cnSlisQAgBACAEAIBh2ptFaV0GjWvruJ/ubwH/Uw9/v8fT4vHl535T63/vqt4eK8mWo8ySSS7Es7HVmPMn+3hPnna7XJ2eS8nJd2/p9kdnj45hPDiJnOiSlEEqkyUoJkpUJkpVJkmUMZMUMk0UMaGijRoeEtGh4S4lkTpnsEsiNMziWRGmewSyI0z2CWRGmawS2FsO2Tta/DuXIoOjDgyHXctTtRh3fhNfW7GXDluM/PwY8uOsn2jYG2qM6hb6T92ys/bqsHNW/v2jQz0fFy48mMyxed5eLLiyuOTpSxWIAQAgBAM+dlrTWbG46cFUc3Y8lEq5+fDg48uTO6kNhhc7MY8o9juxssOrvxOnIDsUeAnzjv93Pt8t5MvT5T6R2+LinHjqK6zEtEkIglEkIglBEkKkSTbUIkmihjQ0LJjGUMk0UJjGhbRoeEvHh4RYJZE6ZrBLIjTO8shdM1ktiLGeyWQtjNZLIWx0ui+37cDIFq6tU2iX1ftK9eY+8OY+HbNvV7F4cvsvqx9vrTmx+2ej7fiZNd1aXVMHrsQOjDkVInoZZZuPO2WXVOkoEAIAQDye1M032kg/VVkrUOxjyNnryHh5zxHt72h77k9zhf4cP1v/x1unweHHxX1rNPPNiIAEwSiSE6QCwSW48Npdp6uXTgg8Sprje4ifEWyRLwa9DTIl1ldxs9VkpLiTFkLJjHhbRoaKExjwpo0NCXjw7PZLINM1kthdM1kshbGd5ZC2M1kthbGdpZCWPd/Rj0hNVn5BafqbiWxyf1d3Mp5NxPn5zq+z+x/Ty/Bx/aHX/qT8X1OdZyRACAcnpFmFKxUp0su1XUHQrWPtN8wP8AFOX7W7v/AIvXtnxZeU/v+DR1uL3mfn6R51dBw5acBPnldtOsANYBEErAQk3dFpqpNvFxEtNCTZjxktW3JdONG0FJPu07KZImXGeUixJnz4lmNZbFmPLDw1fjWd4RbCiY54WxjHhbGNDQpo0WRnslkTpmslsLpneWQtjNZLIWxmslsJYzvLIWxNLkEMpKspDKw4FWB1BHjrHwtmUsUcmMssr7r0T2yM3ErvOgtGtd6j9G1efoeDDwYT0fDye8wmTzXPxe7zuLsS1UIB4zaGV11z2c1B6qvu3FJGo8zqfhPB+3O37/ALNxnph5fj83a6fF4OPfzpM4rUJAGskJEgGoJp4cPmTKtCLOlx4KrTVWa8MFdpgSXzjLtBSTeMbKdJVlgslZrFmfPBbjWS1Zj5MF+NY7BMmtVoxZ2jxdC2MaGhbGTDQpzHh4TZHh9M1kthbGZ5ZC6Z7JZC2M1kthLGayWQtVQxlWUe5+jPavU5X5Ox+qyxu+AuUEqfUaj4Tq9Hk1fD9XI9ocW8fHPk+sTqOQw7byjVQ7A6OR1aHuduAPprr6TN3Of3HBnyfSfr8v1WcWHjzmP1ePrAAAHIAADwnzXK23deik0ZrFA1gEawCyyJN0taa50uLFVk0IJ0OPFVWhFm3DFVacqTTjgrtDJJuAlZ7FlGeK3GslomXPFdix2zHyRoxYbpg5JqtWDI5kRdC2Mc8LJjHhTGNDwp48OzWGWQtjM8thaz2GWQtZrJZCVmslsJVFMZXk6GFYyMrodHRlsQ9zqdVPxAmriurKx8uMyll+b73s7LW+mu9Ps21rYPDUcp3ZdyV5zKeG2X5OH0uv401fv3N6eyv8zfCef/xFzeHhw45/Nf2b/Z+G87l9HEUzxtddbWQBrADWAXQycfWFrTWZ0+JTk01mdDjU5NNc28arJqrmzDSnIWaSctIxZbZlzX4sVpmTNoxYrjMfI04sF5mDlacGOwxI0YlMY8PCyYxoWxjQ8Kcx4dmsMsiKzOZbC1nsMshKzWGWQtZ7DLYSqKYyrJuxZowZc31v6OMvfwzUeePcyj9xtHHzZh6TsdbLeH3OF28dcm/qy9Irt7Ks/wDWtdXwG9/vnlP8Qcni7Ex/0z92/wBn4647frWJTPP10NLayBoawGhrAaXUwnlS2NNbTpcVU5Rprab+Oqso0I02YZKbD1smnHNXcQ1km5iYs9jyjLJbjGO1pmzrRjGK5pjzrRjGG9ph5PVpwjG5kSNEhbGMeFkxoaFsY0PIS5jw7PYZZEVmcy2ErPYZZC1mcyyErPYZbCVRIyrJ0MWaMGXN9D+jS/duuq7LKFcDxRtP+T5TpdW+scfvY+lGfZvX3t35FvwDFR8gJ472tl4u3yX7dflHQ6mOuHFVTOZY16W1kDQ1gBrAaWVpGkWHVvNXDmqyjSjzoYZKrictk1Y5q7iaLJfMyeFBtk+NMxJeyV5ZnmLLa8z5ZL8cWO55lzyX44sNrzHfOtOMZmMeLpFGMaGkLYxjyFsY0PIS5jwzPYZZEVmcyyErO5lkLWdzLYSs7mWQlRXGnqpzdHFE04Mmb2fQezczaTyDLah8urLfiom7r/E5vcm8DXb23PfbYf4zPGd7z7HL/uv7t/Xn/wCeH3QxWmKxpi4MXQ0NYDQ1gNIDSdDRivDG6pbD0sm3j5FdxNWyasc1dxX62WzMvhQbY3jT4CntiXM8xZrLZTlmuxxZLbJkzy2vxxZbGkSL8YSTHPIoTJNIWxjQ8hTGPDyEuY8hmewyyQlZ3MshazuZZCVncyyErO5lkJVqo2PqozdTEE1YRkzem2ASt1TDmC+n+mw/rNnD8Uc/s/BWqxvbf/62fzGeO7s/9jl/3X92/r/5eH3RdGmOxphoaLo2k6yNI0jWGhpBMlOgHhoaXWyEthbiYLpfjyl8C3XS6cqPAqbo3vB4CnuiXlPMCLLZVcrVuOLO7wkXSEsY+jyKEyZDSFkxjyFsY0hpCmMeHkJdo8grO7SyQtZ3MskJWdzLJC1ncyyEpJMdXTqBHwjPnXXw1mrCMedel2Mn1iebfyNNfF6xg7Hw07PG7fevu5Fw9OsM8n7Rw8PZ5J9v7t/Uu+HD7lFaYLGuGhomjrb0jQ0NYaGhvSdDSpME6RvSdJ0nrIaHhR1kNDwqmyTpPhUayNMTTEpnjSHkUJjaPIWTJ0aRQmMaRRjGkNIUzRpDyFO0eQxDtHkLWd2lkhaQ7SyQlZ3aWSErO7SyQlLEZXk24yy7CMuddrCSacYyZ16zoxRvZNK/esJ/0n/6mrinm5/Zv8FR0pq6vNuHY5S0eTKNfmGnnPbPH4ezb9ZL/wANns/LfDJ9K5yvORY6MNV4tiyLhoujaTvSNI0CZKdKkw0nSC0nQ0qTJ0bSpMnSdKkydJ0qTJNpQmTpOlS0bRpFCZOjSFsY2jSFs0aQ8hbNGkMQ7R5BSHaWSFpDtLJCUh2lkhaQ7R5CVncyyQlWqEaRTnXSxUmjCMmdd3Br5TRjGPOvadDaNcje7K6HJ82Kgfg018U83O7N8tK/SFj7ttFw5PW9THxU7y/zN8Jx/bnFuYcn4NPszPzyx/F5ZXnnbHZhivEsWQxXi6PF96Ro2hvQ0NI3oaGkEydJ0qTJ0nSpMnSdKkydG0qTJ0nShMbRtKkyTSFlo2jSKM0nRpC2aNIbRLtHkBDtLJEEu0eQpDtLJC0h2jyEpDtLJCUqMryrVQkswjPnXXw6ppxjHnXewKuUvxjJnXveh1Gi22e86VDxCLr+Lkek18c8nN7F3lIZ01w+tw3IGrUEZC9+i6738JaZ+/w+94M8fn6/knqcnu+bG/g+aK88bY9NDFeLYeLh4ulkXDyNHi29I0bQ3oaTpG9J0NI3oaTpUtJ0nSpaTpOlS0nRtKFo2jaULSdGkLLRtGkUZo0hiXePIgl2jyIJdo8iCXaPIWkO0eQlJdpZIWkMY8JVq1jSbU510cWuX4xkzydvCq5TRjGTOvQYVYA3jyUFj5CX4xkzr6HsfGNVFdZ+0F3n/fY7zfMmasZqOZnlvK1sZQQQRqCCCDyIPZJK+N7VwjjX24510qchCebVHih+BHrrPH93r+55ssfl6z7np+ry+948cvn82cPMemuLh5GjxcPF0eLB5GjxO/DR4N6GjaQWhpOkFpOk6VLSdJ0oWk6TpQtJ0bShaNpJbPGkSUzx5BspnjSIJZ48iCnaPIW0h2jyFpLtHkLaS7SyQlVUSVeVbMeuW44s2eTr4lM0Yxkzyd3Bo5S/GMueT0+xsLrLa6yPZ162z9xCDp6tujyJl+E82Hmz1K9xL2IQDxX0kbK3kTNQe1VpVdp21E+y3ox/iPdOX7U6/vOPxz1x/Z0vZvP4M/BfTL93z8PPN6d+Lh5GjxYPI0eLB5GjxO/I0aJ34aPKjfho20F5OjbQXhpKheNpO1C8nSdls8aQbLZ40g2Wzx5BspnjSI2Szx5EbKZo8hSWaNIW0lmlkhaoOMlXa0U1yzHFRnk6eLTL8cWXPJ28OiX4xlzyegwMflLsYyZ5PZ9HMTcrNxGjXaEa8xUNd0eupb/F4TRjNRg5ct114yoQBd9KWI1bgMjqUZTyZSNCJFm5qpl15x8Y2/st8LIfHbUqPaqc/rKj9k+fYfETy3c614eSz5X0em6nYnNxy/P5sAeZNNkWDyNHi2/I0aUb8NHid+Ro0RvydG2gvDRtql5Ok7VLydJ2oXjaTtQvJ0Nls8aQbLZ40g2Uzx5EbKZo0hdlM8eRGymaPIW1TnGJadVXGxxUZZOjjUS/HFmzydjEx5djGXPJ3cHG5S7GMueT0eysDrXFXHcAD3H7mvBfNjw8gZdjix8ueo9jLmQQAgBAOB0x2AM7H0TQZNWr0MeAJ7UJ7j+IB7Jm7XXnNhcfn8mnq9i8Ofi+XzfHXDKxRwUdWKsjDRlYHQgjvnmc+O42431j02Gcyks9KkPE0tlSHkaNKnfho8o34aNKN+GjSo35OjbVLw0napeTpO1C8bQ2oXjaTstnkyI2WzxpBstnjyI2UzRpEbKZo0hbUAaxiXI+qqNjipyzb8eiX44s2WbrYuPLscWbLJ28LF5S2Rmzyd7DxiN0AbzMQqKObMez8Tr2AGXYxlzzex2dhilN3m5O9Y3vP/bsHgBLpNMWWXiu2qSUQAgBACAeH6fdEjeDmYq65Kj66pf/ACEA+0PvgfEeOkwd3qTlnix+Kfq6PR7nur4Mvhv6Pl2/ODcdeVegl2nfkaPKnfkaPKN+GjSjfk6TtBeGjbVLydJ2qXk6TtUvJ0NqF42k7LLydDajPGkRspnjSI2oTGRasqSdK7k0VUyzHFTlm30Y8uxxZ8s3UxsaWzFnyzdnDxJbIz55u5iYwA1PgOWpJ7AB2nwlsjLnm9XsjZ3V/W2D60jQLzFSe758tTLsZpj5M9unGViAEAIAQAgBAPA9OehHXb2Zgrpfxa7HHAX97J3P4dvnzwdvpzk/ix9f3dLpd68f8Gfw/s+WliCQdQQSCCNCCDoQR2GcW42XVd/HKWbg35Gjyjfho2xvw0baC8NJ2gvJ0napeTpO1C8nSdql42htQvJ0jampko2kJJLcjUqjzFXc2qrHlsxU5Zt1GNLZioyzdPGxZZMVGWbr4mJLZioyzdrGxgNCdeJAAA1Zm7AB2mWSM2Wb1Gytl7hFtoHWD7FfNaQR828ezkO0m7HHTHnnvyjqxlYgBACAEAIAQAgBAPJ9L+hNGdrdTu4+Zp+c0+ru07LAO373MePKZex1ceWb9L9WzrdzPhuvXH6PkW1Nl5GLYacmtqrBxAPFXHvK3Jh5TjcvFnx3WUd/h7GHLN41jOsrXzJXUwN4kEmSbaCTJTtU6wHiRoZI8Q3JKPEsKzJ1UXMxaY8wJcz68eWTFXc2urFlkxVXNuoxJZMVOWbpY+JLJipyzdbFwvCWTFRlm7GFhMzbiLvvzI5Kg73PYPn3Ay2Ys+fJp6fZ2zFq9tiLLtNN/TQKO5B2D5mWyaZMs7k3ySCAEAIAQAgBACAEAIAQDHtTZeNlVmrJrS1Dy3h7Sn3lbmp8RFzwxzmsps+HJlhd43VfNekP0cZFWtmEfymriepYhchfLsf5HznN5ehrzw8/sdXg9pS+XJ5fa8TdiOjFHVkdeDI6lHXzB4iYrxWXVjpY8sym5dlmiR4D+NHUSfAnxjqJPgHjWGPGmCPGuuNGmCPGcmLHmBLm0V4keYkubVVieEeYq7m3U4csmKq5uhj4XhHmKrLN08fEAIXQljyRQWc+QEsmKjLkegwNh2HQ2/Up7ikG0+bcl9NfMSyYM2fN9Hfx6ErXcrUIo7B2nvPefGWKLbfUyCBACAEAIAQAgBACAEAIAQAgBAMO09j4mUNMmmu3QEKxGli/uuOI9DFywxy9Zs+HJlhd43Tx+0/o4Q6tiXFe6q8by+QccR6gzNl1Mf5W3j7+U+KbebzOh+0KvtUNYo/TpIuB9B7XylN62c+TVj3ePL56cuzCKHR1atvdsU1t8DK7x2esXzll9KsuJJ8I8ZqYfhJmKPGfXheEeYkubTXhd/zjTElza8fEDHRQXPdWpsPwXWPMVeXJJ6uzibCyW5UlR71pFS/Di3ylk46oy58fq7eH0bA43WE/cqG4vkW5n00jzBny57fR2cXEqqGlSKmvMge0x7yeZ9Y8mlNyt9T5KBACAEAIAQAgBACAEAIAQAgBACAEAIAQAgFbK1YaMqsO5gCIBxtq7LxAuox8YN3imvX46RbjPosxzy3615jLxqgPZSse0eSKJXcZ9F8zy+puFj1ELqlZ4nmimTJPoi55fV6nZ2zcXdDdTRve91Sa/HSWTGfRRc8vq6aqANAAB3AaCSRMAIAQAgBACAEAIAQAgBA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67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 smtClean="0"/>
              <a:t>What is Surface Area</a:t>
            </a:r>
            <a:endParaRPr lang="en-US" sz="5400" dirty="0"/>
          </a:p>
        </p:txBody>
      </p:sp>
      <p:sp>
        <p:nvSpPr>
          <p:cNvPr id="53" name="TextBox 52"/>
          <p:cNvSpPr txBox="1"/>
          <p:nvPr/>
        </p:nvSpPr>
        <p:spPr>
          <a:xfrm>
            <a:off x="830044" y="1143000"/>
            <a:ext cx="749916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There are two basic kinds of surface area.  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The least common kind is called 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Lateral Surface Area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which only includes the “walls” and </a:t>
            </a:r>
          </a:p>
          <a:p>
            <a:pPr algn="ctr"/>
            <a:r>
              <a:rPr lang="en-US" sz="2800" b="1" dirty="0" smtClean="0"/>
              <a:t>not the “floors and ceilings” </a:t>
            </a:r>
          </a:p>
          <a:p>
            <a:pPr algn="ctr"/>
            <a:r>
              <a:rPr lang="en-US" sz="2800" b="1" dirty="0" smtClean="0"/>
              <a:t>of geometric shapes… 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3952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586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These 3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steps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 for finding the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surface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area of any polyhedron (prism or pyramid)</a:t>
            </a:r>
            <a:endParaRPr lang="en-US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Identify all surfaces</a:t>
            </a: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Find the area of each surface individually</a:t>
            </a: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them up.</a:t>
            </a:r>
            <a:endParaRPr lang="en-U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3316" y="2720426"/>
            <a:ext cx="1590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Cylinder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828800"/>
            <a:ext cx="43366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base of a cylinder is a circle.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There are two bases in a cylinder.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25854" y="1967299"/>
            <a:ext cx="442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The area of a circle can be found </a:t>
            </a:r>
          </a:p>
          <a:p>
            <a:pPr algn="ctr"/>
            <a:r>
              <a:rPr lang="en-US" sz="3600" dirty="0"/>
              <a:t>From the formula</a:t>
            </a:r>
          </a:p>
          <a:p>
            <a:pPr algn="ctr"/>
            <a:r>
              <a:rPr lang="en-US" sz="3600" dirty="0"/>
              <a:t>A = </a:t>
            </a:r>
            <a:r>
              <a:rPr lang="en-US" sz="3600" dirty="0" smtClean="0">
                <a:sym typeface="Symbol"/>
              </a:rPr>
              <a:t></a:t>
            </a:r>
            <a:r>
              <a:rPr lang="en-US" sz="3600" dirty="0" smtClean="0"/>
              <a:t> </a:t>
            </a:r>
            <a:r>
              <a:rPr lang="en-US" sz="3600" dirty="0"/>
              <a:t>x r</a:t>
            </a:r>
            <a:r>
              <a:rPr lang="en-US" sz="3600" baseline="40000" dirty="0"/>
              <a:t>2</a:t>
            </a:r>
            <a:r>
              <a:rPr lang="en-US" sz="3600" dirty="0"/>
              <a:t> </a:t>
            </a:r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837476" y="2982036"/>
            <a:ext cx="2734524" cy="2732964"/>
            <a:chOff x="1837476" y="2982036"/>
            <a:chExt cx="2734524" cy="2732964"/>
          </a:xfrm>
        </p:grpSpPr>
        <p:grpSp>
          <p:nvGrpSpPr>
            <p:cNvPr id="12" name="Group 11"/>
            <p:cNvGrpSpPr/>
            <p:nvPr/>
          </p:nvGrpSpPr>
          <p:grpSpPr>
            <a:xfrm>
              <a:off x="1837476" y="2982036"/>
              <a:ext cx="2734524" cy="2732964"/>
              <a:chOff x="1837476" y="2982036"/>
              <a:chExt cx="2734524" cy="2732964"/>
            </a:xfrm>
          </p:grpSpPr>
          <p:sp>
            <p:nvSpPr>
              <p:cNvPr id="4" name="Can 3"/>
              <p:cNvSpPr/>
              <p:nvPr/>
            </p:nvSpPr>
            <p:spPr>
              <a:xfrm>
                <a:off x="2438400" y="3243646"/>
                <a:ext cx="2133600" cy="2471354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810000" y="2982036"/>
                <a:ext cx="636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 in 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837476" y="4288513"/>
                <a:ext cx="6896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15 in</a:t>
                </a:r>
                <a:endParaRPr lang="en-US" dirty="0"/>
              </a:p>
            </p:txBody>
          </p:sp>
        </p:grpSp>
        <p:sp>
          <p:nvSpPr>
            <p:cNvPr id="5" name="Oval 4"/>
            <p:cNvSpPr/>
            <p:nvPr/>
          </p:nvSpPr>
          <p:spPr>
            <a:xfrm>
              <a:off x="2438400" y="3243646"/>
              <a:ext cx="2133600" cy="566354"/>
            </a:xfrm>
            <a:prstGeom prst="ellipse">
              <a:avLst/>
            </a:prstGeom>
            <a:solidFill>
              <a:srgbClr val="FF0000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3505200" y="3526823"/>
              <a:ext cx="1066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809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build="p"/>
      <p:bldP spid="6" grpId="1" uiExpand="1" build="p"/>
      <p:bldP spid="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70214" y="695348"/>
            <a:ext cx="2734524" cy="2471354"/>
            <a:chOff x="470214" y="695348"/>
            <a:chExt cx="2734524" cy="2471354"/>
          </a:xfrm>
        </p:grpSpPr>
        <p:sp>
          <p:nvSpPr>
            <p:cNvPr id="6" name="Can 5"/>
            <p:cNvSpPr/>
            <p:nvPr/>
          </p:nvSpPr>
          <p:spPr>
            <a:xfrm>
              <a:off x="1071138" y="695348"/>
              <a:ext cx="2133600" cy="247135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0214" y="1740215"/>
              <a:ext cx="6896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15 in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071138" y="433738"/>
            <a:ext cx="2133600" cy="827964"/>
            <a:chOff x="1071138" y="433738"/>
            <a:chExt cx="2133600" cy="827964"/>
          </a:xfrm>
        </p:grpSpPr>
        <p:sp>
          <p:nvSpPr>
            <p:cNvPr id="7" name="TextBox 6"/>
            <p:cNvSpPr txBox="1"/>
            <p:nvPr/>
          </p:nvSpPr>
          <p:spPr>
            <a:xfrm>
              <a:off x="2442738" y="433738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 in </a:t>
              </a:r>
              <a:endParaRPr lang="en-US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1071138" y="695348"/>
              <a:ext cx="2133600" cy="566354"/>
            </a:xfrm>
            <a:prstGeom prst="ellipse">
              <a:avLst/>
            </a:prstGeom>
            <a:solidFill>
              <a:srgbClr val="FF0000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37938" y="978525"/>
              <a:ext cx="1066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886200" y="791693"/>
            <a:ext cx="4962064" cy="47500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3200" dirty="0" err="1" smtClean="0">
                <a:latin typeface="Arial Rounded MT Bold" pitchFamily="34" charset="0"/>
              </a:rPr>
              <a:t>A</a:t>
            </a:r>
            <a:r>
              <a:rPr lang="en-US" sz="3200" baseline="-30000" dirty="0" err="1" smtClean="0">
                <a:latin typeface="Arial Rounded MT Bold" pitchFamily="34" charset="0"/>
              </a:rPr>
              <a:t>o</a:t>
            </a:r>
            <a:r>
              <a:rPr lang="en-US" sz="3200" dirty="0" smtClean="0">
                <a:latin typeface="Arial Rounded MT Bold" pitchFamily="34" charset="0"/>
              </a:rPr>
              <a:t>   = </a:t>
            </a:r>
            <a:r>
              <a:rPr lang="en-US" sz="3200" dirty="0">
                <a:latin typeface="Arial Rounded MT Bold" pitchFamily="34" charset="0"/>
                <a:sym typeface="Symbol"/>
              </a:rPr>
              <a:t></a:t>
            </a:r>
            <a:r>
              <a:rPr lang="en-US" sz="3200" dirty="0">
                <a:latin typeface="Arial Rounded MT Bold" pitchFamily="34" charset="0"/>
              </a:rPr>
              <a:t> x r</a:t>
            </a:r>
            <a:r>
              <a:rPr lang="en-US" sz="3200" baseline="40000" dirty="0">
                <a:latin typeface="Arial Rounded MT Bold" pitchFamily="34" charset="0"/>
              </a:rPr>
              <a:t>2</a:t>
            </a:r>
            <a:r>
              <a:rPr lang="en-US" sz="3200" dirty="0">
                <a:latin typeface="Arial Rounded MT Bold" pitchFamily="34" charset="0"/>
              </a:rPr>
              <a:t> </a:t>
            </a:r>
          </a:p>
          <a:p>
            <a:pPr lvl="1"/>
            <a:r>
              <a:rPr lang="en-US" sz="3200" dirty="0" err="1" smtClean="0">
                <a:latin typeface="Arial Rounded MT Bold" pitchFamily="34" charset="0"/>
              </a:rPr>
              <a:t>A</a:t>
            </a:r>
            <a:r>
              <a:rPr lang="en-US" sz="3200" baseline="-30000" dirty="0" err="1">
                <a:latin typeface="Arial Rounded MT Bold" pitchFamily="34" charset="0"/>
              </a:rPr>
              <a:t>o</a:t>
            </a:r>
            <a:r>
              <a:rPr lang="en-US" sz="3200" dirty="0" smtClean="0">
                <a:latin typeface="Arial Rounded MT Bold" pitchFamily="34" charset="0"/>
              </a:rPr>
              <a:t>   = </a:t>
            </a:r>
            <a:r>
              <a:rPr lang="en-US" sz="3200" dirty="0">
                <a:latin typeface="Arial Rounded MT Bold" pitchFamily="34" charset="0"/>
                <a:sym typeface="Symbol"/>
              </a:rPr>
              <a:t></a:t>
            </a:r>
            <a:r>
              <a:rPr lang="en-US" sz="3200" dirty="0">
                <a:latin typeface="Arial Rounded MT Bold" pitchFamily="34" charset="0"/>
              </a:rPr>
              <a:t> x </a:t>
            </a:r>
            <a:r>
              <a:rPr lang="en-US" sz="3200" dirty="0" smtClean="0">
                <a:latin typeface="Arial Rounded MT Bold" pitchFamily="34" charset="0"/>
              </a:rPr>
              <a:t>(8in)</a:t>
            </a:r>
            <a:r>
              <a:rPr lang="en-US" sz="3200" baseline="40000" dirty="0" smtClean="0">
                <a:latin typeface="Arial Rounded MT Bold" pitchFamily="34" charset="0"/>
              </a:rPr>
              <a:t>2</a:t>
            </a:r>
            <a:r>
              <a:rPr lang="en-US" sz="3200" dirty="0" smtClean="0">
                <a:latin typeface="Arial Rounded MT Bold" pitchFamily="34" charset="0"/>
              </a:rPr>
              <a:t> </a:t>
            </a:r>
          </a:p>
          <a:p>
            <a:pPr lvl="1"/>
            <a:r>
              <a:rPr lang="en-US" sz="3200" dirty="0" err="1" smtClean="0">
                <a:latin typeface="Arial Rounded MT Bold" pitchFamily="34" charset="0"/>
              </a:rPr>
              <a:t>A</a:t>
            </a:r>
            <a:r>
              <a:rPr lang="en-US" sz="3200" baseline="-30000" dirty="0" err="1">
                <a:latin typeface="Arial Rounded MT Bold" pitchFamily="34" charset="0"/>
              </a:rPr>
              <a:t>o</a:t>
            </a:r>
            <a:r>
              <a:rPr lang="en-US" sz="3200" dirty="0" smtClean="0">
                <a:latin typeface="Arial Rounded MT Bold" pitchFamily="34" charset="0"/>
              </a:rPr>
              <a:t>   = </a:t>
            </a:r>
            <a:r>
              <a:rPr lang="en-US" sz="3200" dirty="0">
                <a:latin typeface="Arial Rounded MT Bold" pitchFamily="34" charset="0"/>
                <a:sym typeface="Symbol"/>
              </a:rPr>
              <a:t></a:t>
            </a:r>
            <a:r>
              <a:rPr lang="en-US" sz="3200" dirty="0">
                <a:latin typeface="Arial Rounded MT Bold" pitchFamily="34" charset="0"/>
              </a:rPr>
              <a:t> x </a:t>
            </a:r>
            <a:r>
              <a:rPr lang="en-US" sz="3200" dirty="0" smtClean="0">
                <a:latin typeface="Arial Rounded MT Bold" pitchFamily="34" charset="0"/>
              </a:rPr>
              <a:t>8in x 8in </a:t>
            </a:r>
            <a:endParaRPr lang="en-US" sz="3200" dirty="0">
              <a:latin typeface="Arial Rounded MT Bold" pitchFamily="34" charset="0"/>
            </a:endParaRPr>
          </a:p>
          <a:p>
            <a:pPr lvl="1"/>
            <a:r>
              <a:rPr lang="en-US" sz="3200" dirty="0" err="1" smtClean="0">
                <a:latin typeface="Arial Rounded MT Bold" pitchFamily="34" charset="0"/>
              </a:rPr>
              <a:t>A</a:t>
            </a:r>
            <a:r>
              <a:rPr lang="en-US" sz="3200" baseline="-30000" dirty="0" err="1">
                <a:latin typeface="Arial Rounded MT Bold" pitchFamily="34" charset="0"/>
              </a:rPr>
              <a:t>o</a:t>
            </a:r>
            <a:r>
              <a:rPr lang="en-US" sz="3200" dirty="0" smtClean="0">
                <a:latin typeface="Arial Rounded MT Bold" pitchFamily="34" charset="0"/>
              </a:rPr>
              <a:t>   = </a:t>
            </a:r>
            <a:r>
              <a:rPr lang="en-US" sz="3200" dirty="0">
                <a:latin typeface="Arial Rounded MT Bold" pitchFamily="34" charset="0"/>
                <a:sym typeface="Symbol"/>
              </a:rPr>
              <a:t></a:t>
            </a:r>
            <a:r>
              <a:rPr lang="en-US" sz="3200" dirty="0">
                <a:latin typeface="Arial Rounded MT Bold" pitchFamily="34" charset="0"/>
              </a:rPr>
              <a:t> x </a:t>
            </a:r>
            <a:r>
              <a:rPr lang="en-US" sz="3200" dirty="0" smtClean="0">
                <a:latin typeface="Arial Rounded MT Bold" pitchFamily="34" charset="0"/>
              </a:rPr>
              <a:t>64in</a:t>
            </a:r>
            <a:r>
              <a:rPr lang="en-US" sz="3200" baseline="40000" dirty="0" smtClean="0">
                <a:latin typeface="Arial Rounded MT Bold" pitchFamily="34" charset="0"/>
              </a:rPr>
              <a:t>2</a:t>
            </a:r>
            <a:r>
              <a:rPr lang="en-US" sz="3200" dirty="0" smtClean="0">
                <a:latin typeface="Arial Rounded MT Bold" pitchFamily="34" charset="0"/>
              </a:rPr>
              <a:t> </a:t>
            </a:r>
            <a:endParaRPr lang="en-US" sz="3200" dirty="0">
              <a:latin typeface="Arial Rounded MT Bold" pitchFamily="34" charset="0"/>
            </a:endParaRPr>
          </a:p>
          <a:p>
            <a:pPr lvl="1"/>
            <a:r>
              <a:rPr lang="en-US" sz="3200" dirty="0" err="1" smtClean="0">
                <a:latin typeface="Arial Rounded MT Bold" pitchFamily="34" charset="0"/>
              </a:rPr>
              <a:t>A</a:t>
            </a:r>
            <a:r>
              <a:rPr lang="en-US" sz="3200" baseline="-30000" dirty="0" err="1">
                <a:latin typeface="Arial Rounded MT Bold" pitchFamily="34" charset="0"/>
              </a:rPr>
              <a:t>o</a:t>
            </a:r>
            <a:r>
              <a:rPr lang="en-US" sz="3200" dirty="0" smtClean="0">
                <a:latin typeface="Arial Rounded MT Bold" pitchFamily="34" charset="0"/>
              </a:rPr>
              <a:t>   = 64</a:t>
            </a:r>
            <a:r>
              <a:rPr lang="en-US" sz="3200" dirty="0">
                <a:latin typeface="Arial Rounded MT Bold" pitchFamily="34" charset="0"/>
                <a:sym typeface="Symbol"/>
              </a:rPr>
              <a:t> </a:t>
            </a:r>
            <a:r>
              <a:rPr lang="en-US" sz="3200" dirty="0" smtClean="0">
                <a:latin typeface="Arial Rounded MT Bold" pitchFamily="34" charset="0"/>
                <a:sym typeface="Symbol"/>
              </a:rPr>
              <a:t> </a:t>
            </a:r>
            <a:r>
              <a:rPr lang="en-US" sz="3200" dirty="0" smtClean="0">
                <a:latin typeface="Arial Rounded MT Bold" pitchFamily="34" charset="0"/>
              </a:rPr>
              <a:t>in</a:t>
            </a:r>
            <a:r>
              <a:rPr lang="en-US" sz="3200" baseline="40000" dirty="0" smtClean="0">
                <a:latin typeface="Arial Rounded MT Bold" pitchFamily="34" charset="0"/>
              </a:rPr>
              <a:t>2</a:t>
            </a:r>
          </a:p>
          <a:p>
            <a:endParaRPr lang="en-US" sz="3200" baseline="40000" dirty="0" smtClean="0">
              <a:latin typeface="Arial Rounded MT Bold" pitchFamily="34" charset="0"/>
            </a:endParaRPr>
          </a:p>
          <a:p>
            <a:r>
              <a:rPr lang="en-US" sz="3200" dirty="0" smtClean="0">
                <a:latin typeface="Arial Rounded MT Bold" pitchFamily="34" charset="0"/>
              </a:rPr>
              <a:t>Area of top   </a:t>
            </a:r>
            <a:r>
              <a:rPr lang="en-US" sz="3200" dirty="0">
                <a:latin typeface="Arial Rounded MT Bold" pitchFamily="34" charset="0"/>
              </a:rPr>
              <a:t>= 64</a:t>
            </a:r>
            <a:r>
              <a:rPr lang="en-US" sz="3200" dirty="0">
                <a:latin typeface="Arial Rounded MT Bold" pitchFamily="34" charset="0"/>
                <a:sym typeface="Symbol"/>
              </a:rPr>
              <a:t>  </a:t>
            </a:r>
            <a:r>
              <a:rPr lang="en-US" sz="3200" dirty="0">
                <a:latin typeface="Arial Rounded MT Bold" pitchFamily="34" charset="0"/>
              </a:rPr>
              <a:t>in</a:t>
            </a:r>
            <a:r>
              <a:rPr lang="en-US" sz="3200" baseline="40000" dirty="0">
                <a:latin typeface="Arial Rounded MT Bold" pitchFamily="34" charset="0"/>
              </a:rPr>
              <a:t>2</a:t>
            </a:r>
            <a:endParaRPr lang="en-US" sz="3200" dirty="0">
              <a:latin typeface="Arial Rounded MT Bold" pitchFamily="34" charset="0"/>
            </a:endParaRPr>
          </a:p>
          <a:p>
            <a:endParaRPr lang="en-US" sz="3200" baseline="40000" dirty="0">
              <a:latin typeface="Arial Rounded MT Bold" pitchFamily="34" charset="0"/>
            </a:endParaRPr>
          </a:p>
          <a:p>
            <a:r>
              <a:rPr lang="en-US" sz="3200" dirty="0">
                <a:latin typeface="Arial Rounded MT Bold" pitchFamily="34" charset="0"/>
              </a:rPr>
              <a:t>Area of </a:t>
            </a:r>
            <a:r>
              <a:rPr lang="en-US" sz="3200" dirty="0" smtClean="0">
                <a:latin typeface="Arial Rounded MT Bold" pitchFamily="34" charset="0"/>
              </a:rPr>
              <a:t>bottom= </a:t>
            </a:r>
            <a:r>
              <a:rPr lang="en-US" sz="3200" dirty="0">
                <a:latin typeface="Arial Rounded MT Bold" pitchFamily="34" charset="0"/>
              </a:rPr>
              <a:t>64</a:t>
            </a:r>
            <a:r>
              <a:rPr lang="en-US" sz="3200" dirty="0">
                <a:latin typeface="Arial Rounded MT Bold" pitchFamily="34" charset="0"/>
                <a:sym typeface="Symbol"/>
              </a:rPr>
              <a:t>  </a:t>
            </a:r>
            <a:r>
              <a:rPr lang="en-US" sz="3200" dirty="0">
                <a:latin typeface="Arial Rounded MT Bold" pitchFamily="34" charset="0"/>
              </a:rPr>
              <a:t>in</a:t>
            </a:r>
            <a:r>
              <a:rPr lang="en-US" sz="3200" baseline="40000" dirty="0">
                <a:latin typeface="Arial Rounded MT Bold" pitchFamily="34" charset="0"/>
              </a:rPr>
              <a:t>2</a:t>
            </a:r>
            <a:endParaRPr lang="en-US" sz="3200" dirty="0">
              <a:latin typeface="Arial Rounded MT Bold" pitchFamily="34" charset="0"/>
            </a:endParaRPr>
          </a:p>
          <a:p>
            <a:endParaRPr lang="en-US" dirty="0">
              <a:latin typeface="Arial Rounded MT Bold" pitchFamily="34" charset="0"/>
            </a:endParaRPr>
          </a:p>
          <a:p>
            <a:endParaRPr lang="en-US" dirty="0">
              <a:latin typeface="Arial Rounded MT Bold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071138" y="676694"/>
            <a:ext cx="2133600" cy="2100590"/>
            <a:chOff x="815020" y="3304492"/>
            <a:chExt cx="2133600" cy="2100590"/>
          </a:xfrm>
        </p:grpSpPr>
        <p:sp>
          <p:nvSpPr>
            <p:cNvPr id="14" name="Oval 13"/>
            <p:cNvSpPr/>
            <p:nvPr/>
          </p:nvSpPr>
          <p:spPr>
            <a:xfrm>
              <a:off x="815020" y="3304492"/>
              <a:ext cx="2133600" cy="2100590"/>
            </a:xfrm>
            <a:prstGeom prst="ellipse">
              <a:avLst/>
            </a:prstGeom>
            <a:solidFill>
              <a:srgbClr val="FF0000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51494" y="3810000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 in </a:t>
              </a:r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846694" y="4354787"/>
              <a:ext cx="1066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3657600" y="218295"/>
            <a:ext cx="49845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Arial Rounded MT Bold" pitchFamily="34" charset="0"/>
              </a:rPr>
              <a:t>Area of the base (circle)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391690" y="1178369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8 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18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8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8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8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1000"/>
                            </p:stCondLst>
                            <p:childTnLst>
                              <p:par>
                                <p:cTn id="30" presetID="2" presetClass="exit" presetSubtype="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9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9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8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5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7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2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7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2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8" grpId="0"/>
      <p:bldP spid="18" grpId="1"/>
      <p:bldP spid="18" grpId="2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895600" y="3816824"/>
            <a:ext cx="2734524" cy="2471354"/>
            <a:chOff x="470214" y="695348"/>
            <a:chExt cx="2734524" cy="2471354"/>
          </a:xfrm>
        </p:grpSpPr>
        <p:sp>
          <p:nvSpPr>
            <p:cNvPr id="6" name="Can 5"/>
            <p:cNvSpPr/>
            <p:nvPr/>
          </p:nvSpPr>
          <p:spPr>
            <a:xfrm>
              <a:off x="1071138" y="695348"/>
              <a:ext cx="2133600" cy="247135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0214" y="1740215"/>
              <a:ext cx="6896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15 in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886200" y="791693"/>
            <a:ext cx="4962064" cy="47500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3200" dirty="0" err="1" smtClean="0">
                <a:latin typeface="Arial Rounded MT Bold" pitchFamily="34" charset="0"/>
              </a:rPr>
              <a:t>A</a:t>
            </a:r>
            <a:r>
              <a:rPr lang="en-US" sz="3200" baseline="-30000" dirty="0" err="1" smtClean="0">
                <a:latin typeface="Arial Rounded MT Bold" pitchFamily="34" charset="0"/>
              </a:rPr>
              <a:t>o</a:t>
            </a:r>
            <a:r>
              <a:rPr lang="en-US" sz="3200" dirty="0" smtClean="0">
                <a:latin typeface="Arial Rounded MT Bold" pitchFamily="34" charset="0"/>
              </a:rPr>
              <a:t>   = </a:t>
            </a:r>
            <a:r>
              <a:rPr lang="en-US" sz="3200" dirty="0">
                <a:latin typeface="Arial Rounded MT Bold" pitchFamily="34" charset="0"/>
                <a:sym typeface="Symbol"/>
              </a:rPr>
              <a:t></a:t>
            </a:r>
            <a:r>
              <a:rPr lang="en-US" sz="3200" dirty="0">
                <a:latin typeface="Arial Rounded MT Bold" pitchFamily="34" charset="0"/>
              </a:rPr>
              <a:t> x r</a:t>
            </a:r>
            <a:r>
              <a:rPr lang="en-US" sz="3200" baseline="40000" dirty="0">
                <a:latin typeface="Arial Rounded MT Bold" pitchFamily="34" charset="0"/>
              </a:rPr>
              <a:t>2</a:t>
            </a:r>
            <a:r>
              <a:rPr lang="en-US" sz="3200" dirty="0">
                <a:latin typeface="Arial Rounded MT Bold" pitchFamily="34" charset="0"/>
              </a:rPr>
              <a:t> </a:t>
            </a:r>
          </a:p>
          <a:p>
            <a:pPr lvl="1"/>
            <a:r>
              <a:rPr lang="en-US" sz="3200" dirty="0" err="1" smtClean="0">
                <a:latin typeface="Arial Rounded MT Bold" pitchFamily="34" charset="0"/>
              </a:rPr>
              <a:t>A</a:t>
            </a:r>
            <a:r>
              <a:rPr lang="en-US" sz="3200" baseline="-30000" dirty="0" err="1">
                <a:latin typeface="Arial Rounded MT Bold" pitchFamily="34" charset="0"/>
              </a:rPr>
              <a:t>o</a:t>
            </a:r>
            <a:r>
              <a:rPr lang="en-US" sz="3200" dirty="0" smtClean="0">
                <a:latin typeface="Arial Rounded MT Bold" pitchFamily="34" charset="0"/>
              </a:rPr>
              <a:t>   = </a:t>
            </a:r>
            <a:r>
              <a:rPr lang="en-US" sz="3200" dirty="0">
                <a:latin typeface="Arial Rounded MT Bold" pitchFamily="34" charset="0"/>
                <a:sym typeface="Symbol"/>
              </a:rPr>
              <a:t></a:t>
            </a:r>
            <a:r>
              <a:rPr lang="en-US" sz="3200" dirty="0">
                <a:latin typeface="Arial Rounded MT Bold" pitchFamily="34" charset="0"/>
              </a:rPr>
              <a:t> x </a:t>
            </a:r>
            <a:r>
              <a:rPr lang="en-US" sz="3200" dirty="0" smtClean="0">
                <a:latin typeface="Arial Rounded MT Bold" pitchFamily="34" charset="0"/>
              </a:rPr>
              <a:t>(8in)</a:t>
            </a:r>
            <a:r>
              <a:rPr lang="en-US" sz="3200" baseline="40000" dirty="0" smtClean="0">
                <a:latin typeface="Arial Rounded MT Bold" pitchFamily="34" charset="0"/>
              </a:rPr>
              <a:t>2</a:t>
            </a:r>
            <a:r>
              <a:rPr lang="en-US" sz="3200" dirty="0" smtClean="0">
                <a:latin typeface="Arial Rounded MT Bold" pitchFamily="34" charset="0"/>
              </a:rPr>
              <a:t> </a:t>
            </a:r>
          </a:p>
          <a:p>
            <a:pPr lvl="1"/>
            <a:r>
              <a:rPr lang="en-US" sz="3200" dirty="0" err="1" smtClean="0">
                <a:latin typeface="Arial Rounded MT Bold" pitchFamily="34" charset="0"/>
              </a:rPr>
              <a:t>A</a:t>
            </a:r>
            <a:r>
              <a:rPr lang="en-US" sz="3200" baseline="-30000" dirty="0" err="1">
                <a:latin typeface="Arial Rounded MT Bold" pitchFamily="34" charset="0"/>
              </a:rPr>
              <a:t>o</a:t>
            </a:r>
            <a:r>
              <a:rPr lang="en-US" sz="3200" dirty="0" smtClean="0">
                <a:latin typeface="Arial Rounded MT Bold" pitchFamily="34" charset="0"/>
              </a:rPr>
              <a:t>   = </a:t>
            </a:r>
            <a:r>
              <a:rPr lang="en-US" sz="3200" dirty="0">
                <a:latin typeface="Arial Rounded MT Bold" pitchFamily="34" charset="0"/>
                <a:sym typeface="Symbol"/>
              </a:rPr>
              <a:t></a:t>
            </a:r>
            <a:r>
              <a:rPr lang="en-US" sz="3200" dirty="0">
                <a:latin typeface="Arial Rounded MT Bold" pitchFamily="34" charset="0"/>
              </a:rPr>
              <a:t> x </a:t>
            </a:r>
            <a:r>
              <a:rPr lang="en-US" sz="3200" dirty="0" smtClean="0">
                <a:latin typeface="Arial Rounded MT Bold" pitchFamily="34" charset="0"/>
              </a:rPr>
              <a:t>8in x 8in </a:t>
            </a:r>
            <a:endParaRPr lang="en-US" sz="3200" dirty="0">
              <a:latin typeface="Arial Rounded MT Bold" pitchFamily="34" charset="0"/>
            </a:endParaRPr>
          </a:p>
          <a:p>
            <a:pPr lvl="1"/>
            <a:r>
              <a:rPr lang="en-US" sz="3200" dirty="0" err="1" smtClean="0">
                <a:latin typeface="Arial Rounded MT Bold" pitchFamily="34" charset="0"/>
              </a:rPr>
              <a:t>A</a:t>
            </a:r>
            <a:r>
              <a:rPr lang="en-US" sz="3200" baseline="-30000" dirty="0" err="1">
                <a:latin typeface="Arial Rounded MT Bold" pitchFamily="34" charset="0"/>
              </a:rPr>
              <a:t>o</a:t>
            </a:r>
            <a:r>
              <a:rPr lang="en-US" sz="3200" dirty="0" smtClean="0">
                <a:latin typeface="Arial Rounded MT Bold" pitchFamily="34" charset="0"/>
              </a:rPr>
              <a:t>   = </a:t>
            </a:r>
            <a:r>
              <a:rPr lang="en-US" sz="3200" dirty="0">
                <a:latin typeface="Arial Rounded MT Bold" pitchFamily="34" charset="0"/>
                <a:sym typeface="Symbol"/>
              </a:rPr>
              <a:t></a:t>
            </a:r>
            <a:r>
              <a:rPr lang="en-US" sz="3200" dirty="0">
                <a:latin typeface="Arial Rounded MT Bold" pitchFamily="34" charset="0"/>
              </a:rPr>
              <a:t> x </a:t>
            </a:r>
            <a:r>
              <a:rPr lang="en-US" sz="3200" dirty="0" smtClean="0">
                <a:latin typeface="Arial Rounded MT Bold" pitchFamily="34" charset="0"/>
              </a:rPr>
              <a:t>64in</a:t>
            </a:r>
            <a:r>
              <a:rPr lang="en-US" sz="3200" baseline="40000" dirty="0" smtClean="0">
                <a:latin typeface="Arial Rounded MT Bold" pitchFamily="34" charset="0"/>
              </a:rPr>
              <a:t>2</a:t>
            </a:r>
            <a:r>
              <a:rPr lang="en-US" sz="3200" dirty="0" smtClean="0">
                <a:latin typeface="Arial Rounded MT Bold" pitchFamily="34" charset="0"/>
              </a:rPr>
              <a:t> </a:t>
            </a:r>
            <a:endParaRPr lang="en-US" sz="3200" dirty="0">
              <a:latin typeface="Arial Rounded MT Bold" pitchFamily="34" charset="0"/>
            </a:endParaRPr>
          </a:p>
          <a:p>
            <a:pPr lvl="1"/>
            <a:r>
              <a:rPr lang="en-US" sz="3200" dirty="0" err="1" smtClean="0">
                <a:latin typeface="Arial Rounded MT Bold" pitchFamily="34" charset="0"/>
              </a:rPr>
              <a:t>A</a:t>
            </a:r>
            <a:r>
              <a:rPr lang="en-US" sz="3200" baseline="-30000" dirty="0" err="1">
                <a:latin typeface="Arial Rounded MT Bold" pitchFamily="34" charset="0"/>
              </a:rPr>
              <a:t>o</a:t>
            </a:r>
            <a:r>
              <a:rPr lang="en-US" sz="3200" dirty="0" smtClean="0">
                <a:latin typeface="Arial Rounded MT Bold" pitchFamily="34" charset="0"/>
              </a:rPr>
              <a:t>   = 64</a:t>
            </a:r>
            <a:r>
              <a:rPr lang="en-US" sz="3200" dirty="0">
                <a:latin typeface="Arial Rounded MT Bold" pitchFamily="34" charset="0"/>
                <a:sym typeface="Symbol"/>
              </a:rPr>
              <a:t> </a:t>
            </a:r>
            <a:r>
              <a:rPr lang="en-US" sz="3200" dirty="0" smtClean="0">
                <a:latin typeface="Arial Rounded MT Bold" pitchFamily="34" charset="0"/>
                <a:sym typeface="Symbol"/>
              </a:rPr>
              <a:t> </a:t>
            </a:r>
            <a:r>
              <a:rPr lang="en-US" sz="3200" dirty="0" smtClean="0">
                <a:latin typeface="Arial Rounded MT Bold" pitchFamily="34" charset="0"/>
              </a:rPr>
              <a:t>in</a:t>
            </a:r>
            <a:r>
              <a:rPr lang="en-US" sz="3200" baseline="40000" dirty="0" smtClean="0">
                <a:latin typeface="Arial Rounded MT Bold" pitchFamily="34" charset="0"/>
              </a:rPr>
              <a:t>2</a:t>
            </a:r>
          </a:p>
          <a:p>
            <a:endParaRPr lang="en-US" sz="3200" baseline="40000" dirty="0" smtClean="0">
              <a:latin typeface="Arial Rounded MT Bold" pitchFamily="34" charset="0"/>
            </a:endParaRPr>
          </a:p>
          <a:p>
            <a:r>
              <a:rPr lang="en-US" sz="3200" dirty="0" smtClean="0">
                <a:latin typeface="Arial Rounded MT Bold" pitchFamily="34" charset="0"/>
              </a:rPr>
              <a:t>Area of top   </a:t>
            </a:r>
            <a:r>
              <a:rPr lang="en-US" sz="3200" dirty="0">
                <a:latin typeface="Arial Rounded MT Bold" pitchFamily="34" charset="0"/>
              </a:rPr>
              <a:t>= 64</a:t>
            </a:r>
            <a:r>
              <a:rPr lang="en-US" sz="3200" dirty="0">
                <a:latin typeface="Arial Rounded MT Bold" pitchFamily="34" charset="0"/>
                <a:sym typeface="Symbol"/>
              </a:rPr>
              <a:t>  </a:t>
            </a:r>
            <a:r>
              <a:rPr lang="en-US" sz="3200" dirty="0">
                <a:latin typeface="Arial Rounded MT Bold" pitchFamily="34" charset="0"/>
              </a:rPr>
              <a:t>in</a:t>
            </a:r>
            <a:r>
              <a:rPr lang="en-US" sz="3200" baseline="40000" dirty="0">
                <a:latin typeface="Arial Rounded MT Bold" pitchFamily="34" charset="0"/>
              </a:rPr>
              <a:t>2</a:t>
            </a:r>
            <a:endParaRPr lang="en-US" sz="3200" dirty="0">
              <a:latin typeface="Arial Rounded MT Bold" pitchFamily="34" charset="0"/>
            </a:endParaRPr>
          </a:p>
          <a:p>
            <a:endParaRPr lang="en-US" sz="3200" baseline="40000" dirty="0">
              <a:latin typeface="Arial Rounded MT Bold" pitchFamily="34" charset="0"/>
            </a:endParaRPr>
          </a:p>
          <a:p>
            <a:r>
              <a:rPr lang="en-US" sz="3200" dirty="0">
                <a:latin typeface="Arial Rounded MT Bold" pitchFamily="34" charset="0"/>
              </a:rPr>
              <a:t>Area of </a:t>
            </a:r>
            <a:r>
              <a:rPr lang="en-US" sz="3200" dirty="0" smtClean="0">
                <a:latin typeface="Arial Rounded MT Bold" pitchFamily="34" charset="0"/>
              </a:rPr>
              <a:t>bottom= </a:t>
            </a:r>
            <a:r>
              <a:rPr lang="en-US" sz="3200" dirty="0">
                <a:latin typeface="Arial Rounded MT Bold" pitchFamily="34" charset="0"/>
              </a:rPr>
              <a:t>64</a:t>
            </a:r>
            <a:r>
              <a:rPr lang="en-US" sz="3200" dirty="0">
                <a:latin typeface="Arial Rounded MT Bold" pitchFamily="34" charset="0"/>
                <a:sym typeface="Symbol"/>
              </a:rPr>
              <a:t>  </a:t>
            </a:r>
            <a:r>
              <a:rPr lang="en-US" sz="3200" dirty="0">
                <a:latin typeface="Arial Rounded MT Bold" pitchFamily="34" charset="0"/>
              </a:rPr>
              <a:t>in</a:t>
            </a:r>
            <a:r>
              <a:rPr lang="en-US" sz="3200" baseline="40000" dirty="0">
                <a:latin typeface="Arial Rounded MT Bold" pitchFamily="34" charset="0"/>
              </a:rPr>
              <a:t>2</a:t>
            </a:r>
            <a:endParaRPr lang="en-US" sz="3200" dirty="0">
              <a:latin typeface="Arial Rounded MT Bold" pitchFamily="34" charset="0"/>
            </a:endParaRPr>
          </a:p>
          <a:p>
            <a:endParaRPr lang="en-US" dirty="0">
              <a:latin typeface="Arial Rounded MT Bold" pitchFamily="34" charset="0"/>
            </a:endParaRPr>
          </a:p>
          <a:p>
            <a:endParaRPr lang="en-US" dirty="0">
              <a:latin typeface="Arial Rounded MT Bold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071138" y="676694"/>
            <a:ext cx="2133600" cy="2100590"/>
            <a:chOff x="815020" y="3304492"/>
            <a:chExt cx="2133600" cy="2100590"/>
          </a:xfrm>
        </p:grpSpPr>
        <p:sp>
          <p:nvSpPr>
            <p:cNvPr id="14" name="Oval 13"/>
            <p:cNvSpPr/>
            <p:nvPr/>
          </p:nvSpPr>
          <p:spPr>
            <a:xfrm>
              <a:off x="815020" y="3304492"/>
              <a:ext cx="2133600" cy="2100590"/>
            </a:xfrm>
            <a:prstGeom prst="ellipse">
              <a:avLst/>
            </a:prstGeom>
            <a:solidFill>
              <a:srgbClr val="FF0000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51494" y="3810000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 in </a:t>
              </a:r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846694" y="4354787"/>
              <a:ext cx="1066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3657600" y="218295"/>
            <a:ext cx="49845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Arial Rounded MT Bold" pitchFamily="34" charset="0"/>
              </a:rPr>
              <a:t>Area of the base (circle)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391690" y="1178369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8 in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54355" y="629675"/>
            <a:ext cx="4962064" cy="19595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 Rounded MT Bold" pitchFamily="34" charset="0"/>
              </a:rPr>
              <a:t>Area of top   </a:t>
            </a:r>
            <a:r>
              <a:rPr lang="en-US" sz="3200" dirty="0">
                <a:latin typeface="Arial Rounded MT Bold" pitchFamily="34" charset="0"/>
              </a:rPr>
              <a:t>= 64</a:t>
            </a:r>
            <a:r>
              <a:rPr lang="en-US" sz="3200" dirty="0">
                <a:latin typeface="Arial Rounded MT Bold" pitchFamily="34" charset="0"/>
                <a:sym typeface="Symbol"/>
              </a:rPr>
              <a:t>  </a:t>
            </a:r>
            <a:r>
              <a:rPr lang="en-US" sz="3200" dirty="0">
                <a:latin typeface="Arial Rounded MT Bold" pitchFamily="34" charset="0"/>
              </a:rPr>
              <a:t>in</a:t>
            </a:r>
            <a:r>
              <a:rPr lang="en-US" sz="3200" baseline="40000" dirty="0">
                <a:latin typeface="Arial Rounded MT Bold" pitchFamily="34" charset="0"/>
              </a:rPr>
              <a:t>2</a:t>
            </a:r>
            <a:endParaRPr lang="en-US" sz="3200" dirty="0">
              <a:latin typeface="Arial Rounded MT Bold" pitchFamily="34" charset="0"/>
            </a:endParaRPr>
          </a:p>
          <a:p>
            <a:endParaRPr lang="en-US" sz="3200" baseline="40000" dirty="0">
              <a:latin typeface="Arial Rounded MT Bold" pitchFamily="34" charset="0"/>
            </a:endParaRPr>
          </a:p>
          <a:p>
            <a:r>
              <a:rPr lang="en-US" sz="3200" dirty="0">
                <a:latin typeface="Arial Rounded MT Bold" pitchFamily="34" charset="0"/>
              </a:rPr>
              <a:t>Area of </a:t>
            </a:r>
            <a:r>
              <a:rPr lang="en-US" sz="3200" dirty="0" smtClean="0">
                <a:latin typeface="Arial Rounded MT Bold" pitchFamily="34" charset="0"/>
              </a:rPr>
              <a:t>bottom= </a:t>
            </a:r>
            <a:r>
              <a:rPr lang="en-US" sz="3200" dirty="0">
                <a:latin typeface="Arial Rounded MT Bold" pitchFamily="34" charset="0"/>
              </a:rPr>
              <a:t>64</a:t>
            </a:r>
            <a:r>
              <a:rPr lang="en-US" sz="3200" dirty="0">
                <a:latin typeface="Arial Rounded MT Bold" pitchFamily="34" charset="0"/>
                <a:sym typeface="Symbol"/>
              </a:rPr>
              <a:t>  </a:t>
            </a:r>
            <a:r>
              <a:rPr lang="en-US" sz="3200" dirty="0">
                <a:latin typeface="Arial Rounded MT Bold" pitchFamily="34" charset="0"/>
              </a:rPr>
              <a:t>in</a:t>
            </a:r>
            <a:r>
              <a:rPr lang="en-US" sz="3200" baseline="40000" dirty="0">
                <a:latin typeface="Arial Rounded MT Bold" pitchFamily="34" charset="0"/>
              </a:rPr>
              <a:t>2</a:t>
            </a:r>
            <a:endParaRPr lang="en-US" sz="3200" dirty="0">
              <a:latin typeface="Arial Rounded MT Bold" pitchFamily="34" charset="0"/>
            </a:endParaRPr>
          </a:p>
          <a:p>
            <a:endParaRPr lang="en-US" dirty="0">
              <a:latin typeface="Arial Rounded MT Bold" pitchFamily="34" charset="0"/>
            </a:endParaRPr>
          </a:p>
          <a:p>
            <a:endParaRPr lang="en-US" dirty="0">
              <a:latin typeface="Arial Rounded MT Bold" pitchFamily="34" charset="0"/>
            </a:endParaRPr>
          </a:p>
        </p:txBody>
      </p:sp>
      <p:cxnSp>
        <p:nvCxnSpPr>
          <p:cNvPr id="12" name="Straight Connector 11"/>
          <p:cNvCxnSpPr>
            <a:stCxn id="6" idx="3"/>
            <a:endCxn id="6" idx="0"/>
          </p:cNvCxnSpPr>
          <p:nvPr/>
        </p:nvCxnSpPr>
        <p:spPr>
          <a:xfrm flipV="1">
            <a:off x="4563324" y="4350224"/>
            <a:ext cx="0" cy="1937954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268840" y="4469670"/>
            <a:ext cx="3196062" cy="19379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flipH="1">
            <a:off x="1600200" y="4473600"/>
            <a:ext cx="3196062" cy="19379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511178" y="3512024"/>
            <a:ext cx="2133600" cy="827964"/>
            <a:chOff x="1071138" y="433738"/>
            <a:chExt cx="2133600" cy="827964"/>
          </a:xfrm>
        </p:grpSpPr>
        <p:sp>
          <p:nvSpPr>
            <p:cNvPr id="7" name="TextBox 6"/>
            <p:cNvSpPr txBox="1"/>
            <p:nvPr/>
          </p:nvSpPr>
          <p:spPr>
            <a:xfrm>
              <a:off x="2442738" y="433738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 in </a:t>
              </a:r>
              <a:endParaRPr lang="en-US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1071138" y="695348"/>
              <a:ext cx="2133600" cy="566354"/>
            </a:xfrm>
            <a:prstGeom prst="ellipse">
              <a:avLst/>
            </a:prstGeom>
            <a:solidFill>
              <a:srgbClr val="FF0000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37938" y="978525"/>
              <a:ext cx="1066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2815588" y="4953000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29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96115E-6 L 0.02465 -0.10453 " pathEditMode="relative" rAng="0" ptsTypes="AA">
                                      <p:cBhvr>
                                        <p:cTn id="72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3" y="-5227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92414E-6 L -0.01371 -0.10407 " pathEditMode="relative" rAng="0" ptsTypes="AA">
                                      <p:cBhvr>
                                        <p:cTn id="79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" y="-5204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uiExpand="1" build="allAtOnce"/>
      <p:bldP spid="17" grpId="0"/>
      <p:bldP spid="19" grpId="0"/>
      <p:bldP spid="20" grpId="0" animBg="1"/>
      <p:bldP spid="20" grpId="1" animBg="1"/>
      <p:bldP spid="21" grpId="0" animBg="1"/>
      <p:bldP spid="21" grpId="1" animBg="1"/>
      <p:bldP spid="22" grpId="0"/>
      <p:bldP spid="22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071138" y="676694"/>
            <a:ext cx="2133600" cy="2100590"/>
            <a:chOff x="815020" y="3304492"/>
            <a:chExt cx="2133600" cy="2100590"/>
          </a:xfrm>
        </p:grpSpPr>
        <p:sp>
          <p:nvSpPr>
            <p:cNvPr id="14" name="Oval 13"/>
            <p:cNvSpPr/>
            <p:nvPr/>
          </p:nvSpPr>
          <p:spPr>
            <a:xfrm>
              <a:off x="815020" y="3304492"/>
              <a:ext cx="2133600" cy="2100590"/>
            </a:xfrm>
            <a:prstGeom prst="ellipse">
              <a:avLst/>
            </a:prstGeom>
            <a:solidFill>
              <a:srgbClr val="FF0000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51494" y="3810000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 in </a:t>
              </a:r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846694" y="4354787"/>
              <a:ext cx="1066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2391690" y="1178369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8 in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268840" y="4469670"/>
            <a:ext cx="3196062" cy="19379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flipH="1">
            <a:off x="1600200" y="4473600"/>
            <a:ext cx="3196062" cy="19379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696480" y="4194369"/>
            <a:ext cx="2133600" cy="827964"/>
            <a:chOff x="1071138" y="433738"/>
            <a:chExt cx="2133600" cy="827964"/>
          </a:xfrm>
        </p:grpSpPr>
        <p:sp>
          <p:nvSpPr>
            <p:cNvPr id="7" name="TextBox 6"/>
            <p:cNvSpPr txBox="1"/>
            <p:nvPr/>
          </p:nvSpPr>
          <p:spPr>
            <a:xfrm>
              <a:off x="2442738" y="433738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 in </a:t>
              </a:r>
              <a:endParaRPr lang="en-US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1071138" y="695348"/>
              <a:ext cx="2133600" cy="566354"/>
            </a:xfrm>
            <a:prstGeom prst="ellipse">
              <a:avLst/>
            </a:prstGeom>
            <a:solidFill>
              <a:srgbClr val="FF0000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37938" y="978525"/>
              <a:ext cx="1066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726332" y="4938215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in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833138" y="4664095"/>
            <a:ext cx="5405862" cy="150810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length of this rectangle is the </a:t>
            </a:r>
            <a:r>
              <a:rPr lang="en-US" sz="3600" b="1" dirty="0" smtClean="0">
                <a:solidFill>
                  <a:srgbClr val="FF0000"/>
                </a:solidFill>
              </a:rPr>
              <a:t>circumference</a:t>
            </a:r>
            <a:r>
              <a:rPr lang="en-US" sz="2800" dirty="0" smtClean="0"/>
              <a:t> of the circle.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3962401" y="676694"/>
            <a:ext cx="48988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 = 2 x </a:t>
            </a:r>
            <a:r>
              <a:rPr lang="en-US" sz="4000" b="1" dirty="0" smtClean="0">
                <a:sym typeface="Symbol"/>
              </a:rPr>
              <a:t> x radius</a:t>
            </a:r>
          </a:p>
          <a:p>
            <a:r>
              <a:rPr lang="en-US" sz="4000" b="1" dirty="0"/>
              <a:t>C = 2 </a:t>
            </a:r>
            <a:r>
              <a:rPr lang="en-US" sz="4000" b="1" dirty="0" smtClean="0">
                <a:sym typeface="Symbol"/>
              </a:rPr>
              <a:t>  r</a:t>
            </a:r>
          </a:p>
          <a:p>
            <a:r>
              <a:rPr lang="en-US" sz="4000" b="1" dirty="0"/>
              <a:t>C = 2 </a:t>
            </a:r>
            <a:r>
              <a:rPr lang="en-US" sz="4000" b="1" dirty="0" smtClean="0">
                <a:sym typeface="Symbol"/>
              </a:rPr>
              <a:t> ( 8 in)</a:t>
            </a:r>
          </a:p>
          <a:p>
            <a:r>
              <a:rPr lang="en-US" sz="4000" b="1" dirty="0"/>
              <a:t>C = </a:t>
            </a:r>
            <a:r>
              <a:rPr lang="en-US" sz="4000" b="1" dirty="0" smtClean="0"/>
              <a:t>16</a:t>
            </a:r>
            <a:r>
              <a:rPr lang="en-US" sz="4000" b="1" dirty="0" smtClean="0">
                <a:sym typeface="Symbol"/>
              </a:rPr>
              <a:t> in</a:t>
            </a:r>
            <a:endParaRPr lang="en-US" sz="4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962400" y="2523353"/>
            <a:ext cx="489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      16</a:t>
            </a:r>
            <a:r>
              <a:rPr lang="en-US" sz="4000" b="1" dirty="0" smtClean="0">
                <a:sym typeface="Symbol"/>
              </a:rPr>
              <a:t> in</a:t>
            </a:r>
            <a:endParaRPr lang="en-US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962400" y="685800"/>
            <a:ext cx="460895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 Rounded MT Bold" pitchFamily="34" charset="0"/>
              </a:rPr>
              <a:t>A</a:t>
            </a:r>
            <a:r>
              <a:rPr lang="en-US" sz="3600" baseline="-30000" dirty="0" smtClean="0">
                <a:latin typeface="Arial Rounded MT Bold" pitchFamily="34" charset="0"/>
              </a:rPr>
              <a:t>side</a:t>
            </a:r>
            <a:r>
              <a:rPr lang="en-US" sz="3600" dirty="0" smtClean="0">
                <a:latin typeface="Arial Rounded MT Bold" pitchFamily="34" charset="0"/>
              </a:rPr>
              <a:t> = base x height</a:t>
            </a:r>
          </a:p>
          <a:p>
            <a:r>
              <a:rPr lang="en-US" sz="3600" dirty="0">
                <a:latin typeface="Arial Rounded MT Bold" pitchFamily="34" charset="0"/>
              </a:rPr>
              <a:t>A</a:t>
            </a:r>
            <a:r>
              <a:rPr lang="en-US" sz="3600" baseline="-30000" dirty="0">
                <a:latin typeface="Arial Rounded MT Bold" pitchFamily="34" charset="0"/>
              </a:rPr>
              <a:t>side</a:t>
            </a:r>
            <a:r>
              <a:rPr lang="en-US" sz="3600" dirty="0">
                <a:latin typeface="Arial Rounded MT Bold" pitchFamily="34" charset="0"/>
              </a:rPr>
              <a:t> </a:t>
            </a:r>
            <a:r>
              <a:rPr lang="en-US" sz="3600" dirty="0" smtClean="0">
                <a:latin typeface="Arial Rounded MT Bold" pitchFamily="34" charset="0"/>
              </a:rPr>
              <a:t>= b x h</a:t>
            </a:r>
          </a:p>
          <a:p>
            <a:r>
              <a:rPr lang="en-US" sz="3600" dirty="0">
                <a:latin typeface="Arial Rounded MT Bold" pitchFamily="34" charset="0"/>
              </a:rPr>
              <a:t>A</a:t>
            </a:r>
            <a:r>
              <a:rPr lang="en-US" sz="3600" baseline="-30000" dirty="0">
                <a:latin typeface="Arial Rounded MT Bold" pitchFamily="34" charset="0"/>
              </a:rPr>
              <a:t>side</a:t>
            </a:r>
            <a:r>
              <a:rPr lang="en-US" sz="3600" dirty="0">
                <a:latin typeface="Arial Rounded MT Bold" pitchFamily="34" charset="0"/>
              </a:rPr>
              <a:t> </a:t>
            </a:r>
            <a:r>
              <a:rPr lang="en-US" sz="3600" dirty="0" smtClean="0">
                <a:latin typeface="Arial Rounded MT Bold" pitchFamily="34" charset="0"/>
              </a:rPr>
              <a:t>= </a:t>
            </a:r>
            <a:r>
              <a:rPr lang="en-US" sz="3600" b="1" dirty="0" smtClean="0">
                <a:latin typeface="Arial Rounded MT Bold" pitchFamily="34" charset="0"/>
              </a:rPr>
              <a:t>16</a:t>
            </a:r>
            <a:r>
              <a:rPr lang="en-US" sz="3600" b="1" dirty="0">
                <a:latin typeface="Arial Rounded MT Bold" pitchFamily="34" charset="0"/>
                <a:sym typeface="Symbol"/>
              </a:rPr>
              <a:t> </a:t>
            </a:r>
            <a:r>
              <a:rPr lang="en-US" sz="3600" b="1" dirty="0" smtClean="0">
                <a:latin typeface="Arial Rounded MT Bold" pitchFamily="34" charset="0"/>
                <a:sym typeface="Symbol"/>
              </a:rPr>
              <a:t>in x 15 in</a:t>
            </a:r>
          </a:p>
          <a:p>
            <a:r>
              <a:rPr lang="en-US" sz="3600" dirty="0">
                <a:latin typeface="Arial Rounded MT Bold" pitchFamily="34" charset="0"/>
              </a:rPr>
              <a:t>A</a:t>
            </a:r>
            <a:r>
              <a:rPr lang="en-US" sz="3600" baseline="-30000" dirty="0">
                <a:latin typeface="Arial Rounded MT Bold" pitchFamily="34" charset="0"/>
              </a:rPr>
              <a:t>side</a:t>
            </a:r>
            <a:r>
              <a:rPr lang="en-US" sz="3600" b="1" dirty="0" smtClean="0">
                <a:latin typeface="Arial Rounded MT Bold" pitchFamily="34" charset="0"/>
              </a:rPr>
              <a:t> = 240</a:t>
            </a:r>
            <a:r>
              <a:rPr lang="en-US" sz="3600" b="1" dirty="0" smtClean="0">
                <a:latin typeface="Arial Rounded MT Bold" pitchFamily="34" charset="0"/>
                <a:sym typeface="Symbol"/>
              </a:rPr>
              <a:t> in</a:t>
            </a:r>
            <a:r>
              <a:rPr lang="en-US" sz="3600" b="1" baseline="40000" dirty="0" smtClean="0">
                <a:latin typeface="Arial Rounded MT Bold" pitchFamily="34" charset="0"/>
                <a:sym typeface="Symbol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1338" y="2809374"/>
            <a:ext cx="31976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 Rounded MT Bold" pitchFamily="34" charset="0"/>
              </a:rPr>
              <a:t>Area</a:t>
            </a:r>
            <a:r>
              <a:rPr lang="en-US" sz="2400" baseline="-30000" dirty="0" err="1" smtClean="0">
                <a:latin typeface="Arial Rounded MT Bold" pitchFamily="34" charset="0"/>
              </a:rPr>
              <a:t>top</a:t>
            </a:r>
            <a:r>
              <a:rPr lang="en-US" sz="2400" baseline="-30000" dirty="0" smtClean="0">
                <a:latin typeface="Arial Rounded MT Bold" pitchFamily="34" charset="0"/>
              </a:rPr>
              <a:t>       </a:t>
            </a:r>
            <a:r>
              <a:rPr lang="en-US" sz="2400" dirty="0" smtClean="0">
                <a:latin typeface="Arial Rounded MT Bold" pitchFamily="34" charset="0"/>
              </a:rPr>
              <a:t>= </a:t>
            </a:r>
            <a:r>
              <a:rPr lang="en-US" sz="2400" dirty="0">
                <a:latin typeface="Arial Rounded MT Bold" pitchFamily="34" charset="0"/>
              </a:rPr>
              <a:t>64</a:t>
            </a:r>
            <a:r>
              <a:rPr lang="en-US" sz="2400" dirty="0">
                <a:latin typeface="Arial Rounded MT Bold" pitchFamily="34" charset="0"/>
                <a:sym typeface="Symbol"/>
              </a:rPr>
              <a:t>  </a:t>
            </a:r>
            <a:r>
              <a:rPr lang="en-US" sz="2400" dirty="0" smtClean="0">
                <a:latin typeface="Arial Rounded MT Bold" pitchFamily="34" charset="0"/>
              </a:rPr>
              <a:t>in</a:t>
            </a:r>
            <a:r>
              <a:rPr lang="en-US" sz="2400" baseline="40000" dirty="0" smtClean="0">
                <a:latin typeface="Arial Rounded MT Bold" pitchFamily="34" charset="0"/>
              </a:rPr>
              <a:t>2    </a:t>
            </a:r>
          </a:p>
          <a:p>
            <a:r>
              <a:rPr lang="en-US" sz="2400" dirty="0" err="1" smtClean="0">
                <a:latin typeface="Arial Rounded MT Bold" pitchFamily="34" charset="0"/>
              </a:rPr>
              <a:t>Area</a:t>
            </a:r>
            <a:r>
              <a:rPr lang="en-US" sz="2400" baseline="-30000" dirty="0" err="1" smtClean="0">
                <a:latin typeface="Arial Rounded MT Bold" pitchFamily="34" charset="0"/>
              </a:rPr>
              <a:t>bottom</a:t>
            </a:r>
            <a:r>
              <a:rPr lang="en-US" sz="2400" dirty="0" smtClean="0">
                <a:latin typeface="Arial Rounded MT Bold" pitchFamily="34" charset="0"/>
              </a:rPr>
              <a:t>= </a:t>
            </a:r>
            <a:r>
              <a:rPr lang="en-US" sz="2400" dirty="0">
                <a:latin typeface="Arial Rounded MT Bold" pitchFamily="34" charset="0"/>
              </a:rPr>
              <a:t>64</a:t>
            </a:r>
            <a:r>
              <a:rPr lang="en-US" sz="2400" dirty="0">
                <a:latin typeface="Arial Rounded MT Bold" pitchFamily="34" charset="0"/>
                <a:sym typeface="Symbol"/>
              </a:rPr>
              <a:t>  </a:t>
            </a:r>
            <a:r>
              <a:rPr lang="en-US" sz="2400" dirty="0">
                <a:latin typeface="Arial Rounded MT Bold" pitchFamily="34" charset="0"/>
              </a:rPr>
              <a:t>in</a:t>
            </a:r>
            <a:r>
              <a:rPr lang="en-US" sz="2400" baseline="40000" dirty="0">
                <a:latin typeface="Arial Rounded MT Bold" pitchFamily="34" charset="0"/>
              </a:rPr>
              <a:t>2</a:t>
            </a:r>
            <a:endParaRPr lang="en-US" sz="2400" dirty="0">
              <a:latin typeface="Arial Rounded MT Bold" pitchFamily="34" charset="0"/>
            </a:endParaRPr>
          </a:p>
          <a:p>
            <a:endParaRPr lang="en-US" dirty="0">
              <a:latin typeface="Arial Rounded MT Bold" pitchFamily="34" charset="0"/>
            </a:endParaRPr>
          </a:p>
          <a:p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78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7000" fill="hold"/>
                                        <p:tgtEl>
                                          <p:spTgt spid="24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9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450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57077E-6 L -0.02622 0.2025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" y="10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6500"/>
                            </p:stCondLst>
                            <p:childTnLst>
                              <p:par>
                                <p:cTn id="4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1500"/>
                            </p:stCondLst>
                            <p:childTnLst>
                              <p:par>
                                <p:cTn id="7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6500"/>
                            </p:stCondLst>
                            <p:childTnLst>
                              <p:par>
                                <p:cTn id="7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1500"/>
                            </p:stCondLst>
                            <p:childTnLst>
                              <p:par>
                                <p:cTn id="8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6500"/>
                            </p:stCondLst>
                            <p:childTnLst>
                              <p:par>
                                <p:cTn id="9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25" grpId="0" build="p"/>
      <p:bldP spid="25" grpId="1" build="allAtOnce"/>
      <p:bldP spid="26" grpId="0"/>
      <p:bldP spid="26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071138" y="676694"/>
            <a:ext cx="2133600" cy="2100590"/>
            <a:chOff x="815020" y="3304492"/>
            <a:chExt cx="2133600" cy="2100590"/>
          </a:xfrm>
        </p:grpSpPr>
        <p:sp>
          <p:nvSpPr>
            <p:cNvPr id="14" name="Oval 13"/>
            <p:cNvSpPr/>
            <p:nvPr/>
          </p:nvSpPr>
          <p:spPr>
            <a:xfrm>
              <a:off x="815020" y="3304492"/>
              <a:ext cx="2133600" cy="2100590"/>
            </a:xfrm>
            <a:prstGeom prst="ellipse">
              <a:avLst/>
            </a:prstGeom>
            <a:solidFill>
              <a:srgbClr val="FF0000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51494" y="3810000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 in </a:t>
              </a:r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846694" y="4354787"/>
              <a:ext cx="1066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2391690" y="1178369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8 in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334020" y="2685365"/>
            <a:ext cx="3904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 Rounded MT Bold" pitchFamily="34" charset="0"/>
              </a:rPr>
              <a:t>Area</a:t>
            </a:r>
            <a:r>
              <a:rPr lang="en-US" sz="3600" baseline="-30000" dirty="0" err="1" smtClean="0">
                <a:latin typeface="Arial Rounded MT Bold" pitchFamily="34" charset="0"/>
              </a:rPr>
              <a:t>side</a:t>
            </a:r>
            <a:r>
              <a:rPr lang="en-US" sz="3600" b="1" dirty="0" smtClean="0">
                <a:latin typeface="Arial Rounded MT Bold" pitchFamily="34" charset="0"/>
              </a:rPr>
              <a:t> = 240</a:t>
            </a:r>
            <a:r>
              <a:rPr lang="en-US" sz="3600" b="1" dirty="0" smtClean="0">
                <a:latin typeface="Arial Rounded MT Bold" pitchFamily="34" charset="0"/>
                <a:sym typeface="Symbol"/>
              </a:rPr>
              <a:t> in</a:t>
            </a:r>
            <a:r>
              <a:rPr lang="en-US" sz="3600" b="1" baseline="40000" dirty="0" smtClean="0">
                <a:latin typeface="Arial Rounded MT Bold" pitchFamily="34" charset="0"/>
                <a:sym typeface="Symbol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1338" y="2809374"/>
            <a:ext cx="31976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 Rounded MT Bold" pitchFamily="34" charset="0"/>
              </a:rPr>
              <a:t>Area</a:t>
            </a:r>
            <a:r>
              <a:rPr lang="en-US" sz="2400" baseline="-30000" dirty="0" err="1" smtClean="0">
                <a:latin typeface="Arial Rounded MT Bold" pitchFamily="34" charset="0"/>
              </a:rPr>
              <a:t>top</a:t>
            </a:r>
            <a:r>
              <a:rPr lang="en-US" sz="2400" baseline="-30000" dirty="0" smtClean="0">
                <a:latin typeface="Arial Rounded MT Bold" pitchFamily="34" charset="0"/>
              </a:rPr>
              <a:t>        </a:t>
            </a:r>
            <a:r>
              <a:rPr lang="en-US" sz="2400" dirty="0" smtClean="0">
                <a:latin typeface="Arial Rounded MT Bold" pitchFamily="34" charset="0"/>
              </a:rPr>
              <a:t>= </a:t>
            </a:r>
            <a:r>
              <a:rPr lang="en-US" sz="2400" dirty="0">
                <a:latin typeface="Arial Rounded MT Bold" pitchFamily="34" charset="0"/>
              </a:rPr>
              <a:t>64</a:t>
            </a:r>
            <a:r>
              <a:rPr lang="en-US" sz="2400" dirty="0">
                <a:latin typeface="Arial Rounded MT Bold" pitchFamily="34" charset="0"/>
                <a:sym typeface="Symbol"/>
              </a:rPr>
              <a:t>  </a:t>
            </a:r>
            <a:r>
              <a:rPr lang="en-US" sz="2400" dirty="0" smtClean="0">
                <a:latin typeface="Arial Rounded MT Bold" pitchFamily="34" charset="0"/>
              </a:rPr>
              <a:t>in</a:t>
            </a:r>
            <a:r>
              <a:rPr lang="en-US" sz="2400" baseline="40000" dirty="0" smtClean="0">
                <a:latin typeface="Arial Rounded MT Bold" pitchFamily="34" charset="0"/>
              </a:rPr>
              <a:t>2    </a:t>
            </a:r>
          </a:p>
          <a:p>
            <a:r>
              <a:rPr lang="en-US" sz="2400" dirty="0" err="1" smtClean="0">
                <a:latin typeface="Arial Rounded MT Bold" pitchFamily="34" charset="0"/>
              </a:rPr>
              <a:t>Area</a:t>
            </a:r>
            <a:r>
              <a:rPr lang="en-US" sz="2400" baseline="-30000" dirty="0" err="1" smtClean="0">
                <a:latin typeface="Arial Rounded MT Bold" pitchFamily="34" charset="0"/>
              </a:rPr>
              <a:t>bottom</a:t>
            </a:r>
            <a:r>
              <a:rPr lang="en-US" sz="2400" dirty="0" smtClean="0">
                <a:latin typeface="Arial Rounded MT Bold" pitchFamily="34" charset="0"/>
              </a:rPr>
              <a:t>= </a:t>
            </a:r>
            <a:r>
              <a:rPr lang="en-US" sz="2400" dirty="0">
                <a:latin typeface="Arial Rounded MT Bold" pitchFamily="34" charset="0"/>
              </a:rPr>
              <a:t>64</a:t>
            </a:r>
            <a:r>
              <a:rPr lang="en-US" sz="2400" dirty="0">
                <a:latin typeface="Arial Rounded MT Bold" pitchFamily="34" charset="0"/>
                <a:sym typeface="Symbol"/>
              </a:rPr>
              <a:t>  </a:t>
            </a:r>
            <a:r>
              <a:rPr lang="en-US" sz="2400" dirty="0">
                <a:latin typeface="Arial Rounded MT Bold" pitchFamily="34" charset="0"/>
              </a:rPr>
              <a:t>in</a:t>
            </a:r>
            <a:r>
              <a:rPr lang="en-US" sz="2400" baseline="40000" dirty="0">
                <a:latin typeface="Arial Rounded MT Bold" pitchFamily="34" charset="0"/>
              </a:rPr>
              <a:t>2</a:t>
            </a:r>
            <a:endParaRPr lang="en-US" sz="2400" dirty="0">
              <a:latin typeface="Arial Rounded MT Bold" pitchFamily="34" charset="0"/>
            </a:endParaRPr>
          </a:p>
          <a:p>
            <a:endParaRPr lang="en-US" dirty="0">
              <a:latin typeface="Arial Rounded MT Bold" pitchFamily="34" charset="0"/>
            </a:endParaRPr>
          </a:p>
          <a:p>
            <a:endParaRPr lang="en-US" dirty="0">
              <a:latin typeface="Arial Rounded MT Bol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8959" y="3352800"/>
            <a:ext cx="6729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 Rounded MT Bold" pitchFamily="34" charset="0"/>
              </a:rPr>
              <a:t>Surface Area</a:t>
            </a:r>
            <a:r>
              <a:rPr lang="en-US" sz="3600" b="1" dirty="0" smtClean="0">
                <a:latin typeface="Arial Rounded MT Bold" pitchFamily="34" charset="0"/>
              </a:rPr>
              <a:t> = 128 </a:t>
            </a:r>
            <a:r>
              <a:rPr lang="en-US" sz="3600" b="1" dirty="0" smtClean="0">
                <a:latin typeface="Arial Rounded MT Bold" pitchFamily="34" charset="0"/>
                <a:sym typeface="Symbol"/>
              </a:rPr>
              <a:t> +</a:t>
            </a:r>
            <a:r>
              <a:rPr lang="en-US" sz="3600" b="1" dirty="0" smtClean="0">
                <a:latin typeface="Arial Rounded MT Bold" pitchFamily="34" charset="0"/>
              </a:rPr>
              <a:t>240</a:t>
            </a:r>
            <a:r>
              <a:rPr lang="en-US" sz="3600" b="1" dirty="0" smtClean="0">
                <a:latin typeface="Arial Rounded MT Bold" pitchFamily="34" charset="0"/>
                <a:sym typeface="Symbol"/>
              </a:rPr>
              <a:t> in</a:t>
            </a:r>
            <a:r>
              <a:rPr lang="en-US" sz="3600" b="1" baseline="40000" dirty="0" smtClean="0">
                <a:latin typeface="Arial Rounded MT Bold" pitchFamily="34" charset="0"/>
                <a:sym typeface="Symbol"/>
              </a:rPr>
              <a:t>2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169612" y="3331696"/>
            <a:ext cx="54409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309801" y="3780387"/>
            <a:ext cx="2751584" cy="2765708"/>
            <a:chOff x="309801" y="3780387"/>
            <a:chExt cx="2751584" cy="2765708"/>
          </a:xfrm>
        </p:grpSpPr>
        <p:grpSp>
          <p:nvGrpSpPr>
            <p:cNvPr id="23" name="Group 22"/>
            <p:cNvGrpSpPr/>
            <p:nvPr/>
          </p:nvGrpSpPr>
          <p:grpSpPr>
            <a:xfrm>
              <a:off x="309801" y="4074741"/>
              <a:ext cx="2734524" cy="2471354"/>
              <a:chOff x="470214" y="695348"/>
              <a:chExt cx="2734524" cy="2471354"/>
            </a:xfrm>
          </p:grpSpPr>
          <p:sp>
            <p:nvSpPr>
              <p:cNvPr id="29" name="Can 28"/>
              <p:cNvSpPr/>
              <p:nvPr/>
            </p:nvSpPr>
            <p:spPr>
              <a:xfrm>
                <a:off x="1071138" y="695348"/>
                <a:ext cx="2133600" cy="2471354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70214" y="1740215"/>
                <a:ext cx="6896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15 in</a:t>
                </a:r>
                <a:endParaRPr lang="en-US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927785" y="3780387"/>
              <a:ext cx="2133600" cy="827964"/>
              <a:chOff x="1071138" y="433738"/>
              <a:chExt cx="2133600" cy="827964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2442738" y="433738"/>
                <a:ext cx="636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 in </a:t>
                </a:r>
                <a:endParaRPr lang="en-US" dirty="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071138" y="695348"/>
                <a:ext cx="2133600" cy="566354"/>
              </a:xfrm>
              <a:prstGeom prst="ellipse">
                <a:avLst/>
              </a:prstGeom>
              <a:solidFill>
                <a:srgbClr val="FF00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2137938" y="978525"/>
                <a:ext cx="1066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5431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23682E-6 L 0.41371 -0.1771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77" y="-885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1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207105" y="1066800"/>
            <a:ext cx="6729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 Rounded MT Bold" pitchFamily="34" charset="0"/>
              </a:rPr>
              <a:t>Surface Area</a:t>
            </a:r>
            <a:r>
              <a:rPr lang="en-US" sz="3600" b="1" dirty="0" smtClean="0">
                <a:latin typeface="Arial Rounded MT Bold" pitchFamily="34" charset="0"/>
              </a:rPr>
              <a:t> = 128 </a:t>
            </a:r>
            <a:r>
              <a:rPr lang="en-US" sz="3600" b="1" dirty="0" smtClean="0">
                <a:latin typeface="Arial Rounded MT Bold" pitchFamily="34" charset="0"/>
                <a:sym typeface="Symbol"/>
              </a:rPr>
              <a:t> +</a:t>
            </a:r>
            <a:r>
              <a:rPr lang="en-US" sz="3600" b="1" dirty="0" smtClean="0">
                <a:latin typeface="Arial Rounded MT Bold" pitchFamily="34" charset="0"/>
              </a:rPr>
              <a:t>240</a:t>
            </a:r>
            <a:r>
              <a:rPr lang="en-US" sz="3600" b="1" dirty="0" smtClean="0">
                <a:latin typeface="Arial Rounded MT Bold" pitchFamily="34" charset="0"/>
                <a:sym typeface="Symbol"/>
              </a:rPr>
              <a:t> in</a:t>
            </a:r>
            <a:r>
              <a:rPr lang="en-US" sz="3600" b="1" baseline="40000" dirty="0" smtClean="0">
                <a:latin typeface="Arial Rounded MT Bold" pitchFamily="34" charset="0"/>
                <a:sym typeface="Symbol"/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4800" y="1828800"/>
            <a:ext cx="853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This is the surface area.  </a:t>
            </a:r>
          </a:p>
          <a:p>
            <a:endParaRPr lang="en-US" sz="2800" b="1" dirty="0"/>
          </a:p>
          <a:p>
            <a:r>
              <a:rPr lang="en-US" sz="2800" b="1" dirty="0" smtClean="0"/>
              <a:t>Please note that for some problems, you may need to substitute a number (such as 3.14) for </a:t>
            </a:r>
            <a:r>
              <a:rPr lang="en-US" sz="2800" b="1" dirty="0" smtClean="0">
                <a:latin typeface="Arial Rounded MT Bold" pitchFamily="34" charset="0"/>
                <a:sym typeface="Symbol"/>
              </a:rPr>
              <a:t>. </a:t>
            </a:r>
            <a:r>
              <a:rPr lang="en-US" sz="2800" b="1" dirty="0" smtClean="0"/>
              <a:t> </a:t>
            </a:r>
          </a:p>
          <a:p>
            <a:endParaRPr lang="en-US" sz="2800" b="1" dirty="0"/>
          </a:p>
          <a:p>
            <a:r>
              <a:rPr lang="en-US" sz="2800" b="1" dirty="0" smtClean="0"/>
              <a:t>If this is the case, then you would finish as follows: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1859559" y="1676400"/>
                <a:ext cx="542488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latin typeface="Arial Rounded MT Bold" pitchFamily="34" charset="0"/>
                  </a:rPr>
                  <a:t>SA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3600" b="1" dirty="0" smtClean="0">
                    <a:latin typeface="Arial Rounded MT Bold" pitchFamily="34" charset="0"/>
                  </a:rPr>
                  <a:t> 128(</a:t>
                </a:r>
                <a:r>
                  <a:rPr lang="en-US" sz="3600" b="1" dirty="0" smtClean="0">
                    <a:latin typeface="Arial Rounded MT Bold" pitchFamily="34" charset="0"/>
                    <a:sym typeface="Symbol"/>
                  </a:rPr>
                  <a:t>3.14) +</a:t>
                </a:r>
                <a:r>
                  <a:rPr lang="en-US" sz="3600" b="1" dirty="0" smtClean="0">
                    <a:latin typeface="Arial Rounded MT Bold" pitchFamily="34" charset="0"/>
                  </a:rPr>
                  <a:t>240</a:t>
                </a:r>
                <a:r>
                  <a:rPr lang="en-US" sz="3600" b="1" dirty="0" smtClean="0">
                    <a:latin typeface="Arial Rounded MT Bold" pitchFamily="34" charset="0"/>
                    <a:sym typeface="Symbol"/>
                  </a:rPr>
                  <a:t> in</a:t>
                </a:r>
                <a:r>
                  <a:rPr lang="en-US" sz="3600" b="1" baseline="40000" dirty="0" smtClean="0">
                    <a:latin typeface="Arial Rounded MT Bold" pitchFamily="34" charset="0"/>
                    <a:sym typeface="Symbol"/>
                  </a:rPr>
                  <a:t>2</a:t>
                </a: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9559" y="1676400"/>
                <a:ext cx="5424883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3371" t="-14151" r="-101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2162526" y="2315907"/>
                <a:ext cx="481894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latin typeface="Arial Rounded MT Bold" pitchFamily="34" charset="0"/>
                  </a:rPr>
                  <a:t>SA </a:t>
                </a:r>
                <a14:m>
                  <m:oMath xmlns:m="http://schemas.openxmlformats.org/officeDocument/2006/math">
                    <m:r>
                      <a:rPr lang="en-US" sz="3600" b="1" i="1" dirty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3600" b="1" dirty="0" smtClean="0">
                    <a:latin typeface="Arial Rounded MT Bold" pitchFamily="34" charset="0"/>
                  </a:rPr>
                  <a:t> 401.92</a:t>
                </a:r>
                <a:r>
                  <a:rPr lang="en-US" sz="3600" b="1" dirty="0" smtClean="0">
                    <a:latin typeface="Arial Rounded MT Bold" pitchFamily="34" charset="0"/>
                    <a:sym typeface="Symbol"/>
                  </a:rPr>
                  <a:t> +</a:t>
                </a:r>
                <a:r>
                  <a:rPr lang="en-US" sz="3600" b="1" dirty="0" smtClean="0">
                    <a:latin typeface="Arial Rounded MT Bold" pitchFamily="34" charset="0"/>
                  </a:rPr>
                  <a:t>240</a:t>
                </a:r>
                <a:r>
                  <a:rPr lang="en-US" sz="3600" b="1" dirty="0" smtClean="0">
                    <a:latin typeface="Arial Rounded MT Bold" pitchFamily="34" charset="0"/>
                    <a:sym typeface="Symbol"/>
                  </a:rPr>
                  <a:t> in</a:t>
                </a:r>
                <a:r>
                  <a:rPr lang="en-US" sz="3600" b="1" baseline="40000" dirty="0" smtClean="0">
                    <a:latin typeface="Arial Rounded MT Bold" pitchFamily="34" charset="0"/>
                    <a:sym typeface="Symbol"/>
                  </a:rPr>
                  <a:t>2</a:t>
                </a: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526" y="2315907"/>
                <a:ext cx="4818948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3924" t="-14151" r="-1266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2743615" y="2955414"/>
                <a:ext cx="365677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latin typeface="Arial Rounded MT Bold" pitchFamily="34" charset="0"/>
                  </a:rPr>
                  <a:t>SA </a:t>
                </a:r>
                <a14:m>
                  <m:oMath xmlns:m="http://schemas.openxmlformats.org/officeDocument/2006/math">
                    <m:r>
                      <a:rPr lang="en-US" sz="3600" b="1" i="1" dirty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3600" b="1" dirty="0" smtClean="0">
                    <a:latin typeface="Arial Rounded MT Bold" pitchFamily="34" charset="0"/>
                  </a:rPr>
                  <a:t> 641.92</a:t>
                </a:r>
                <a:r>
                  <a:rPr lang="en-US" sz="3600" b="1" dirty="0" smtClean="0">
                    <a:latin typeface="Arial Rounded MT Bold" pitchFamily="34" charset="0"/>
                    <a:sym typeface="Symbol"/>
                  </a:rPr>
                  <a:t> in</a:t>
                </a:r>
                <a:r>
                  <a:rPr lang="en-US" sz="3600" b="1" baseline="40000" dirty="0" smtClean="0">
                    <a:latin typeface="Arial Rounded MT Bold" pitchFamily="34" charset="0"/>
                    <a:sym typeface="Symbol"/>
                  </a:rPr>
                  <a:t>2</a:t>
                </a: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615" y="2955414"/>
                <a:ext cx="3656770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5000" t="-14151" r="-833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1057095" y="3591509"/>
                <a:ext cx="7029810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latin typeface="Arial Rounded MT Bold" pitchFamily="34" charset="0"/>
                  </a:rPr>
                  <a:t>Note the use of the symbol “</a:t>
                </a:r>
                <a14:m>
                  <m:oMath xmlns:m="http://schemas.openxmlformats.org/officeDocument/2006/math">
                    <m:r>
                      <a:rPr lang="en-US" sz="3600" b="1" i="1" dirty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3600" b="1" dirty="0" smtClean="0">
                    <a:latin typeface="Arial Rounded MT Bold" pitchFamily="34" charset="0"/>
                  </a:rPr>
                  <a:t>”</a:t>
                </a:r>
              </a:p>
              <a:p>
                <a:endParaRPr lang="en-US" sz="3600" b="1" baseline="40000" dirty="0" smtClean="0">
                  <a:latin typeface="Arial Rounded MT Bold" pitchFamily="34" charset="0"/>
                  <a:sym typeface="Symbol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095" y="3591509"/>
                <a:ext cx="7029810" cy="1015663"/>
              </a:xfrm>
              <a:prstGeom prst="rect">
                <a:avLst/>
              </a:prstGeom>
              <a:blipFill rotWithShape="1">
                <a:blip r:embed="rId5"/>
                <a:stretch>
                  <a:fillRect l="-2600" t="-8982" r="-1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952500" y="4409852"/>
                <a:ext cx="72390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latin typeface="Arial Rounded MT Bold" pitchFamily="34" charset="0"/>
                  </a:rPr>
                  <a:t>It means that our answer is now an </a:t>
                </a:r>
                <a:r>
                  <a:rPr lang="en-US" sz="3600" b="1" dirty="0" smtClean="0">
                    <a:solidFill>
                      <a:srgbClr val="FF0000"/>
                    </a:solidFill>
                    <a:latin typeface="Arial Rounded MT Bold" pitchFamily="34" charset="0"/>
                  </a:rPr>
                  <a:t>approximation</a:t>
                </a:r>
                <a:r>
                  <a:rPr lang="en-US" sz="3600" dirty="0" smtClean="0">
                    <a:latin typeface="Arial Rounded MT Bold" pitchFamily="34" charset="0"/>
                  </a:rPr>
                  <a:t> because we substituted 3.14 for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  <a:sym typeface="Symbol"/>
                      </a:rPr>
                      <m:t></m:t>
                    </m:r>
                  </m:oMath>
                </a14:m>
                <a:r>
                  <a:rPr lang="en-US" sz="3600" b="1" dirty="0" smtClean="0">
                    <a:latin typeface="Arial Rounded MT Bold" pitchFamily="34" charset="0"/>
                  </a:rPr>
                  <a:t>, </a:t>
                </a:r>
                <a:r>
                  <a:rPr lang="en-US" sz="3600" i="1" dirty="0" smtClean="0">
                    <a:solidFill>
                      <a:srgbClr val="FF0000"/>
                    </a:solidFill>
                    <a:latin typeface="Arial Rounded MT Bold" pitchFamily="34" charset="0"/>
                  </a:rPr>
                  <a:t>so our answer has been rounded.</a:t>
                </a:r>
              </a:p>
              <a:p>
                <a:endParaRPr lang="en-US" sz="3600" b="1" baseline="40000" dirty="0" smtClean="0">
                  <a:latin typeface="Arial Rounded MT Bold" pitchFamily="34" charset="0"/>
                  <a:sym typeface="Symbol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4409852"/>
                <a:ext cx="7239000" cy="2677656"/>
              </a:xfrm>
              <a:prstGeom prst="rect">
                <a:avLst/>
              </a:prstGeom>
              <a:blipFill rotWithShape="1">
                <a:blip r:embed="rId6"/>
                <a:stretch>
                  <a:fillRect l="-2104" t="-3182" r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540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is surface area?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7463" y="2971800"/>
            <a:ext cx="8172430" cy="1679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Identify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 surfaces</a:t>
            </a: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Find the area of each surface individually</a:t>
            </a: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them up.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028700"/>
            <a:ext cx="85344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en-US" dirty="0" smtClean="0"/>
              <a:t>The total area of all surfaces.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785" y="2205819"/>
            <a:ext cx="85344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en-US" dirty="0" smtClean="0"/>
              <a:t>How do I find surface area?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38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53440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Tricks of the trade</a:t>
            </a:r>
          </a:p>
          <a:p>
            <a:pPr marL="342900" indent="-342900">
              <a:spcAft>
                <a:spcPts val="1800"/>
              </a:spcAft>
              <a:buAutoNum type="arabicParenR"/>
            </a:pP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Keep a list of formulas for the basic 2-D shapes handy (if you don’t have them memorized yet.)</a:t>
            </a:r>
          </a:p>
          <a:p>
            <a:pPr marL="342900" indent="-342900">
              <a:spcAft>
                <a:spcPts val="1800"/>
              </a:spcAft>
              <a:buAutoNum type="arabicParenR"/>
            </a:pP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Remember that for prisms, all lateral faces are rectangles.  Therefore the “base” is the shape that is not a rectangle, if there are any.</a:t>
            </a:r>
          </a:p>
          <a:p>
            <a:pPr marL="342900" indent="-342900">
              <a:spcAft>
                <a:spcPts val="1800"/>
              </a:spcAft>
              <a:buFontTx/>
              <a:buAutoNum type="arabicParenR"/>
            </a:pP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Take your 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time and remember that definitions will lead you to the correct formulas. </a:t>
            </a:r>
          </a:p>
          <a:p>
            <a:pPr marL="342900" indent="-342900">
              <a:spcAft>
                <a:spcPts val="1800"/>
              </a:spcAft>
              <a:buFontTx/>
              <a:buAutoNum type="arabicParenR"/>
            </a:pP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Every time you use a formula, write the formula, then substitute and simplify.</a:t>
            </a:r>
          </a:p>
          <a:p>
            <a:pPr marL="342900" indent="-342900">
              <a:spcAft>
                <a:spcPts val="1800"/>
              </a:spcAft>
              <a:buAutoNum type="arabicParenR"/>
            </a:pP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Area is the number of unit squares it takes to cover an object, so answers for surface area will ALWAYS be square units.</a:t>
            </a:r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6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905000" y="1191399"/>
            <a:ext cx="5638800" cy="3701534"/>
            <a:chOff x="1905000" y="1191399"/>
            <a:chExt cx="5638800" cy="3701534"/>
          </a:xfrm>
        </p:grpSpPr>
        <p:sp>
          <p:nvSpPr>
            <p:cNvPr id="4" name="Rounded Rectangle 3"/>
            <p:cNvSpPr/>
            <p:nvPr/>
          </p:nvSpPr>
          <p:spPr>
            <a:xfrm>
              <a:off x="1905000" y="1191399"/>
              <a:ext cx="5638800" cy="3701534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2590800" y="1740932"/>
              <a:ext cx="4267200" cy="2602468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rgbClr val="FFFF00"/>
                  </a:solidFill>
                  <a:latin typeface="Arial Rounded MT Bold" pitchFamily="34" charset="0"/>
                </a:rPr>
                <a:t>Thank you!</a:t>
              </a:r>
            </a:p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412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utoShape 4" descr="data:image/jpeg;base64,/9j/4AAQSkZJRgABAQAAAQABAAD/2wCEAAkGBwwPDxANDRAMDAwNDA0MDQwNDQ8MDAwNFBEWFhURFBQYHCggGBonHBQUITEhJSkrMS4uFx8zODMsNygtLisBCgoKDg0OFBAQFy0dHRwsLCssLCwsLCwrLC0sLCwsLCwsLCwsLCwsLCwsLCwsLCwsLCwsLCwsLCwsLCwsLCwsLP/AABEIAOIA3wMBEQACEQEDEQH/xAAbAAACAwEBAQAAAAAAAAAAAAAAAwECBAUGB//EAEAQAAICAQEEBwQFCgYDAAAAAAECAAMEEQUSITEGE0FRYXGBIlKRoQcjMmKxFDNCQ1NyorLB0YKSk8LD4URjc//EABsBAAIDAQEBAAAAAAAAAAAAAAACAQMEBQYH/8QANREBAQACAgADBQYEBgMBAAAAAAECEQMEEiExBRMyQVFhcYGRobEiQkPRBjNScsHwFCThI//aAAwDAQACEQMRAD8A+4wAgBACAEAIAQAgBAOdl7axaiVLh3HApWOsYHuOnAeukydjvdfg/wAzOT7Pn+SzDhzz+GOVkdKH/VUgD3rX4/5V/vOPzf4i4p5ceFv3+X92vDo5X4rpzr9uZrfrBWO6utV/m1M5/J7f7OXwyY/r+7Rj0eOeu6xW5uS3O/IPla6j4AzLl7V7eXryX9l06vFP5Wd7be2y0+djn+sr/wDO7F/qZfnTzg4/9M/Is33DlZcPK1x/WNO92J/Uy/Oj3HH/AKZ+SybUzE+zkZA87GcfBtZpw9qdrH+f9qW9Tiv8rVR0rz05tXaO6ysa/FSJt4/bfNPikv6KcvZ/HfS2Oni9OV5X0Mv3qXFnrutpp8TN/F7a4svjxuP6s+fs/OfDdvQbO25h5HCm1Gfn1bapb/lPGdTi7HHyzeGUrHnxZ4fFNOjLlYgBACAEAIAQAgBACAEAIAQAgBACAcjO29Umq0jr35ag6VKfFu3019Jyu77Y6/W8t+LL6T/m/Jo4utnyefpHBy8zIu/Oud39mmqVaeI/S9dZ5bt+2uzz+Uvgn0n93R4uphh8t1mFenAAAdw4CcrbVIgpDZtKFJO06LZY0qdFssaVOimWPKnRLrHlGiXWPKNEOseUaIsX+/rLccrLuC479XU2Z0ozsbQb5yKh+qvJfh4P9ofMeE6vX9qcvH5ZfxT7fX82Ll6PHn5zyr2+w+leJlEJqaLzw6m0gbx+43Jvx8J3ev3OLn+G+f0rl83W5OL1nl9XemtnEAIAQAgBACAEAIAQAgBAM+bm10rvWHnwVRxdz3ASnn7HHwYXPkupDYYZZ3WMeaztoXX8G+rq/ZKeY++e3y5ec8Z7Q9u8vPvDi/hx/W/2/B1OHqY4+eXnWULODtsQRBKDJSqZJlSJKYWwjGijCNDEssaU2iXWPKNEusslGmd1jyjRDiWRGiHEsg0z2LLMbq7iLHpOj3TXIxyK8nfycflvE631DwJ+2PA8fHsna6ntPLH+Hl859fm5vY6Ey8+Pyv0+T6Rg5tORWt1DrbW3Jl/AjmD4GdzHKZTeN3HIyxuN1ZqtEYogBACAEAIAQAgBAMG09pLSNBo9zDVK9ez3m7h+Mw9/v8XT4/Fn630nzv8A36reLhy5LqPN2O7sbLGL2HgWPAAe6o7B4TwHd73L28/FyX7p8o7HFxY8c1FZjWokhBkpVMlKpkmVMlKhkmihjGhbRoaFMI0PCXEeVOmdxLINEOJZEaZ3EsiNM7iWRGmewSyI01bF23k4NnWUN7JI62lj9XcPEdh7iOP4Td1e1nw3y859GXsdbHmnn6/V9d2DtvHzahbQeI0FlTfnKn91h/XkZ6Ti5ceXHxYuBy8WXFl4cnSlisQAgBACAEAIBh2ptFaV0GjWvruJ/ubwH/Uw9/v8fT4vHl535T63/vqt4eK8mWo8ySSS7Es7HVmPMn+3hPnna7XJ2eS8nJd2/p9kdnj45hPDiJnOiSlEEqkyUoJkpUJkpVJkmUMZMUMk0UMaGijRoeEtGh4S4lkTpnsEsiNMziWRGmewSyI0z2CWRGmawS2FsO2Tta/DuXIoOjDgyHXctTtRh3fhNfW7GXDluM/PwY8uOsn2jYG2qM6hb6T92ys/bqsHNW/v2jQz0fFy48mMyxed5eLLiyuOTpSxWIAQAgBAM+dlrTWbG46cFUc3Y8lEq5+fDg48uTO6kNhhc7MY8o9juxssOrvxOnIDsUeAnzjv93Pt8t5MvT5T6R2+LinHjqK6zEtEkIglEkIglBEkKkSTbUIkmihjQ0LJjGUMk0UJjGhbRoeEvHh4RYJZE6ZrBLIjTO8shdM1ktiLGeyWQtjNZLIWx0ui+37cDIFq6tU2iX1ftK9eY+8OY+HbNvV7F4cvsvqx9vrTmx+2ej7fiZNd1aXVMHrsQOjDkVInoZZZuPO2WXVOkoEAIAQDye1M032kg/VVkrUOxjyNnryHh5zxHt72h77k9zhf4cP1v/x1unweHHxX1rNPPNiIAEwSiSE6QCwSW48Npdp6uXTgg8Sprje4ifEWyRLwa9DTIl1ldxs9VkpLiTFkLJjHhbRoaKExjwpo0NCXjw7PZLINM1kthdM1kshbGd5ZC2M1kthbGdpZCWPd/Rj0hNVn5BafqbiWxyf1d3Mp5NxPn5zq+z+x/Ty/Bx/aHX/qT8X1OdZyRACAcnpFmFKxUp0su1XUHQrWPtN8wP8AFOX7W7v/AIvXtnxZeU/v+DR1uL3mfn6R51dBw5acBPnldtOsANYBEErAQk3dFpqpNvFxEtNCTZjxktW3JdONG0FJPu07KZImXGeUixJnz4lmNZbFmPLDw1fjWd4RbCiY54WxjHhbGNDQpo0WRnslkTpmslsLpneWQtjNZLIWxmslsJYzvLIWxNLkEMpKspDKw4FWB1BHjrHwtmUsUcmMssr7r0T2yM3ErvOgtGtd6j9G1efoeDDwYT0fDye8wmTzXPxe7zuLsS1UIB4zaGV11z2c1B6qvu3FJGo8zqfhPB+3O37/ALNxnph5fj83a6fF4OPfzpM4rUJAGskJEgGoJp4cPmTKtCLOlx4KrTVWa8MFdpgSXzjLtBSTeMbKdJVlgslZrFmfPBbjWS1Zj5MF+NY7BMmtVoxZ2jxdC2MaGhbGTDQpzHh4TZHh9M1kthbGZ5ZC6Z7JZC2M1kthLGayWQtVQxlWUe5+jPavU5X5Ox+qyxu+AuUEqfUaj4Tq9Hk1fD9XI9ocW8fHPk+sTqOQw7byjVQ7A6OR1aHuduAPprr6TN3Of3HBnyfSfr8v1WcWHjzmP1ePrAAAHIAADwnzXK23deik0ZrFA1gEawCyyJN0taa50uLFVk0IJ0OPFVWhFm3DFVacqTTjgrtDJJuAlZ7FlGeK3GslomXPFdix2zHyRoxYbpg5JqtWDI5kRdC2Mc8LJjHhTGNDwp48OzWGWQtjM8thaz2GWQtZrJZCVmslsJVFMZXk6GFYyMrodHRlsQ9zqdVPxAmriurKx8uMyll+b73s7LW+mu9Ps21rYPDUcp3ZdyV5zKeG2X5OH0uv401fv3N6eyv8zfCef/xFzeHhw45/Nf2b/Z+G87l9HEUzxtddbWQBrADWAXQycfWFrTWZ0+JTk01mdDjU5NNc28arJqrmzDSnIWaSctIxZbZlzX4sVpmTNoxYrjMfI04sF5mDlacGOwxI0YlMY8PCyYxoWxjQ8Kcx4dmsMsiKzOZbC1nsMshKzWGWQtZ7DLYSqKYyrJuxZowZc31v6OMvfwzUeePcyj9xtHHzZh6TsdbLeH3OF28dcm/qy9Irt7Ks/wDWtdXwG9/vnlP8Qcni7Ex/0z92/wBn4647frWJTPP10NLayBoawGhrAaXUwnlS2NNbTpcVU5Rprab+Oqso0I02YZKbD1smnHNXcQ1km5iYs9jyjLJbjGO1pmzrRjGK5pjzrRjGG9ph5PVpwjG5kSNEhbGMeFkxoaFsY0PIS5jw7PYZZEVmcy2ErPYZZC1mcyyErPYZbCVRIyrJ0MWaMGXN9D+jS/duuq7LKFcDxRtP+T5TpdW+scfvY+lGfZvX3t35FvwDFR8gJ472tl4u3yX7dflHQ6mOuHFVTOZY16W1kDQ1gBrAaWVpGkWHVvNXDmqyjSjzoYZKrictk1Y5q7iaLJfMyeFBtk+NMxJeyV5ZnmLLa8z5ZL8cWO55lzyX44sNrzHfOtOMZmMeLpFGMaGkLYxjyFsY0PIS5jwzPYZZEVmcyyErO5lkLWdzLYSs7mWQlRXGnqpzdHFE04Mmb2fQezczaTyDLah8urLfiom7r/E5vcm8DXb23PfbYf4zPGd7z7HL/uv7t/Xn/wCeH3QxWmKxpi4MXQ0NYDQ1gNIDSdDRivDG6pbD0sm3j5FdxNWyasc1dxX62WzMvhQbY3jT4CntiXM8xZrLZTlmuxxZLbJkzy2vxxZbGkSL8YSTHPIoTJNIWxjQ8hTGPDyEuY8hmewyyQlZ3MshazuZZCVncyyErO5lkJVqo2PqozdTEE1YRkzem2ASt1TDmC+n+mw/rNnD8Uc/s/BWqxvbf/62fzGeO7s/9jl/3X92/r/5eH3RdGmOxphoaLo2k6yNI0jWGhpBMlOgHhoaXWyEthbiYLpfjyl8C3XS6cqPAqbo3vB4CnuiXlPMCLLZVcrVuOLO7wkXSEsY+jyKEyZDSFkxjyFsY0hpCmMeHkJdo8grO7SyQtZ3MskJWdzLJC1ncyyEpJMdXTqBHwjPnXXw1mrCMedel2Mn1iebfyNNfF6xg7Hw07PG7fevu5Fw9OsM8n7Rw8PZ5J9v7t/Uu+HD7lFaYLGuGhomjrb0jQ0NYaGhvSdDSpME6RvSdJ0nrIaHhR1kNDwqmyTpPhUayNMTTEpnjSHkUJjaPIWTJ0aRQmMaRRjGkNIUzRpDyFO0eQxDtHkLWd2lkhaQ7SyQlZ3aWSErO7SyQlLEZXk24yy7CMuddrCSacYyZ16zoxRvZNK/esJ/0n/6mrinm5/Zv8FR0pq6vNuHY5S0eTKNfmGnnPbPH4ezb9ZL/wANns/LfDJ9K5yvORY6MNV4tiyLhoujaTvSNI0CZKdKkw0nSC0nQ0qTJ0bSpMnSdKkydJ0qTJNpQmTpOlS0bRpFCZOjSFsY2jSFs0aQ8hbNGkMQ7R5BSHaWSFpDtLJCUh2lkhaQ7R5CVncyyQlWqEaRTnXSxUmjCMmdd3Br5TRjGPOvadDaNcje7K6HJ82Kgfg018U83O7N8tK/SFj7ttFw5PW9THxU7y/zN8Jx/bnFuYcn4NPszPzyx/F5ZXnnbHZhivEsWQxXi6PF96Ro2hvQ0NI3oaGkEydJ0qTJ0nSpMnSdKkydG0qTJ0nShMbRtKkyTSFlo2jSKM0nRpC2aNIbRLtHkBDtLJEEu0eQpDtLJC0h2jyEpDtLJCUqMryrVQkswjPnXXw6ppxjHnXewKuUvxjJnXveh1Gi22e86VDxCLr+Lkek18c8nN7F3lIZ01w+tw3IGrUEZC9+i6738JaZ+/w+94M8fn6/knqcnu+bG/g+aK88bY9NDFeLYeLh4ulkXDyNHi29I0bQ3oaTpG9J0NI3oaTpUtJ0nSpaTpOlS0nRtKFo2jaULSdGkLLRtGkUZo0hiXePIgl2jyIJdo8iCXaPIWkO0eQlJdpZIWkMY8JVq1jSbU510cWuX4xkzydvCq5TRjGTOvQYVYA3jyUFj5CX4xkzr6HsfGNVFdZ+0F3n/fY7zfMmasZqOZnlvK1sZQQQRqCCCDyIPZJK+N7VwjjX24510qchCebVHih+BHrrPH93r+55ssfl6z7np+ry+948cvn82cPMemuLh5GjxcPF0eLB5GjxO/DR4N6GjaQWhpOkFpOk6VLSdJ0oWk6TpQtJ0bShaNpJbPGkSUzx5BspnjSIJZ48iCnaPIW0h2jyFpLtHkLaS7SyQlVUSVeVbMeuW44s2eTr4lM0Yxkzyd3Bo5S/GMueT0+xsLrLa6yPZ162z9xCDp6tujyJl+E82Hmz1K9xL2IQDxX0kbK3kTNQe1VpVdp21E+y3ox/iPdOX7U6/vOPxz1x/Z0vZvP4M/BfTL93z8PPN6d+Lh5GjxYPI0eLB5GjxO/I0aJ34aPKjfho20F5OjbQXhpKheNpO1C8nSdls8aQbLZ40g2Wzx5BspnjSI2Szx5EbKZo8hSWaNIW0lmlkhaoOMlXa0U1yzHFRnk6eLTL8cWXPJ28OiX4xlzyegwMflLsYyZ5PZ9HMTcrNxGjXaEa8xUNd0eupb/F4TRjNRg5ct114yoQBd9KWI1bgMjqUZTyZSNCJFm5qpl15x8Y2/st8LIfHbUqPaqc/rKj9k+fYfETy3c614eSz5X0em6nYnNxy/P5sAeZNNkWDyNHi2/I0aUb8NHid+Ro0RvydG2gvDRtql5Ok7VLydJ2oXjaTtQvJ0Nls8aQbLZ40g2Uzx5EbKZo0hdlM8eRGymaPIW1TnGJadVXGxxUZZOjjUS/HFmzydjEx5djGXPJ3cHG5S7GMueT0eysDrXFXHcAD3H7mvBfNjw8gZdjix8ueo9jLmQQAgBAOB0x2AM7H0TQZNWr0MeAJ7UJ7j+IB7Jm7XXnNhcfn8mnq9i8Ofi+XzfHXDKxRwUdWKsjDRlYHQgjvnmc+O42431j02Gcyks9KkPE0tlSHkaNKnfho8o34aNKN+GjSo35OjbVLw0napeTpO1C8bQ2oXjaTstnkyI2WzxpBstnjyI2UzRpEbKZo0hbUAaxiXI+qqNjipyzb8eiX44s2WbrYuPLscWbLJ28LF5S2Rmzyd7DxiN0AbzMQqKObMez8Tr2AGXYxlzzex2dhilN3m5O9Y3vP/bsHgBLpNMWWXiu2qSUQAgBACAeH6fdEjeDmYq65Kj66pf/ACEA+0PvgfEeOkwd3qTlnix+Kfq6PR7nur4Mvhv6Pl2/ODcdeVegl2nfkaPKnfkaPKN+GjSjfk6TtBeGjbVLydJ2qXk6TtUvJ0NqF42k7LLydDajPGkRspnjSI2oTGRasqSdK7k0VUyzHFTlm30Y8uxxZ8s3UxsaWzFnyzdnDxJbIz55u5iYwA1PgOWpJ7AB2nwlsjLnm9XsjZ3V/W2D60jQLzFSe758tTLsZpj5M9unGViAEAIAQAgBAPA9OehHXb2Zgrpfxa7HHAX97J3P4dvnzwdvpzk/ix9f3dLpd68f8Gfw/s+WliCQdQQSCCNCCDoQR2GcW42XVd/HKWbg35Gjyjfho2xvw0baC8NJ2gvJ0napeTpO1C8nSdql42htQvJ0jampko2kJJLcjUqjzFXc2qrHlsxU5Zt1GNLZioyzdPGxZZMVGWbr4mJLZioyzdrGxgNCdeJAAA1Zm7AB2mWSM2Wb1Gytl7hFtoHWD7FfNaQR828ezkO0m7HHTHnnvyjqxlYgBACAEAIAQAgBAPJ9L+hNGdrdTu4+Zp+c0+ru07LAO373MePKZex1ceWb9L9WzrdzPhuvXH6PkW1Nl5GLYacmtqrBxAPFXHvK3Jh5TjcvFnx3WUd/h7GHLN41jOsrXzJXUwN4kEmSbaCTJTtU6wHiRoZI8Q3JKPEsKzJ1UXMxaY8wJcz68eWTFXc2urFlkxVXNuoxJZMVOWbpY+JLJipyzdbFwvCWTFRlm7GFhMzbiLvvzI5Kg73PYPn3Ay2Ys+fJp6fZ2zFq9tiLLtNN/TQKO5B2D5mWyaZMs7k3ySCAEAIAQAgBACAEAIAQDHtTZeNlVmrJrS1Dy3h7Sn3lbmp8RFzwxzmsps+HJlhd43VfNekP0cZFWtmEfymriepYhchfLsf5HznN5ehrzw8/sdXg9pS+XJ5fa8TdiOjFHVkdeDI6lHXzB4iYrxWXVjpY8sym5dlmiR4D+NHUSfAnxjqJPgHjWGPGmCPGuuNGmCPGcmLHmBLm0V4keYkubVVieEeYq7m3U4csmKq5uhj4XhHmKrLN08fEAIXQljyRQWc+QEsmKjLkegwNh2HQ2/Up7ikG0+bcl9NfMSyYM2fN9Hfx6ErXcrUIo7B2nvPefGWKLbfUyCBACAEAIAQAgBACAEAIAQAgBAMO09j4mUNMmmu3QEKxGli/uuOI9DFywxy9Zs+HJlhd43Tx+0/o4Q6tiXFe6q8by+QccR6gzNl1Mf5W3j7+U+KbebzOh+0KvtUNYo/TpIuB9B7XylN62c+TVj3ePL56cuzCKHR1atvdsU1t8DK7x2esXzll9KsuJJ8I8ZqYfhJmKPGfXheEeYkubTXhd/zjTElza8fEDHRQXPdWpsPwXWPMVeXJJ6uzibCyW5UlR71pFS/Di3ylk46oy58fq7eH0bA43WE/cqG4vkW5n00jzBny57fR2cXEqqGlSKmvMge0x7yeZ9Y8mlNyt9T5KBACAEAIAQAgBACAEAIAQAgBACAEAIAQAgFbK1YaMqsO5gCIBxtq7LxAuox8YN3imvX46RbjPosxzy3615jLxqgPZSse0eSKJXcZ9F8zy+puFj1ELqlZ4nmimTJPoi55fV6nZ2zcXdDdTRve91Sa/HSWTGfRRc8vq6aqANAAB3AaCSRMAIAQAgBACAEAIAQAgB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AutoShape 6" descr="data:image/jpeg;base64,/9j/4AAQSkZJRgABAQAAAQABAAD/2wCEAAkGBwwPDxANDRAMDAwNDA0MDQwNDQ8MDAwNFBEWFhURFBQYHCggGBonHBQUITEhJSkrMS4uFx8zODMsNygtLisBCgoKDg0OFBAQFy0dHRwsLCssLCwsLCwrLC0sLCwsLCwsLCwsLCwsLCwsLCwsLCwsLCwsLCwsLCwsLCwsLCwsLP/AABEIAOIA3wMBEQACEQEDEQH/xAAbAAACAwEBAQAAAAAAAAAAAAAAAwECBAUGB//EAEAQAAICAQEEBwQFCgYDAAAAAAECAAMEEQUSITEGE0FRYXGBIlKRoQcjMmKxFDNCQ1NyorLB0YKSk8LD4URjc//EABsBAAIDAQEBAAAAAAAAAAAAAAACAQMEBQYH/8QANREBAQACAgADBQYEBgMBAAAAAAECEQMEEiExBRMyQVFhcYGRobEiQkPRBjNScsHwFCThI//aAAwDAQACEQMRAD8A+4wAgBACAEAIAQAgBAOdl7axaiVLh3HApWOsYHuOnAeukydjvdfg/wAzOT7Pn+SzDhzz+GOVkdKH/VUgD3rX4/5V/vOPzf4i4p5ceFv3+X92vDo5X4rpzr9uZrfrBWO6utV/m1M5/J7f7OXwyY/r+7Rj0eOeu6xW5uS3O/IPla6j4AzLl7V7eXryX9l06vFP5Wd7be2y0+djn+sr/wDO7F/qZfnTzg4/9M/Is33DlZcPK1x/WNO92J/Uy/Oj3HH/AKZ+SybUzE+zkZA87GcfBtZpw9qdrH+f9qW9Tiv8rVR0rz05tXaO6ysa/FSJt4/bfNPikv6KcvZ/HfS2Oni9OV5X0Mv3qXFnrutpp8TN/F7a4svjxuP6s+fs/OfDdvQbO25h5HCm1Gfn1bapb/lPGdTi7HHyzeGUrHnxZ4fFNOjLlYgBACAEAIAQAgBACAEAIAQAgBACAcjO29Umq0jr35ag6VKfFu3019Jyu77Y6/W8t+LL6T/m/Jo4utnyefpHBy8zIu/Oud39mmqVaeI/S9dZ5bt+2uzz+Uvgn0n93R4uphh8t1mFenAAAdw4CcrbVIgpDZtKFJO06LZY0qdFssaVOimWPKnRLrHlGiXWPKNEOseUaIsX+/rLccrLuC479XU2Z0ozsbQb5yKh+qvJfh4P9ofMeE6vX9qcvH5ZfxT7fX82Ll6PHn5zyr2+w+leJlEJqaLzw6m0gbx+43Jvx8J3ev3OLn+G+f0rl83W5OL1nl9XemtnEAIAQAgBACAEAIAQAgBAM+bm10rvWHnwVRxdz3ASnn7HHwYXPkupDYYZZ3WMeaztoXX8G+rq/ZKeY++e3y5ec8Z7Q9u8vPvDi/hx/W/2/B1OHqY4+eXnWULODtsQRBKDJSqZJlSJKYWwjGijCNDEssaU2iXWPKNEusslGmd1jyjRDiWRGiHEsg0z2LLMbq7iLHpOj3TXIxyK8nfycflvE631DwJ+2PA8fHsna6ntPLH+Hl859fm5vY6Ey8+Pyv0+T6Rg5tORWt1DrbW3Jl/AjmD4GdzHKZTeN3HIyxuN1ZqtEYogBACAEAIAQAgBAMG09pLSNBo9zDVK9ez3m7h+Mw9/v8XT4/Fn630nzv8A36reLhy5LqPN2O7sbLGL2HgWPAAe6o7B4TwHd73L28/FyX7p8o7HFxY8c1FZjWokhBkpVMlKpkmVMlKhkmihjGhbRoaFMI0PCXEeVOmdxLINEOJZEaZ3EsiNM7iWRGmewSyI01bF23k4NnWUN7JI62lj9XcPEdh7iOP4Td1e1nw3y859GXsdbHmnn6/V9d2DtvHzahbQeI0FlTfnKn91h/XkZ6Ti5ceXHxYuBy8WXFl4cnSlisQAgBACAEAIBh2ptFaV0GjWvruJ/ubwH/Uw9/v8fT4vHl535T63/vqt4eK8mWo8ySSS7Es7HVmPMn+3hPnna7XJ2eS8nJd2/p9kdnj45hPDiJnOiSlEEqkyUoJkpUJkpVJkmUMZMUMk0UMaGijRoeEtGh4S4lkTpnsEsiNMziWRGmewSyI0z2CWRGmawS2FsO2Tta/DuXIoOjDgyHXctTtRh3fhNfW7GXDluM/PwY8uOsn2jYG2qM6hb6T92ys/bqsHNW/v2jQz0fFy48mMyxed5eLLiyuOTpSxWIAQAgBAM+dlrTWbG46cFUc3Y8lEq5+fDg48uTO6kNhhc7MY8o9juxssOrvxOnIDsUeAnzjv93Pt8t5MvT5T6R2+LinHjqK6zEtEkIglEkIglBEkKkSTbUIkmihjQ0LJjGUMk0UJjGhbRoeEvHh4RYJZE6ZrBLIjTO8shdM1ktiLGeyWQtjNZLIWx0ui+37cDIFq6tU2iX1ftK9eY+8OY+HbNvV7F4cvsvqx9vrTmx+2ej7fiZNd1aXVMHrsQOjDkVInoZZZuPO2WXVOkoEAIAQDye1M032kg/VVkrUOxjyNnryHh5zxHt72h77k9zhf4cP1v/x1unweHHxX1rNPPNiIAEwSiSE6QCwSW48Npdp6uXTgg8Sprje4ifEWyRLwa9DTIl1ldxs9VkpLiTFkLJjHhbRoaKExjwpo0NCXjw7PZLINM1kthdM1kshbGd5ZC2M1kthbGdpZCWPd/Rj0hNVn5BafqbiWxyf1d3Mp5NxPn5zq+z+x/Ty/Bx/aHX/qT8X1OdZyRACAcnpFmFKxUp0su1XUHQrWPtN8wP8AFOX7W7v/AIvXtnxZeU/v+DR1uL3mfn6R51dBw5acBPnldtOsANYBEErAQk3dFpqpNvFxEtNCTZjxktW3JdONG0FJPu07KZImXGeUixJnz4lmNZbFmPLDw1fjWd4RbCiY54WxjHhbGNDQpo0WRnslkTpmslsLpneWQtjNZLIWxmslsJYzvLIWxNLkEMpKspDKw4FWB1BHjrHwtmUsUcmMssr7r0T2yM3ErvOgtGtd6j9G1efoeDDwYT0fDye8wmTzXPxe7zuLsS1UIB4zaGV11z2c1B6qvu3FJGo8zqfhPB+3O37/ALNxnph5fj83a6fF4OPfzpM4rUJAGskJEgGoJp4cPmTKtCLOlx4KrTVWa8MFdpgSXzjLtBSTeMbKdJVlgslZrFmfPBbjWS1Zj5MF+NY7BMmtVoxZ2jxdC2MaGhbGTDQpzHh4TZHh9M1kthbGZ5ZC6Z7JZC2M1kthLGayWQtVQxlWUe5+jPavU5X5Ox+qyxu+AuUEqfUaj4Tq9Hk1fD9XI9ocW8fHPk+sTqOQw7byjVQ7A6OR1aHuduAPprr6TN3Of3HBnyfSfr8v1WcWHjzmP1ePrAAAHIAADwnzXK23deik0ZrFA1gEawCyyJN0taa50uLFVk0IJ0OPFVWhFm3DFVacqTTjgrtDJJuAlZ7FlGeK3GslomXPFdix2zHyRoxYbpg5JqtWDI5kRdC2Mc8LJjHhTGNDwp48OzWGWQtjM8thaz2GWQtZrJZCVmslsJVFMZXk6GFYyMrodHRlsQ9zqdVPxAmriurKx8uMyll+b73s7LW+mu9Ps21rYPDUcp3ZdyV5zKeG2X5OH0uv401fv3N6eyv8zfCef/xFzeHhw45/Nf2b/Z+G87l9HEUzxtddbWQBrADWAXQycfWFrTWZ0+JTk01mdDjU5NNc28arJqrmzDSnIWaSctIxZbZlzX4sVpmTNoxYrjMfI04sF5mDlacGOwxI0YlMY8PCyYxoWxjQ8Kcx4dmsMsiKzOZbC1nsMshKzWGWQtZ7DLYSqKYyrJuxZowZc31v6OMvfwzUeePcyj9xtHHzZh6TsdbLeH3OF28dcm/qy9Irt7Ks/wDWtdXwG9/vnlP8Qcni7Ex/0z92/wBn4647frWJTPP10NLayBoawGhrAaXUwnlS2NNbTpcVU5Rprab+Oqso0I02YZKbD1smnHNXcQ1km5iYs9jyjLJbjGO1pmzrRjGK5pjzrRjGG9ph5PVpwjG5kSNEhbGMeFkxoaFsY0PIS5jw7PYZZEVmcy2ErPYZZC1mcyyErPYZbCVRIyrJ0MWaMGXN9D+jS/duuq7LKFcDxRtP+T5TpdW+scfvY+lGfZvX3t35FvwDFR8gJ472tl4u3yX7dflHQ6mOuHFVTOZY16W1kDQ1gBrAaWVpGkWHVvNXDmqyjSjzoYZKrictk1Y5q7iaLJfMyeFBtk+NMxJeyV5ZnmLLa8z5ZL8cWO55lzyX44sNrzHfOtOMZmMeLpFGMaGkLYxjyFsY0PIS5jwzPYZZEVmcyyErO5lkLWdzLYSs7mWQlRXGnqpzdHFE04Mmb2fQezczaTyDLah8urLfiom7r/E5vcm8DXb23PfbYf4zPGd7z7HL/uv7t/Xn/wCeH3QxWmKxpi4MXQ0NYDQ1gNIDSdDRivDG6pbD0sm3j5FdxNWyasc1dxX62WzMvhQbY3jT4CntiXM8xZrLZTlmuxxZLbJkzy2vxxZbGkSL8YSTHPIoTJNIWxjQ8hTGPDyEuY8hmewyyQlZ3MshazuZZCVncyyErO5lkJVqo2PqozdTEE1YRkzem2ASt1TDmC+n+mw/rNnD8Uc/s/BWqxvbf/62fzGeO7s/9jl/3X92/r/5eH3RdGmOxphoaLo2k6yNI0jWGhpBMlOgHhoaXWyEthbiYLpfjyl8C3XS6cqPAqbo3vB4CnuiXlPMCLLZVcrVuOLO7wkXSEsY+jyKEyZDSFkxjyFsY0hpCmMeHkJdo8grO7SyQtZ3MskJWdzLJC1ncyyEpJMdXTqBHwjPnXXw1mrCMedel2Mn1iebfyNNfF6xg7Hw07PG7fevu5Fw9OsM8n7Rw8PZ5J9v7t/Uu+HD7lFaYLGuGhomjrb0jQ0NYaGhvSdDSpME6RvSdJ0nrIaHhR1kNDwqmyTpPhUayNMTTEpnjSHkUJjaPIWTJ0aRQmMaRRjGkNIUzRpDyFO0eQxDtHkLWd2lkhaQ7SyQlZ3aWSErO7SyQlLEZXk24yy7CMuddrCSacYyZ16zoxRvZNK/esJ/0n/6mrinm5/Zv8FR0pq6vNuHY5S0eTKNfmGnnPbPH4ezb9ZL/wANns/LfDJ9K5yvORY6MNV4tiyLhoujaTvSNI0CZKdKkw0nSC0nQ0qTJ0bSpMnSdKkydJ0qTJNpQmTpOlS0bRpFCZOjSFsY2jSFs0aQ8hbNGkMQ7R5BSHaWSFpDtLJCUh2lkhaQ7R5CVncyyQlWqEaRTnXSxUmjCMmdd3Br5TRjGPOvadDaNcje7K6HJ82Kgfg018U83O7N8tK/SFj7ttFw5PW9THxU7y/zN8Jx/bnFuYcn4NPszPzyx/F5ZXnnbHZhivEsWQxXi6PF96Ro2hvQ0NI3oaGkEydJ0qTJ0nSpMnSdKkydG0qTJ0nShMbRtKkyTSFlo2jSKM0nRpC2aNIbRLtHkBDtLJEEu0eQpDtLJC0h2jyEpDtLJCUqMryrVQkswjPnXXw6ppxjHnXewKuUvxjJnXveh1Gi22e86VDxCLr+Lkek18c8nN7F3lIZ01w+tw3IGrUEZC9+i6738JaZ+/w+94M8fn6/knqcnu+bG/g+aK88bY9NDFeLYeLh4ulkXDyNHi29I0bQ3oaTpG9J0NI3oaTpUtJ0nSpaTpOlS0nRtKFo2jaULSdGkLLRtGkUZo0hiXePIgl2jyIJdo8iCXaPIWkO0eQlJdpZIWkMY8JVq1jSbU510cWuX4xkzydvCq5TRjGTOvQYVYA3jyUFj5CX4xkzr6HsfGNVFdZ+0F3n/fY7zfMmasZqOZnlvK1sZQQQRqCCCDyIPZJK+N7VwjjX24510qchCebVHih+BHrrPH93r+55ssfl6z7np+ry+948cvn82cPMemuLh5GjxcPF0eLB5GjxO/DR4N6GjaQWhpOkFpOk6VLSdJ0oWk6TpQtJ0bShaNpJbPGkSUzx5BspnjSIJZ48iCnaPIW0h2jyFpLtHkLaS7SyQlVUSVeVbMeuW44s2eTr4lM0Yxkzyd3Bo5S/GMueT0+xsLrLa6yPZ162z9xCDp6tujyJl+E82Hmz1K9xL2IQDxX0kbK3kTNQe1VpVdp21E+y3ox/iPdOX7U6/vOPxz1x/Z0vZvP4M/BfTL93z8PPN6d+Lh5GjxYPI0eLB5GjxO/I0aJ34aPKjfho20F5OjbQXhpKheNpO1C8nSdls8aQbLZ40g2Wzx5BspnjSI2Szx5EbKZo8hSWaNIW0lmlkhaoOMlXa0U1yzHFRnk6eLTL8cWXPJ28OiX4xlzyegwMflLsYyZ5PZ9HMTcrNxGjXaEa8xUNd0eupb/F4TRjNRg5ct114yoQBd9KWI1bgMjqUZTyZSNCJFm5qpl15x8Y2/st8LIfHbUqPaqc/rKj9k+fYfETy3c614eSz5X0em6nYnNxy/P5sAeZNNkWDyNHi2/I0aUb8NHid+Ro0RvydG2gvDRtql5Ok7VLydJ2oXjaTtQvJ0Nls8aQbLZ40g2Uzx5EbKZo0hdlM8eRGymaPIW1TnGJadVXGxxUZZOjjUS/HFmzydjEx5djGXPJ3cHG5S7GMueT0eysDrXFXHcAD3H7mvBfNjw8gZdjix8ueo9jLmQQAgBAOB0x2AM7H0TQZNWr0MeAJ7UJ7j+IB7Jm7XXnNhcfn8mnq9i8Ofi+XzfHXDKxRwUdWKsjDRlYHQgjvnmc+O42431j02Gcyks9KkPE0tlSHkaNKnfho8o34aNKN+GjSo35OjbVLw0napeTpO1C8bQ2oXjaTstnkyI2WzxpBstnjyI2UzRpEbKZo0hbUAaxiXI+qqNjipyzb8eiX44s2WbrYuPLscWbLJ28LF5S2Rmzyd7DxiN0AbzMQqKObMez8Tr2AGXYxlzzex2dhilN3m5O9Y3vP/bsHgBLpNMWWXiu2qSUQAgBACAeH6fdEjeDmYq65Kj66pf/ACEA+0PvgfEeOkwd3qTlnix+Kfq6PR7nur4Mvhv6Pl2/ODcdeVegl2nfkaPKnfkaPKN+GjSjfk6TtBeGjbVLydJ2qXk6TtUvJ0NqF42k7LLydDajPGkRspnjSI2oTGRasqSdK7k0VUyzHFTlm30Y8uxxZ8s3UxsaWzFnyzdnDxJbIz55u5iYwA1PgOWpJ7AB2nwlsjLnm9XsjZ3V/W2D60jQLzFSe758tTLsZpj5M9unGViAEAIAQAgBAPA9OehHXb2Zgrpfxa7HHAX97J3P4dvnzwdvpzk/ix9f3dLpd68f8Gfw/s+WliCQdQQSCCNCCDoQR2GcW42XVd/HKWbg35Gjyjfho2xvw0baC8NJ2gvJ0napeTpO1C8nSdql42htQvJ0jampko2kJJLcjUqjzFXc2qrHlsxU5Zt1GNLZioyzdPGxZZMVGWbr4mJLZioyzdrGxgNCdeJAAA1Zm7AB2mWSM2Wb1Gytl7hFtoHWD7FfNaQR828ezkO0m7HHTHnnvyjqxlYgBACAEAIAQAgBAPJ9L+hNGdrdTu4+Zp+c0+ru07LAO373MePKZex1ceWb9L9WzrdzPhuvXH6PkW1Nl5GLYacmtqrBxAPFXHvK3Jh5TjcvFnx3WUd/h7GHLN41jOsrXzJXUwN4kEmSbaCTJTtU6wHiRoZI8Q3JKPEsKzJ1UXMxaY8wJcz68eWTFXc2urFlkxVXNuoxJZMVOWbpY+JLJipyzdbFwvCWTFRlm7GFhMzbiLvvzI5Kg73PYPn3Ay2Ys+fJp6fZ2zFq9tiLLtNN/TQKO5B2D5mWyaZMs7k3ySCAEAIAQAgBACAEAIAQDHtTZeNlVmrJrS1Dy3h7Sn3lbmp8RFzwxzmsps+HJlhd43VfNekP0cZFWtmEfymriepYhchfLsf5HznN5ehrzw8/sdXg9pS+XJ5fa8TdiOjFHVkdeDI6lHXzB4iYrxWXVjpY8sym5dlmiR4D+NHUSfAnxjqJPgHjWGPGmCPGuuNGmCPGcmLHmBLm0V4keYkubVVieEeYq7m3U4csmKq5uhj4XhHmKrLN08fEAIXQljyRQWc+QEsmKjLkegwNh2HQ2/Up7ikG0+bcl9NfMSyYM2fN9Hfx6ErXcrUIo7B2nvPefGWKLbfUyCBACAEAIAQAgBACAEAIAQAgBAMO09j4mUNMmmu3QEKxGli/uuOI9DFywxy9Zs+HJlhd43Tx+0/o4Q6tiXFe6q8by+QccR6gzNl1Mf5W3j7+U+KbebzOh+0KvtUNYo/TpIuB9B7XylN62c+TVj3ePL56cuzCKHR1atvdsU1t8DK7x2esXzll9KsuJJ8I8ZqYfhJmKPGfXheEeYkubTXhd/zjTElza8fEDHRQXPdWpsPwXWPMVeXJJ6uzibCyW5UlR71pFS/Di3ylk46oy58fq7eH0bA43WE/cqG4vkW5n00jzBny57fR2cXEqqGlSKmvMge0x7yeZ9Y8mlNyt9T5KBACAEAIAQAgBACAEAIAQAgBACAEAIAQAgFbK1YaMqsO5gCIBxtq7LxAuox8YN3imvX46RbjPosxzy3615jLxqgPZSse0eSKJXcZ9F8zy+puFj1ELqlZ4nmimTJPoi55fV6nZ2zcXdDdTRve91Sa/HSWTGfRRc8vq6aqANAAB3AaCSRMAIAQAgBACAEAIAQAgBA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67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 smtClean="0"/>
              <a:t>What is Surface Area</a:t>
            </a:r>
            <a:endParaRPr lang="en-US" sz="5400" dirty="0"/>
          </a:p>
        </p:txBody>
      </p:sp>
      <p:sp>
        <p:nvSpPr>
          <p:cNvPr id="53" name="TextBox 52"/>
          <p:cNvSpPr txBox="1"/>
          <p:nvPr/>
        </p:nvSpPr>
        <p:spPr>
          <a:xfrm>
            <a:off x="830044" y="1143000"/>
            <a:ext cx="7499169" cy="26314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There are two basic kinds of surface area.  </a:t>
            </a:r>
          </a:p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Lateral Surface Area</a:t>
            </a:r>
          </a:p>
          <a:p>
            <a:pPr algn="ctr"/>
            <a:endParaRPr lang="en-US" sz="500" b="1" dirty="0" smtClean="0"/>
          </a:p>
          <a:p>
            <a:pPr algn="ctr"/>
            <a:r>
              <a:rPr lang="en-US" sz="2800" b="1" dirty="0" smtClean="0"/>
              <a:t>which only includes the “</a:t>
            </a:r>
            <a:r>
              <a:rPr lang="en-US" sz="2800" b="1" dirty="0" smtClean="0">
                <a:solidFill>
                  <a:srgbClr val="FF0000"/>
                </a:solidFill>
              </a:rPr>
              <a:t>walls</a:t>
            </a:r>
            <a:r>
              <a:rPr lang="en-US" sz="2800" b="1" dirty="0" smtClean="0"/>
              <a:t>” and </a:t>
            </a:r>
          </a:p>
          <a:p>
            <a:pPr algn="ctr"/>
            <a:r>
              <a:rPr lang="en-US" sz="2800" b="1" dirty="0" smtClean="0"/>
              <a:t>not the “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floors and ceilings</a:t>
            </a:r>
            <a:r>
              <a:rPr lang="en-US" sz="2800" b="1" dirty="0" smtClean="0"/>
              <a:t>” </a:t>
            </a:r>
          </a:p>
          <a:p>
            <a:pPr algn="ctr"/>
            <a:r>
              <a:rPr lang="en-US" sz="2800" b="1" dirty="0" smtClean="0"/>
              <a:t>of geometric shapes…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227225" y="4339988"/>
            <a:ext cx="2679981" cy="1679812"/>
            <a:chOff x="-3647" y="3680346"/>
            <a:chExt cx="2679981" cy="1679812"/>
          </a:xfrm>
        </p:grpSpPr>
        <p:sp>
          <p:nvSpPr>
            <p:cNvPr id="2" name="Cube 1"/>
            <p:cNvSpPr/>
            <p:nvPr/>
          </p:nvSpPr>
          <p:spPr>
            <a:xfrm>
              <a:off x="9334" y="3680346"/>
              <a:ext cx="2667000" cy="16764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flipV="1">
              <a:off x="-3647" y="4902958"/>
              <a:ext cx="426728" cy="45720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07825" y="3683758"/>
              <a:ext cx="0" cy="121920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23081" y="4902958"/>
              <a:ext cx="2240272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3667600" y="4339988"/>
            <a:ext cx="2255528" cy="1219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220872" y="4362735"/>
            <a:ext cx="436728" cy="1678674"/>
          </a:xfrm>
          <a:custGeom>
            <a:avLst/>
            <a:gdLst>
              <a:gd name="connsiteX0" fmla="*/ 13648 w 436728"/>
              <a:gd name="connsiteY0" fmla="*/ 409433 h 1678674"/>
              <a:gd name="connsiteX1" fmla="*/ 436728 w 436728"/>
              <a:gd name="connsiteY1" fmla="*/ 0 h 1678674"/>
              <a:gd name="connsiteX2" fmla="*/ 423081 w 436728"/>
              <a:gd name="connsiteY2" fmla="*/ 1241946 h 1678674"/>
              <a:gd name="connsiteX3" fmla="*/ 0 w 436728"/>
              <a:gd name="connsiteY3" fmla="*/ 1678674 h 1678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728" h="1678674">
                <a:moveTo>
                  <a:pt x="13648" y="409433"/>
                </a:moveTo>
                <a:lnTo>
                  <a:pt x="436728" y="0"/>
                </a:lnTo>
                <a:lnTo>
                  <a:pt x="423081" y="1241946"/>
                </a:lnTo>
                <a:lnTo>
                  <a:pt x="0" y="1678674"/>
                </a:lnTo>
              </a:path>
            </a:pathLst>
          </a:cu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48167" y="4782403"/>
            <a:ext cx="2255528" cy="1261281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248167" y="4339988"/>
            <a:ext cx="2674961" cy="423081"/>
          </a:xfrm>
          <a:custGeom>
            <a:avLst/>
            <a:gdLst>
              <a:gd name="connsiteX0" fmla="*/ 423081 w 2674961"/>
              <a:gd name="connsiteY0" fmla="*/ 0 h 423081"/>
              <a:gd name="connsiteX1" fmla="*/ 0 w 2674961"/>
              <a:gd name="connsiteY1" fmla="*/ 423081 h 423081"/>
              <a:gd name="connsiteX2" fmla="*/ 2251881 w 2674961"/>
              <a:gd name="connsiteY2" fmla="*/ 423081 h 423081"/>
              <a:gd name="connsiteX3" fmla="*/ 2674961 w 2674961"/>
              <a:gd name="connsiteY3" fmla="*/ 0 h 42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4961" h="423081">
                <a:moveTo>
                  <a:pt x="423081" y="0"/>
                </a:moveTo>
                <a:lnTo>
                  <a:pt x="0" y="423081"/>
                </a:lnTo>
                <a:lnTo>
                  <a:pt x="2251881" y="423081"/>
                </a:lnTo>
                <a:lnTo>
                  <a:pt x="2674961" y="0"/>
                </a:lnTo>
              </a:path>
            </a:pathLst>
          </a:cu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220872" y="5562600"/>
            <a:ext cx="2674961" cy="423081"/>
          </a:xfrm>
          <a:custGeom>
            <a:avLst/>
            <a:gdLst>
              <a:gd name="connsiteX0" fmla="*/ 423081 w 2674961"/>
              <a:gd name="connsiteY0" fmla="*/ 0 h 423081"/>
              <a:gd name="connsiteX1" fmla="*/ 0 w 2674961"/>
              <a:gd name="connsiteY1" fmla="*/ 423081 h 423081"/>
              <a:gd name="connsiteX2" fmla="*/ 2251881 w 2674961"/>
              <a:gd name="connsiteY2" fmla="*/ 423081 h 423081"/>
              <a:gd name="connsiteX3" fmla="*/ 2674961 w 2674961"/>
              <a:gd name="connsiteY3" fmla="*/ 0 h 42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4961" h="423081">
                <a:moveTo>
                  <a:pt x="423081" y="0"/>
                </a:moveTo>
                <a:lnTo>
                  <a:pt x="0" y="423081"/>
                </a:lnTo>
                <a:lnTo>
                  <a:pt x="2251881" y="423081"/>
                </a:lnTo>
                <a:lnTo>
                  <a:pt x="2674961" y="0"/>
                </a:lnTo>
              </a:path>
            </a:pathLst>
          </a:cu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324562" y="3657600"/>
            <a:ext cx="4921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(We won’t see too much of this.)</a:t>
            </a:r>
            <a:endParaRPr lang="en-US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486400" y="4353636"/>
            <a:ext cx="436728" cy="1678674"/>
          </a:xfrm>
          <a:custGeom>
            <a:avLst/>
            <a:gdLst>
              <a:gd name="connsiteX0" fmla="*/ 13648 w 436728"/>
              <a:gd name="connsiteY0" fmla="*/ 409433 h 1678674"/>
              <a:gd name="connsiteX1" fmla="*/ 436728 w 436728"/>
              <a:gd name="connsiteY1" fmla="*/ 0 h 1678674"/>
              <a:gd name="connsiteX2" fmla="*/ 423081 w 436728"/>
              <a:gd name="connsiteY2" fmla="*/ 1241946 h 1678674"/>
              <a:gd name="connsiteX3" fmla="*/ 0 w 436728"/>
              <a:gd name="connsiteY3" fmla="*/ 1678674 h 1678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728" h="1678674">
                <a:moveTo>
                  <a:pt x="13648" y="409433"/>
                </a:moveTo>
                <a:lnTo>
                  <a:pt x="436728" y="0"/>
                </a:lnTo>
                <a:lnTo>
                  <a:pt x="423081" y="1241946"/>
                </a:lnTo>
                <a:lnTo>
                  <a:pt x="0" y="1678674"/>
                </a:lnTo>
              </a:path>
            </a:pathLst>
          </a:cu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5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19" grpId="0" animBg="1"/>
      <p:bldP spid="16" grpId="0" animBg="1"/>
      <p:bldP spid="16" grpId="1" animBg="1"/>
      <p:bldP spid="23" grpId="0" animBg="1"/>
      <p:bldP spid="23" grpId="1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utoShape 4" descr="data:image/jpeg;base64,/9j/4AAQSkZJRgABAQAAAQABAAD/2wCEAAkGBwwPDxANDRAMDAwNDA0MDQwNDQ8MDAwNFBEWFhURFBQYHCggGBonHBQUITEhJSkrMS4uFx8zODMsNygtLisBCgoKDg0OFBAQFy0dHRwsLCssLCwsLCwrLC0sLCwsLCwsLCwsLCwsLCwsLCwsLCwsLCwsLCwsLCwsLCwsLCwsLP/AABEIAOIA3wMBEQACEQEDEQH/xAAbAAACAwEBAQAAAAAAAAAAAAAAAwECBAUGB//EAEAQAAICAQEEBwQFCgYDAAAAAAECAAMEEQUSITEGE0FRYXGBIlKRoQcjMmKxFDNCQ1NyorLB0YKSk8LD4URjc//EABsBAAIDAQEBAAAAAAAAAAAAAAACAQMEBQYH/8QANREBAQACAgADBQYEBgMBAAAAAAECEQMEEiExBRMyQVFhcYGRobEiQkPRBjNScsHwFCThI//aAAwDAQACEQMRAD8A+4wAgBACAEAIAQAgBAOdl7axaiVLh3HApWOsYHuOnAeukydjvdfg/wAzOT7Pn+SzDhzz+GOVkdKH/VUgD3rX4/5V/vOPzf4i4p5ceFv3+X92vDo5X4rpzr9uZrfrBWO6utV/m1M5/J7f7OXwyY/r+7Rj0eOeu6xW5uS3O/IPla6j4AzLl7V7eXryX9l06vFP5Wd7be2y0+djn+sr/wDO7F/qZfnTzg4/9M/Is33DlZcPK1x/WNO92J/Uy/Oj3HH/AKZ+SybUzE+zkZA87GcfBtZpw9qdrH+f9qW9Tiv8rVR0rz05tXaO6ysa/FSJt4/bfNPikv6KcvZ/HfS2Oni9OV5X0Mv3qXFnrutpp8TN/F7a4svjxuP6s+fs/OfDdvQbO25h5HCm1Gfn1bapb/lPGdTi7HHyzeGUrHnxZ4fFNOjLlYgBACAEAIAQAgBACAEAIAQAgBACAcjO29Umq0jr35ag6VKfFu3019Jyu77Y6/W8t+LL6T/m/Jo4utnyefpHBy8zIu/Oud39mmqVaeI/S9dZ5bt+2uzz+Uvgn0n93R4uphh8t1mFenAAAdw4CcrbVIgpDZtKFJO06LZY0qdFssaVOimWPKnRLrHlGiXWPKNEOseUaIsX+/rLccrLuC479XU2Z0ozsbQb5yKh+qvJfh4P9ofMeE6vX9qcvH5ZfxT7fX82Ll6PHn5zyr2+w+leJlEJqaLzw6m0gbx+43Jvx8J3ev3OLn+G+f0rl83W5OL1nl9XemtnEAIAQAgBACAEAIAQAgBAM+bm10rvWHnwVRxdz3ASnn7HHwYXPkupDYYZZ3WMeaztoXX8G+rq/ZKeY++e3y5ec8Z7Q9u8vPvDi/hx/W/2/B1OHqY4+eXnWULODtsQRBKDJSqZJlSJKYWwjGijCNDEssaU2iXWPKNEusslGmd1jyjRDiWRGiHEsg0z2LLMbq7iLHpOj3TXIxyK8nfycflvE631DwJ+2PA8fHsna6ntPLH+Hl859fm5vY6Ey8+Pyv0+T6Rg5tORWt1DrbW3Jl/AjmD4GdzHKZTeN3HIyxuN1ZqtEYogBACAEAIAQAgBAMG09pLSNBo9zDVK9ez3m7h+Mw9/v8XT4/Fn630nzv8A36reLhy5LqPN2O7sbLGL2HgWPAAe6o7B4TwHd73L28/FyX7p8o7HFxY8c1FZjWokhBkpVMlKpkmVMlKhkmihjGhbRoaFMI0PCXEeVOmdxLINEOJZEaZ3EsiNM7iWRGmewSyI01bF23k4NnWUN7JI62lj9XcPEdh7iOP4Td1e1nw3y859GXsdbHmnn6/V9d2DtvHzahbQeI0FlTfnKn91h/XkZ6Ti5ceXHxYuBy8WXFl4cnSlisQAgBACAEAIBh2ptFaV0GjWvruJ/ubwH/Uw9/v8fT4vHl535T63/vqt4eK8mWo8ySSS7Es7HVmPMn+3hPnna7XJ2eS8nJd2/p9kdnj45hPDiJnOiSlEEqkyUoJkpUJkpVJkmUMZMUMk0UMaGijRoeEtGh4S4lkTpnsEsiNMziWRGmewSyI0z2CWRGmawS2FsO2Tta/DuXIoOjDgyHXctTtRh3fhNfW7GXDluM/PwY8uOsn2jYG2qM6hb6T92ys/bqsHNW/v2jQz0fFy48mMyxed5eLLiyuOTpSxWIAQAgBAM+dlrTWbG46cFUc3Y8lEq5+fDg48uTO6kNhhc7MY8o9juxssOrvxOnIDsUeAnzjv93Pt8t5MvT5T6R2+LinHjqK6zEtEkIglEkIglBEkKkSTbUIkmihjQ0LJjGUMk0UJjGhbRoeEvHh4RYJZE6ZrBLIjTO8shdM1ktiLGeyWQtjNZLIWx0ui+37cDIFq6tU2iX1ftK9eY+8OY+HbNvV7F4cvsvqx9vrTmx+2ej7fiZNd1aXVMHrsQOjDkVInoZZZuPO2WXVOkoEAIAQDye1M032kg/VVkrUOxjyNnryHh5zxHt72h77k9zhf4cP1v/x1unweHHxX1rNPPNiIAEwSiSE6QCwSW48Npdp6uXTgg8Sprje4ifEWyRLwa9DTIl1ldxs9VkpLiTFkLJjHhbRoaKExjwpo0NCXjw7PZLINM1kthdM1kshbGd5ZC2M1kthbGdpZCWPd/Rj0hNVn5BafqbiWxyf1d3Mp5NxPn5zq+z+x/Ty/Bx/aHX/qT8X1OdZyRACAcnpFmFKxUp0su1XUHQrWPtN8wP8AFOX7W7v/AIvXtnxZeU/v+DR1uL3mfn6R51dBw5acBPnldtOsANYBEErAQk3dFpqpNvFxEtNCTZjxktW3JdONG0FJPu07KZImXGeUixJnz4lmNZbFmPLDw1fjWd4RbCiY54WxjHhbGNDQpo0WRnslkTpmslsLpneWQtjNZLIWxmslsJYzvLIWxNLkEMpKspDKw4FWB1BHjrHwtmUsUcmMssr7r0T2yM3ErvOgtGtd6j9G1efoeDDwYT0fDye8wmTzXPxe7zuLsS1UIB4zaGV11z2c1B6qvu3FJGo8zqfhPB+3O37/ALNxnph5fj83a6fF4OPfzpM4rUJAGskJEgGoJp4cPmTKtCLOlx4KrTVWa8MFdpgSXzjLtBSTeMbKdJVlgslZrFmfPBbjWS1Zj5MF+NY7BMmtVoxZ2jxdC2MaGhbGTDQpzHh4TZHh9M1kthbGZ5ZC6Z7JZC2M1kthLGayWQtVQxlWUe5+jPavU5X5Ox+qyxu+AuUEqfUaj4Tq9Hk1fD9XI9ocW8fHPk+sTqOQw7byjVQ7A6OR1aHuduAPprr6TN3Of3HBnyfSfr8v1WcWHjzmP1ePrAAAHIAADwnzXK23deik0ZrFA1gEawCyyJN0taa50uLFVk0IJ0OPFVWhFm3DFVacqTTjgrtDJJuAlZ7FlGeK3GslomXPFdix2zHyRoxYbpg5JqtWDI5kRdC2Mc8LJjHhTGNDwp48OzWGWQtjM8thaz2GWQtZrJZCVmslsJVFMZXk6GFYyMrodHRlsQ9zqdVPxAmriurKx8uMyll+b73s7LW+mu9Ps21rYPDUcp3ZdyV5zKeG2X5OH0uv401fv3N6eyv8zfCef/xFzeHhw45/Nf2b/Z+G87l9HEUzxtddbWQBrADWAXQycfWFrTWZ0+JTk01mdDjU5NNc28arJqrmzDSnIWaSctIxZbZlzX4sVpmTNoxYrjMfI04sF5mDlacGOwxI0YlMY8PCyYxoWxjQ8Kcx4dmsMsiKzOZbC1nsMshKzWGWQtZ7DLYSqKYyrJuxZowZc31v6OMvfwzUeePcyj9xtHHzZh6TsdbLeH3OF28dcm/qy9Irt7Ks/wDWtdXwG9/vnlP8Qcni7Ex/0z92/wBn4647frWJTPP10NLayBoawGhrAaXUwnlS2NNbTpcVU5Rprab+Oqso0I02YZKbD1smnHNXcQ1km5iYs9jyjLJbjGO1pmzrRjGK5pjzrRjGG9ph5PVpwjG5kSNEhbGMeFkxoaFsY0PIS5jw7PYZZEVmcy2ErPYZZC1mcyyErPYZbCVRIyrJ0MWaMGXN9D+jS/duuq7LKFcDxRtP+T5TpdW+scfvY+lGfZvX3t35FvwDFR8gJ472tl4u3yX7dflHQ6mOuHFVTOZY16W1kDQ1gBrAaWVpGkWHVvNXDmqyjSjzoYZKrictk1Y5q7iaLJfMyeFBtk+NMxJeyV5ZnmLLa8z5ZL8cWO55lzyX44sNrzHfOtOMZmMeLpFGMaGkLYxjyFsY0PIS5jwzPYZZEVmcyyErO5lkLWdzLYSs7mWQlRXGnqpzdHFE04Mmb2fQezczaTyDLah8urLfiom7r/E5vcm8DXb23PfbYf4zPGd7z7HL/uv7t/Xn/wCeH3QxWmKxpi4MXQ0NYDQ1gNIDSdDRivDG6pbD0sm3j5FdxNWyasc1dxX62WzMvhQbY3jT4CntiXM8xZrLZTlmuxxZLbJkzy2vxxZbGkSL8YSTHPIoTJNIWxjQ8hTGPDyEuY8hmewyyQlZ3MshazuZZCVncyyErO5lkJVqo2PqozdTEE1YRkzem2ASt1TDmC+n+mw/rNnD8Uc/s/BWqxvbf/62fzGeO7s/9jl/3X92/r/5eH3RdGmOxphoaLo2k6yNI0jWGhpBMlOgHhoaXWyEthbiYLpfjyl8C3XS6cqPAqbo3vB4CnuiXlPMCLLZVcrVuOLO7wkXSEsY+jyKEyZDSFkxjyFsY0hpCmMeHkJdo8grO7SyQtZ3MskJWdzLJC1ncyyEpJMdXTqBHwjPnXXw1mrCMedel2Mn1iebfyNNfF6xg7Hw07PG7fevu5Fw9OsM8n7Rw8PZ5J9v7t/Uu+HD7lFaYLGuGhomjrb0jQ0NYaGhvSdDSpME6RvSdJ0nrIaHhR1kNDwqmyTpPhUayNMTTEpnjSHkUJjaPIWTJ0aRQmMaRRjGkNIUzRpDyFO0eQxDtHkLWd2lkhaQ7SyQlZ3aWSErO7SyQlLEZXk24yy7CMuddrCSacYyZ16zoxRvZNK/esJ/0n/6mrinm5/Zv8FR0pq6vNuHY5S0eTKNfmGnnPbPH4ezb9ZL/wANns/LfDJ9K5yvORY6MNV4tiyLhoujaTvSNI0CZKdKkw0nSC0nQ0qTJ0bSpMnSdKkydJ0qTJNpQmTpOlS0bRpFCZOjSFsY2jSFs0aQ8hbNGkMQ7R5BSHaWSFpDtLJCUh2lkhaQ7R5CVncyyQlWqEaRTnXSxUmjCMmdd3Br5TRjGPOvadDaNcje7K6HJ82Kgfg018U83O7N8tK/SFj7ttFw5PW9THxU7y/zN8Jx/bnFuYcn4NPszPzyx/F5ZXnnbHZhivEsWQxXi6PF96Ro2hvQ0NI3oaGkEydJ0qTJ0nSpMnSdKkydG0qTJ0nShMbRtKkyTSFlo2jSKM0nRpC2aNIbRLtHkBDtLJEEu0eQpDtLJC0h2jyEpDtLJCUqMryrVQkswjPnXXw6ppxjHnXewKuUvxjJnXveh1Gi22e86VDxCLr+Lkek18c8nN7F3lIZ01w+tw3IGrUEZC9+i6738JaZ+/w+94M8fn6/knqcnu+bG/g+aK88bY9NDFeLYeLh4ulkXDyNHi29I0bQ3oaTpG9J0NI3oaTpUtJ0nSpaTpOlS0nRtKFo2jaULSdGkLLRtGkUZo0hiXePIgl2jyIJdo8iCXaPIWkO0eQlJdpZIWkMY8JVq1jSbU510cWuX4xkzydvCq5TRjGTOvQYVYA3jyUFj5CX4xkzr6HsfGNVFdZ+0F3n/fY7zfMmasZqOZnlvK1sZQQQRqCCCDyIPZJK+N7VwjjX24510qchCebVHih+BHrrPH93r+55ssfl6z7np+ry+948cvn82cPMemuLh5GjxcPF0eLB5GjxO/DR4N6GjaQWhpOkFpOk6VLSdJ0oWk6TpQtJ0bShaNpJbPGkSUzx5BspnjSIJZ48iCnaPIW0h2jyFpLtHkLaS7SyQlVUSVeVbMeuW44s2eTr4lM0Yxkzyd3Bo5S/GMueT0+xsLrLa6yPZ162z9xCDp6tujyJl+E82Hmz1K9xL2IQDxX0kbK3kTNQe1VpVdp21E+y3ox/iPdOX7U6/vOPxz1x/Z0vZvP4M/BfTL93z8PPN6d+Lh5GjxYPI0eLB5GjxO/I0aJ34aPKjfho20F5OjbQXhpKheNpO1C8nSdls8aQbLZ40g2Wzx5BspnjSI2Szx5EbKZo8hSWaNIW0lmlkhaoOMlXa0U1yzHFRnk6eLTL8cWXPJ28OiX4xlzyegwMflLsYyZ5PZ9HMTcrNxGjXaEa8xUNd0eupb/F4TRjNRg5ct114yoQBd9KWI1bgMjqUZTyZSNCJFm5qpl15x8Y2/st8LIfHbUqPaqc/rKj9k+fYfETy3c614eSz5X0em6nYnNxy/P5sAeZNNkWDyNHi2/I0aUb8NHid+Ro0RvydG2gvDRtql5Ok7VLydJ2oXjaTtQvJ0Nls8aQbLZ40g2Uzx5EbKZo0hdlM8eRGymaPIW1TnGJadVXGxxUZZOjjUS/HFmzydjEx5djGXPJ3cHG5S7GMueT0eysDrXFXHcAD3H7mvBfNjw8gZdjix8ueo9jLmQQAgBAOB0x2AM7H0TQZNWr0MeAJ7UJ7j+IB7Jm7XXnNhcfn8mnq9i8Ofi+XzfHXDKxRwUdWKsjDRlYHQgjvnmc+O42431j02Gcyks9KkPE0tlSHkaNKnfho8o34aNKN+GjSo35OjbVLw0napeTpO1C8bQ2oXjaTstnkyI2WzxpBstnjyI2UzRpEbKZo0hbUAaxiXI+qqNjipyzb8eiX44s2WbrYuPLscWbLJ28LF5S2Rmzyd7DxiN0AbzMQqKObMez8Tr2AGXYxlzzex2dhilN3m5O9Y3vP/bsHgBLpNMWWXiu2qSUQAgBACAeH6fdEjeDmYq65Kj66pf/ACEA+0PvgfEeOkwd3qTlnix+Kfq6PR7nur4Mvhv6Pl2/ODcdeVegl2nfkaPKnfkaPKN+GjSjfk6TtBeGjbVLydJ2qXk6TtUvJ0NqF42k7LLydDajPGkRspnjSI2oTGRasqSdK7k0VUyzHFTlm30Y8uxxZ8s3UxsaWzFnyzdnDxJbIz55u5iYwA1PgOWpJ7AB2nwlsjLnm9XsjZ3V/W2D60jQLzFSe758tTLsZpj5M9unGViAEAIAQAgBAPA9OehHXb2Zgrpfxa7HHAX97J3P4dvnzwdvpzk/ix9f3dLpd68f8Gfw/s+WliCQdQQSCCNCCDoQR2GcW42XVd/HKWbg35Gjyjfho2xvw0baC8NJ2gvJ0napeTpO1C8nSdql42htQvJ0jampko2kJJLcjUqjzFXc2qrHlsxU5Zt1GNLZioyzdPGxZZMVGWbr4mJLZioyzdrGxgNCdeJAAA1Zm7AB2mWSM2Wb1Gytl7hFtoHWD7FfNaQR828ezkO0m7HHTHnnvyjqxlYgBACAEAIAQAgBAPJ9L+hNGdrdTu4+Zp+c0+ru07LAO373MePKZex1ceWb9L9WzrdzPhuvXH6PkW1Nl5GLYacmtqrBxAPFXHvK3Jh5TjcvFnx3WUd/h7GHLN41jOsrXzJXUwN4kEmSbaCTJTtU6wHiRoZI8Q3JKPEsKzJ1UXMxaY8wJcz68eWTFXc2urFlkxVXNuoxJZMVOWbpY+JLJipyzdbFwvCWTFRlm7GFhMzbiLvvzI5Kg73PYPn3Ay2Ys+fJp6fZ2zFq9tiLLtNN/TQKO5B2D5mWyaZMs7k3ySCAEAIAQAgBACAEAIAQDHtTZeNlVmrJrS1Dy3h7Sn3lbmp8RFzwxzmsps+HJlhd43VfNekP0cZFWtmEfymriepYhchfLsf5HznN5ehrzw8/sdXg9pS+XJ5fa8TdiOjFHVkdeDI6lHXzB4iYrxWXVjpY8sym5dlmiR4D+NHUSfAnxjqJPgHjWGPGmCPGuuNGmCPGcmLHmBLm0V4keYkubVVieEeYq7m3U4csmKq5uhj4XhHmKrLN08fEAIXQljyRQWc+QEsmKjLkegwNh2HQ2/Up7ikG0+bcl9NfMSyYM2fN9Hfx6ErXcrUIo7B2nvPefGWKLbfUyCBACAEAIAQAgBACAEAIAQAgBAMO09j4mUNMmmu3QEKxGli/uuOI9DFywxy9Zs+HJlhd43Tx+0/o4Q6tiXFe6q8by+QccR6gzNl1Mf5W3j7+U+KbebzOh+0KvtUNYo/TpIuB9B7XylN62c+TVj3ePL56cuzCKHR1atvdsU1t8DK7x2esXzll9KsuJJ8I8ZqYfhJmKPGfXheEeYkubTXhd/zjTElza8fEDHRQXPdWpsPwXWPMVeXJJ6uzibCyW5UlR71pFS/Di3ylk46oy58fq7eH0bA43WE/cqG4vkW5n00jzBny57fR2cXEqqGlSKmvMge0x7yeZ9Y8mlNyt9T5KBACAEAIAQAgBACAEAIAQAgBACAEAIAQAgFbK1YaMqsO5gCIBxtq7LxAuox8YN3imvX46RbjPosxzy3615jLxqgPZSse0eSKJXcZ9F8zy+puFj1ELqlZ4nmimTJPoi55fV6nZ2zcXdDdTRve91Sa/HSWTGfRRc8vq6aqANAAB3AaCSRMAIAQAgBACAEAIAQAgB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AutoShape 6" descr="data:image/jpeg;base64,/9j/4AAQSkZJRgABAQAAAQABAAD/2wCEAAkGBwwPDxANDRAMDAwNDA0MDQwNDQ8MDAwNFBEWFhURFBQYHCggGBonHBQUITEhJSkrMS4uFx8zODMsNygtLisBCgoKDg0OFBAQFy0dHRwsLCssLCwsLCwrLC0sLCwsLCwsLCwsLCwsLCwsLCwsLCwsLCwsLCwsLCwsLCwsLCwsLP/AABEIAOIA3wMBEQACEQEDEQH/xAAbAAACAwEBAQAAAAAAAAAAAAAAAwECBAUGB//EAEAQAAICAQEEBwQFCgYDAAAAAAECAAMEEQUSITEGE0FRYXGBIlKRoQcjMmKxFDNCQ1NyorLB0YKSk8LD4URjc//EABsBAAIDAQEBAAAAAAAAAAAAAAACAQMEBQYH/8QANREBAQACAgADBQYEBgMBAAAAAAECEQMEEiExBRMyQVFhcYGRobEiQkPRBjNScsHwFCThI//aAAwDAQACEQMRAD8A+4wAgBACAEAIAQAgBAOdl7axaiVLh3HApWOsYHuOnAeukydjvdfg/wAzOT7Pn+SzDhzz+GOVkdKH/VUgD3rX4/5V/vOPzf4i4p5ceFv3+X92vDo5X4rpzr9uZrfrBWO6utV/m1M5/J7f7OXwyY/r+7Rj0eOeu6xW5uS3O/IPla6j4AzLl7V7eXryX9l06vFP5Wd7be2y0+djn+sr/wDO7F/qZfnTzg4/9M/Is33DlZcPK1x/WNO92J/Uy/Oj3HH/AKZ+SybUzE+zkZA87GcfBtZpw9qdrH+f9qW9Tiv8rVR0rz05tXaO6ysa/FSJt4/bfNPikv6KcvZ/HfS2Oni9OV5X0Mv3qXFnrutpp8TN/F7a4svjxuP6s+fs/OfDdvQbO25h5HCm1Gfn1bapb/lPGdTi7HHyzeGUrHnxZ4fFNOjLlYgBACAEAIAQAgBACAEAIAQAgBACAcjO29Umq0jr35ag6VKfFu3019Jyu77Y6/W8t+LL6T/m/Jo4utnyefpHBy8zIu/Oud39mmqVaeI/S9dZ5bt+2uzz+Uvgn0n93R4uphh8t1mFenAAAdw4CcrbVIgpDZtKFJO06LZY0qdFssaVOimWPKnRLrHlGiXWPKNEOseUaIsX+/rLccrLuC479XU2Z0ozsbQb5yKh+qvJfh4P9ofMeE6vX9qcvH5ZfxT7fX82Ll6PHn5zyr2+w+leJlEJqaLzw6m0gbx+43Jvx8J3ev3OLn+G+f0rl83W5OL1nl9XemtnEAIAQAgBACAEAIAQAgBAM+bm10rvWHnwVRxdz3ASnn7HHwYXPkupDYYZZ3WMeaztoXX8G+rq/ZKeY++e3y5ec8Z7Q9u8vPvDi/hx/W/2/B1OHqY4+eXnWULODtsQRBKDJSqZJlSJKYWwjGijCNDEssaU2iXWPKNEusslGmd1jyjRDiWRGiHEsg0z2LLMbq7iLHpOj3TXIxyK8nfycflvE631DwJ+2PA8fHsna6ntPLH+Hl859fm5vY6Ey8+Pyv0+T6Rg5tORWt1DrbW3Jl/AjmD4GdzHKZTeN3HIyxuN1ZqtEYogBACAEAIAQAgBAMG09pLSNBo9zDVK9ez3m7h+Mw9/v8XT4/Fn630nzv8A36reLhy5LqPN2O7sbLGL2HgWPAAe6o7B4TwHd73L28/FyX7p8o7HFxY8c1FZjWokhBkpVMlKpkmVMlKhkmihjGhbRoaFMI0PCXEeVOmdxLINEOJZEaZ3EsiNM7iWRGmewSyI01bF23k4NnWUN7JI62lj9XcPEdh7iOP4Td1e1nw3y859GXsdbHmnn6/V9d2DtvHzahbQeI0FlTfnKn91h/XkZ6Ti5ceXHxYuBy8WXFl4cnSlisQAgBACAEAIBh2ptFaV0GjWvruJ/ubwH/Uw9/v8fT4vHl535T63/vqt4eK8mWo8ySSS7Es7HVmPMn+3hPnna7XJ2eS8nJd2/p9kdnj45hPDiJnOiSlEEqkyUoJkpUJkpVJkmUMZMUMk0UMaGijRoeEtGh4S4lkTpnsEsiNMziWRGmewSyI0z2CWRGmawS2FsO2Tta/DuXIoOjDgyHXctTtRh3fhNfW7GXDluM/PwY8uOsn2jYG2qM6hb6T92ys/bqsHNW/v2jQz0fFy48mMyxed5eLLiyuOTpSxWIAQAgBAM+dlrTWbG46cFUc3Y8lEq5+fDg48uTO6kNhhc7MY8o9juxssOrvxOnIDsUeAnzjv93Pt8t5MvT5T6R2+LinHjqK6zEtEkIglEkIglBEkKkSTbUIkmihjQ0LJjGUMk0UJjGhbRoeEvHh4RYJZE6ZrBLIjTO8shdM1ktiLGeyWQtjNZLIWx0ui+37cDIFq6tU2iX1ftK9eY+8OY+HbNvV7F4cvsvqx9vrTmx+2ej7fiZNd1aXVMHrsQOjDkVInoZZZuPO2WXVOkoEAIAQDye1M032kg/VVkrUOxjyNnryHh5zxHt72h77k9zhf4cP1v/x1unweHHxX1rNPPNiIAEwSiSE6QCwSW48Npdp6uXTgg8Sprje4ifEWyRLwa9DTIl1ldxs9VkpLiTFkLJjHhbRoaKExjwpo0NCXjw7PZLINM1kthdM1kshbGd5ZC2M1kthbGdpZCWPd/Rj0hNVn5BafqbiWxyf1d3Mp5NxPn5zq+z+x/Ty/Bx/aHX/qT8X1OdZyRACAcnpFmFKxUp0su1XUHQrWPtN8wP8AFOX7W7v/AIvXtnxZeU/v+DR1uL3mfn6R51dBw5acBPnldtOsANYBEErAQk3dFpqpNvFxEtNCTZjxktW3JdONG0FJPu07KZImXGeUixJnz4lmNZbFmPLDw1fjWd4RbCiY54WxjHhbGNDQpo0WRnslkTpmslsLpneWQtjNZLIWxmslsJYzvLIWxNLkEMpKspDKw4FWB1BHjrHwtmUsUcmMssr7r0T2yM3ErvOgtGtd6j9G1efoeDDwYT0fDye8wmTzXPxe7zuLsS1UIB4zaGV11z2c1B6qvu3FJGo8zqfhPB+3O37/ALNxnph5fj83a6fF4OPfzpM4rUJAGskJEgGoJp4cPmTKtCLOlx4KrTVWa8MFdpgSXzjLtBSTeMbKdJVlgslZrFmfPBbjWS1Zj5MF+NY7BMmtVoxZ2jxdC2MaGhbGTDQpzHh4TZHh9M1kthbGZ5ZC6Z7JZC2M1kthLGayWQtVQxlWUe5+jPavU5X5Ox+qyxu+AuUEqfUaj4Tq9Hk1fD9XI9ocW8fHPk+sTqOQw7byjVQ7A6OR1aHuduAPprr6TN3Of3HBnyfSfr8v1WcWHjzmP1ePrAAAHIAADwnzXK23deik0ZrFA1gEawCyyJN0taa50uLFVk0IJ0OPFVWhFm3DFVacqTTjgrtDJJuAlZ7FlGeK3GslomXPFdix2zHyRoxYbpg5JqtWDI5kRdC2Mc8LJjHhTGNDwp48OzWGWQtjM8thaz2GWQtZrJZCVmslsJVFMZXk6GFYyMrodHRlsQ9zqdVPxAmriurKx8uMyll+b73s7LW+mu9Ps21rYPDUcp3ZdyV5zKeG2X5OH0uv401fv3N6eyv8zfCef/xFzeHhw45/Nf2b/Z+G87l9HEUzxtddbWQBrADWAXQycfWFrTWZ0+JTk01mdDjU5NNc28arJqrmzDSnIWaSctIxZbZlzX4sVpmTNoxYrjMfI04sF5mDlacGOwxI0YlMY8PCyYxoWxjQ8Kcx4dmsMsiKzOZbC1nsMshKzWGWQtZ7DLYSqKYyrJuxZowZc31v6OMvfwzUeePcyj9xtHHzZh6TsdbLeH3OF28dcm/qy9Irt7Ks/wDWtdXwG9/vnlP8Qcni7Ex/0z92/wBn4647frWJTPP10NLayBoawGhrAaXUwnlS2NNbTpcVU5Rprab+Oqso0I02YZKbD1smnHNXcQ1km5iYs9jyjLJbjGO1pmzrRjGK5pjzrRjGG9ph5PVpwjG5kSNEhbGMeFkxoaFsY0PIS5jw7PYZZEVmcy2ErPYZZC1mcyyErPYZbCVRIyrJ0MWaMGXN9D+jS/duuq7LKFcDxRtP+T5TpdW+scfvY+lGfZvX3t35FvwDFR8gJ472tl4u3yX7dflHQ6mOuHFVTOZY16W1kDQ1gBrAaWVpGkWHVvNXDmqyjSjzoYZKrictk1Y5q7iaLJfMyeFBtk+NMxJeyV5ZnmLLa8z5ZL8cWO55lzyX44sNrzHfOtOMZmMeLpFGMaGkLYxjyFsY0PIS5jwzPYZZEVmcyyErO5lkLWdzLYSs7mWQlRXGnqpzdHFE04Mmb2fQezczaTyDLah8urLfiom7r/E5vcm8DXb23PfbYf4zPGd7z7HL/uv7t/Xn/wCeH3QxWmKxpi4MXQ0NYDQ1gNIDSdDRivDG6pbD0sm3j5FdxNWyasc1dxX62WzMvhQbY3jT4CntiXM8xZrLZTlmuxxZLbJkzy2vxxZbGkSL8YSTHPIoTJNIWxjQ8hTGPDyEuY8hmewyyQlZ3MshazuZZCVncyyErO5lkJVqo2PqozdTEE1YRkzem2ASt1TDmC+n+mw/rNnD8Uc/s/BWqxvbf/62fzGeO7s/9jl/3X92/r/5eH3RdGmOxphoaLo2k6yNI0jWGhpBMlOgHhoaXWyEthbiYLpfjyl8C3XS6cqPAqbo3vB4CnuiXlPMCLLZVcrVuOLO7wkXSEsY+jyKEyZDSFkxjyFsY0hpCmMeHkJdo8grO7SyQtZ3MskJWdzLJC1ncyyEpJMdXTqBHwjPnXXw1mrCMedel2Mn1iebfyNNfF6xg7Hw07PG7fevu5Fw9OsM8n7Rw8PZ5J9v7t/Uu+HD7lFaYLGuGhomjrb0jQ0NYaGhvSdDSpME6RvSdJ0nrIaHhR1kNDwqmyTpPhUayNMTTEpnjSHkUJjaPIWTJ0aRQmMaRRjGkNIUzRpDyFO0eQxDtHkLWd2lkhaQ7SyQlZ3aWSErO7SyQlLEZXk24yy7CMuddrCSacYyZ16zoxRvZNK/esJ/0n/6mrinm5/Zv8FR0pq6vNuHY5S0eTKNfmGnnPbPH4ezb9ZL/wANns/LfDJ9K5yvORY6MNV4tiyLhoujaTvSNI0CZKdKkw0nSC0nQ0qTJ0bSpMnSdKkydJ0qTJNpQmTpOlS0bRpFCZOjSFsY2jSFs0aQ8hbNGkMQ7R5BSHaWSFpDtLJCUh2lkhaQ7R5CVncyyQlWqEaRTnXSxUmjCMmdd3Br5TRjGPOvadDaNcje7K6HJ82Kgfg018U83O7N8tK/SFj7ttFw5PW9THxU7y/zN8Jx/bnFuYcn4NPszPzyx/F5ZXnnbHZhivEsWQxXi6PF96Ro2hvQ0NI3oaGkEydJ0qTJ0nSpMnSdKkydG0qTJ0nShMbRtKkyTSFlo2jSKM0nRpC2aNIbRLtHkBDtLJEEu0eQpDtLJC0h2jyEpDtLJCUqMryrVQkswjPnXXw6ppxjHnXewKuUvxjJnXveh1Gi22e86VDxCLr+Lkek18c8nN7F3lIZ01w+tw3IGrUEZC9+i6738JaZ+/w+94M8fn6/knqcnu+bG/g+aK88bY9NDFeLYeLh4ulkXDyNHi29I0bQ3oaTpG9J0NI3oaTpUtJ0nSpaTpOlS0nRtKFo2jaULSdGkLLRtGkUZo0hiXePIgl2jyIJdo8iCXaPIWkO0eQlJdpZIWkMY8JVq1jSbU510cWuX4xkzydvCq5TRjGTOvQYVYA3jyUFj5CX4xkzr6HsfGNVFdZ+0F3n/fY7zfMmasZqOZnlvK1sZQQQRqCCCDyIPZJK+N7VwjjX24510qchCebVHih+BHrrPH93r+55ssfl6z7np+ry+948cvn82cPMemuLh5GjxcPF0eLB5GjxO/DR4N6GjaQWhpOkFpOk6VLSdJ0oWk6TpQtJ0bShaNpJbPGkSUzx5BspnjSIJZ48iCnaPIW0h2jyFpLtHkLaS7SyQlVUSVeVbMeuW44s2eTr4lM0Yxkzyd3Bo5S/GMueT0+xsLrLa6yPZ162z9xCDp6tujyJl+E82Hmz1K9xL2IQDxX0kbK3kTNQe1VpVdp21E+y3ox/iPdOX7U6/vOPxz1x/Z0vZvP4M/BfTL93z8PPN6d+Lh5GjxYPI0eLB5GjxO/I0aJ34aPKjfho20F5OjbQXhpKheNpO1C8nSdls8aQbLZ40g2Wzx5BspnjSI2Szx5EbKZo8hSWaNIW0lmlkhaoOMlXa0U1yzHFRnk6eLTL8cWXPJ28OiX4xlzyegwMflLsYyZ5PZ9HMTcrNxGjXaEa8xUNd0eupb/F4TRjNRg5ct114yoQBd9KWI1bgMjqUZTyZSNCJFm5qpl15x8Y2/st8LIfHbUqPaqc/rKj9k+fYfETy3c614eSz5X0em6nYnNxy/P5sAeZNNkWDyNHi2/I0aUb8NHid+Ro0RvydG2gvDRtql5Ok7VLydJ2oXjaTtQvJ0Nls8aQbLZ40g2Uzx5EbKZo0hdlM8eRGymaPIW1TnGJadVXGxxUZZOjjUS/HFmzydjEx5djGXPJ3cHG5S7GMueT0eysDrXFXHcAD3H7mvBfNjw8gZdjix8ueo9jLmQQAgBAOB0x2AM7H0TQZNWr0MeAJ7UJ7j+IB7Jm7XXnNhcfn8mnq9i8Ofi+XzfHXDKxRwUdWKsjDRlYHQgjvnmc+O42431j02Gcyks9KkPE0tlSHkaNKnfho8o34aNKN+GjSo35OjbVLw0napeTpO1C8bQ2oXjaTstnkyI2WzxpBstnjyI2UzRpEbKZo0hbUAaxiXI+qqNjipyzb8eiX44s2WbrYuPLscWbLJ28LF5S2Rmzyd7DxiN0AbzMQqKObMez8Tr2AGXYxlzzex2dhilN3m5O9Y3vP/bsHgBLpNMWWXiu2qSUQAgBACAeH6fdEjeDmYq65Kj66pf/ACEA+0PvgfEeOkwd3qTlnix+Kfq6PR7nur4Mvhv6Pl2/ODcdeVegl2nfkaPKnfkaPKN+GjSjfk6TtBeGjbVLydJ2qXk6TtUvJ0NqF42k7LLydDajPGkRspnjSI2oTGRasqSdK7k0VUyzHFTlm30Y8uxxZ8s3UxsaWzFnyzdnDxJbIz55u5iYwA1PgOWpJ7AB2nwlsjLnm9XsjZ3V/W2D60jQLzFSe758tTLsZpj5M9unGViAEAIAQAgBAPA9OehHXb2Zgrpfxa7HHAX97J3P4dvnzwdvpzk/ix9f3dLpd68f8Gfw/s+WliCQdQQSCCNCCDoQR2GcW42XVd/HKWbg35Gjyjfho2xvw0baC8NJ2gvJ0napeTpO1C8nSdql42htQvJ0jampko2kJJLcjUqjzFXc2qrHlsxU5Zt1GNLZioyzdPGxZZMVGWbr4mJLZioyzdrGxgNCdeJAAA1Zm7AB2mWSM2Wb1Gytl7hFtoHWD7FfNaQR828ezkO0m7HHTHnnvyjqxlYgBACAEAIAQAgBAPJ9L+hNGdrdTu4+Zp+c0+ru07LAO373MePKZex1ceWb9L9WzrdzPhuvXH6PkW1Nl5GLYacmtqrBxAPFXHvK3Jh5TjcvFnx3WUd/h7GHLN41jOsrXzJXUwN4kEmSbaCTJTtU6wHiRoZI8Q3JKPEsKzJ1UXMxaY8wJcz68eWTFXc2urFlkxVXNuoxJZMVOWbpY+JLJipyzdbFwvCWTFRlm7GFhMzbiLvvzI5Kg73PYPn3Ay2Ys+fJp6fZ2zFq9tiLLtNN/TQKO5B2D5mWyaZMs7k3ySCAEAIAQAgBACAEAIAQDHtTZeNlVmrJrS1Dy3h7Sn3lbmp8RFzwxzmsps+HJlhd43VfNekP0cZFWtmEfymriepYhchfLsf5HznN5ehrzw8/sdXg9pS+XJ5fa8TdiOjFHVkdeDI6lHXzB4iYrxWXVjpY8sym5dlmiR4D+NHUSfAnxjqJPgHjWGPGmCPGuuNGmCPGcmLHmBLm0V4keYkubVVieEeYq7m3U4csmKq5uhj4XhHmKrLN08fEAIXQljyRQWc+QEsmKjLkegwNh2HQ2/Up7ikG0+bcl9NfMSyYM2fN9Hfx6ErXcrUIo7B2nvPefGWKLbfUyCBACAEAIAQAgBACAEAIAQAgBAMO09j4mUNMmmu3QEKxGli/uuOI9DFywxy9Zs+HJlhd43Tx+0/o4Q6tiXFe6q8by+QccR6gzNl1Mf5W3j7+U+KbebzOh+0KvtUNYo/TpIuB9B7XylN62c+TVj3ePL56cuzCKHR1atvdsU1t8DK7x2esXzll9KsuJJ8I8ZqYfhJmKPGfXheEeYkubTXhd/zjTElza8fEDHRQXPdWpsPwXWPMVeXJJ6uzibCyW5UlR71pFS/Di3ylk46oy58fq7eH0bA43WE/cqG4vkW5n00jzBny57fR2cXEqqGlSKmvMge0x7yeZ9Y8mlNyt9T5KBACAEAIAQAgBACAEAIAQAgBACAEAIAQAgFbK1YaMqsO5gCIBxtq7LxAuox8YN3imvX46RbjPosxzy3615jLxqgPZSse0eSKJXcZ9F8zy+puFj1ELqlZ4nmimTJPoi55fV6nZ2zcXdDdTRve91Sa/HSWTGfRRc8vq6aqANAAB3AaCSRMAIAQAgBACAEAIAQAgBA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67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 smtClean="0"/>
              <a:t>What is Surface Area</a:t>
            </a:r>
            <a:endParaRPr lang="en-US" sz="5400" dirty="0"/>
          </a:p>
        </p:txBody>
      </p:sp>
      <p:sp>
        <p:nvSpPr>
          <p:cNvPr id="53" name="TextBox 52"/>
          <p:cNvSpPr txBox="1"/>
          <p:nvPr/>
        </p:nvSpPr>
        <p:spPr>
          <a:xfrm>
            <a:off x="830042" y="1143000"/>
            <a:ext cx="7499169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There are two basic kinds of surface area.  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The most common is also called 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Total Surface Area. 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3600" b="1" dirty="0" smtClean="0"/>
              <a:t>Total Surface Area </a:t>
            </a:r>
          </a:p>
          <a:p>
            <a:pPr algn="ctr"/>
            <a:r>
              <a:rPr lang="en-US" sz="3600" b="1" dirty="0" smtClean="0"/>
              <a:t>has a very easy definition: </a:t>
            </a:r>
            <a:endParaRPr lang="en-US" sz="2000" b="1" dirty="0" smtClean="0"/>
          </a:p>
          <a:p>
            <a:pPr algn="ctr"/>
            <a:r>
              <a:rPr lang="en-US" sz="1600" b="1" dirty="0" smtClean="0"/>
              <a:t> </a:t>
            </a:r>
          </a:p>
          <a:p>
            <a:pPr algn="ctr"/>
            <a:r>
              <a:rPr lang="en-US" sz="5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The total of the areas </a:t>
            </a:r>
          </a:p>
          <a:p>
            <a:pPr algn="ctr"/>
            <a:r>
              <a:rPr lang="en-US" sz="5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of all the surfaces.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9278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80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80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8000" fill="hold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0" fill="hold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8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8000" fill="hold"/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0" fill="hold"/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8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8000" fill="hold"/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0" fill="hold"/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How do I find the </a:t>
            </a:r>
            <a:br>
              <a:rPr lang="en-US" dirty="0" smtClean="0"/>
            </a:br>
            <a:r>
              <a:rPr lang="en-US" dirty="0" smtClean="0"/>
              <a:t>surface area of an object?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438400"/>
            <a:ext cx="81724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There are 3 steps to finding the surface area:</a:t>
            </a: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Identify all surfaces</a:t>
            </a: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Find the area of each surface individually</a:t>
            </a:r>
          </a:p>
          <a:p>
            <a:pPr marL="800100" lvl="1" indent="-342900">
              <a:lnSpc>
                <a:spcPct val="150000"/>
              </a:lnSpc>
              <a:buAutoNum type="arabicParenR"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 them up.</a:t>
            </a:r>
            <a:endParaRPr lang="en-US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82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444756" y="2806995"/>
            <a:ext cx="2899144" cy="148324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face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99" y="186898"/>
            <a:ext cx="8534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How do I find the </a:t>
            </a:r>
            <a:br>
              <a:rPr lang="en-US" dirty="0" smtClean="0"/>
            </a:br>
            <a:r>
              <a:rPr lang="en-US" dirty="0" smtClean="0"/>
              <a:t>surface area of an object?</a:t>
            </a:r>
            <a:endParaRPr lang="en-US" dirty="0"/>
          </a:p>
        </p:txBody>
      </p:sp>
      <p:sp>
        <p:nvSpPr>
          <p:cNvPr id="6" name="Cube 5"/>
          <p:cNvSpPr/>
          <p:nvPr/>
        </p:nvSpPr>
        <p:spPr>
          <a:xfrm>
            <a:off x="4914900" y="2819400"/>
            <a:ext cx="3429000" cy="198120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599" y="1905000"/>
            <a:ext cx="3949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Basic Vocabulary: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2667000"/>
            <a:ext cx="417807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Faces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are the “sides” of a 3-dimensional object.  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In a rectangular solid, there 6 </a:t>
            </a:r>
            <a:r>
              <a:rPr lang="en-US" sz="3600" b="1" dirty="0">
                <a:solidFill>
                  <a:srgbClr val="FF0000"/>
                </a:solidFill>
              </a:rPr>
              <a:t>faces</a:t>
            </a:r>
            <a:r>
              <a:rPr lang="en-US" sz="3200" dirty="0" smtClean="0"/>
              <a:t>, all of which are rectangles.</a:t>
            </a:r>
          </a:p>
        </p:txBody>
      </p:sp>
      <p:sp>
        <p:nvSpPr>
          <p:cNvPr id="15" name="Freeform 14"/>
          <p:cNvSpPr/>
          <p:nvPr/>
        </p:nvSpPr>
        <p:spPr>
          <a:xfrm>
            <a:off x="4923760" y="2819400"/>
            <a:ext cx="520996" cy="1998921"/>
          </a:xfrm>
          <a:custGeom>
            <a:avLst/>
            <a:gdLst>
              <a:gd name="connsiteX0" fmla="*/ 21265 w 520996"/>
              <a:gd name="connsiteY0" fmla="*/ 499730 h 1998921"/>
              <a:gd name="connsiteX1" fmla="*/ 0 w 520996"/>
              <a:gd name="connsiteY1" fmla="*/ 1998921 h 1998921"/>
              <a:gd name="connsiteX2" fmla="*/ 520996 w 520996"/>
              <a:gd name="connsiteY2" fmla="*/ 1477925 h 1998921"/>
              <a:gd name="connsiteX3" fmla="*/ 520996 w 520996"/>
              <a:gd name="connsiteY3" fmla="*/ 0 h 1998921"/>
              <a:gd name="connsiteX4" fmla="*/ 21265 w 520996"/>
              <a:gd name="connsiteY4" fmla="*/ 499730 h 1998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996" h="1998921">
                <a:moveTo>
                  <a:pt x="21265" y="499730"/>
                </a:moveTo>
                <a:lnTo>
                  <a:pt x="0" y="1998921"/>
                </a:lnTo>
                <a:lnTo>
                  <a:pt x="520996" y="1477925"/>
                </a:lnTo>
                <a:lnTo>
                  <a:pt x="520996" y="0"/>
                </a:lnTo>
                <a:lnTo>
                  <a:pt x="21265" y="49973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Left  face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4922874" y="2806995"/>
            <a:ext cx="3455582" cy="510363"/>
          </a:xfrm>
          <a:custGeom>
            <a:avLst/>
            <a:gdLst>
              <a:gd name="connsiteX0" fmla="*/ 489098 w 3423684"/>
              <a:gd name="connsiteY0" fmla="*/ 0 h 510363"/>
              <a:gd name="connsiteX1" fmla="*/ 0 w 3423684"/>
              <a:gd name="connsiteY1" fmla="*/ 510363 h 510363"/>
              <a:gd name="connsiteX2" fmla="*/ 2934586 w 3423684"/>
              <a:gd name="connsiteY2" fmla="*/ 510363 h 510363"/>
              <a:gd name="connsiteX3" fmla="*/ 3423684 w 3423684"/>
              <a:gd name="connsiteY3" fmla="*/ 10633 h 510363"/>
              <a:gd name="connsiteX4" fmla="*/ 489098 w 3423684"/>
              <a:gd name="connsiteY4" fmla="*/ 0 h 510363"/>
              <a:gd name="connsiteX0" fmla="*/ 489098 w 3455582"/>
              <a:gd name="connsiteY0" fmla="*/ 0 h 510363"/>
              <a:gd name="connsiteX1" fmla="*/ 0 w 3455582"/>
              <a:gd name="connsiteY1" fmla="*/ 510363 h 510363"/>
              <a:gd name="connsiteX2" fmla="*/ 2934586 w 3455582"/>
              <a:gd name="connsiteY2" fmla="*/ 510363 h 510363"/>
              <a:gd name="connsiteX3" fmla="*/ 3455582 w 3455582"/>
              <a:gd name="connsiteY3" fmla="*/ 1 h 510363"/>
              <a:gd name="connsiteX4" fmla="*/ 489098 w 3455582"/>
              <a:gd name="connsiteY4" fmla="*/ 0 h 51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5582" h="510363">
                <a:moveTo>
                  <a:pt x="489098" y="0"/>
                </a:moveTo>
                <a:lnTo>
                  <a:pt x="0" y="510363"/>
                </a:lnTo>
                <a:lnTo>
                  <a:pt x="2934586" y="510363"/>
                </a:lnTo>
                <a:lnTo>
                  <a:pt x="3455582" y="1"/>
                </a:lnTo>
                <a:lnTo>
                  <a:pt x="489098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 face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4922874" y="4290237"/>
            <a:ext cx="3455582" cy="510363"/>
          </a:xfrm>
          <a:custGeom>
            <a:avLst/>
            <a:gdLst>
              <a:gd name="connsiteX0" fmla="*/ 489098 w 3423684"/>
              <a:gd name="connsiteY0" fmla="*/ 0 h 510363"/>
              <a:gd name="connsiteX1" fmla="*/ 0 w 3423684"/>
              <a:gd name="connsiteY1" fmla="*/ 510363 h 510363"/>
              <a:gd name="connsiteX2" fmla="*/ 2934586 w 3423684"/>
              <a:gd name="connsiteY2" fmla="*/ 510363 h 510363"/>
              <a:gd name="connsiteX3" fmla="*/ 3423684 w 3423684"/>
              <a:gd name="connsiteY3" fmla="*/ 10633 h 510363"/>
              <a:gd name="connsiteX4" fmla="*/ 489098 w 3423684"/>
              <a:gd name="connsiteY4" fmla="*/ 0 h 510363"/>
              <a:gd name="connsiteX0" fmla="*/ 489098 w 3455582"/>
              <a:gd name="connsiteY0" fmla="*/ 0 h 510363"/>
              <a:gd name="connsiteX1" fmla="*/ 0 w 3455582"/>
              <a:gd name="connsiteY1" fmla="*/ 510363 h 510363"/>
              <a:gd name="connsiteX2" fmla="*/ 2934586 w 3455582"/>
              <a:gd name="connsiteY2" fmla="*/ 510363 h 510363"/>
              <a:gd name="connsiteX3" fmla="*/ 3455582 w 3455582"/>
              <a:gd name="connsiteY3" fmla="*/ 1 h 510363"/>
              <a:gd name="connsiteX4" fmla="*/ 489098 w 3455582"/>
              <a:gd name="connsiteY4" fmla="*/ 0 h 51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5582" h="510363">
                <a:moveTo>
                  <a:pt x="489098" y="0"/>
                </a:moveTo>
                <a:lnTo>
                  <a:pt x="0" y="510363"/>
                </a:lnTo>
                <a:lnTo>
                  <a:pt x="2934586" y="510363"/>
                </a:lnTo>
                <a:lnTo>
                  <a:pt x="3455582" y="1"/>
                </a:lnTo>
                <a:lnTo>
                  <a:pt x="489098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Bottom face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7836195" y="2817628"/>
            <a:ext cx="520996" cy="1998921"/>
          </a:xfrm>
          <a:custGeom>
            <a:avLst/>
            <a:gdLst>
              <a:gd name="connsiteX0" fmla="*/ 21265 w 520996"/>
              <a:gd name="connsiteY0" fmla="*/ 499730 h 1998921"/>
              <a:gd name="connsiteX1" fmla="*/ 0 w 520996"/>
              <a:gd name="connsiteY1" fmla="*/ 1998921 h 1998921"/>
              <a:gd name="connsiteX2" fmla="*/ 520996 w 520996"/>
              <a:gd name="connsiteY2" fmla="*/ 1477925 h 1998921"/>
              <a:gd name="connsiteX3" fmla="*/ 520996 w 520996"/>
              <a:gd name="connsiteY3" fmla="*/ 0 h 1998921"/>
              <a:gd name="connsiteX4" fmla="*/ 21265 w 520996"/>
              <a:gd name="connsiteY4" fmla="*/ 499730 h 1998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996" h="1998921">
                <a:moveTo>
                  <a:pt x="21265" y="499730"/>
                </a:moveTo>
                <a:lnTo>
                  <a:pt x="0" y="1998921"/>
                </a:lnTo>
                <a:lnTo>
                  <a:pt x="520996" y="1477925"/>
                </a:lnTo>
                <a:lnTo>
                  <a:pt x="520996" y="0"/>
                </a:lnTo>
                <a:lnTo>
                  <a:pt x="21265" y="49973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Right face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937051" y="3317358"/>
            <a:ext cx="2899144" cy="148324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 face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659511" y="914400"/>
            <a:ext cx="2752677" cy="800219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</a:pPr>
            <a:r>
              <a:rPr lang="en-US" sz="46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face area</a:t>
            </a:r>
          </a:p>
        </p:txBody>
      </p:sp>
    </p:spTree>
    <p:extLst>
      <p:ext uri="{BB962C8B-B14F-4D97-AF65-F5344CB8AC3E}">
        <p14:creationId xmlns:p14="http://schemas.microsoft.com/office/powerpoint/2010/main" val="323312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9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9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400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10" grpId="0" build="p"/>
      <p:bldP spid="15" grpId="0" animBg="1"/>
      <p:bldP spid="15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22" grpId="0" animBg="1"/>
      <p:bldP spid="22" grpId="1" animBg="1"/>
      <p:bldP spid="23" grpId="0" build="allAtOnce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1307</TotalTime>
  <Words>2895</Words>
  <Application>Microsoft Office PowerPoint</Application>
  <PresentationFormat>On-screen Show (4:3)</PresentationFormat>
  <Paragraphs>910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Slipstream</vt:lpstr>
      <vt:lpstr>Finding the  Surface Area</vt:lpstr>
      <vt:lpstr>What is Surface Area</vt:lpstr>
      <vt:lpstr>What is Surface Area</vt:lpstr>
      <vt:lpstr>PowerPoint Presentation</vt:lpstr>
      <vt:lpstr>What is Surface Area</vt:lpstr>
      <vt:lpstr>What is Surface Area</vt:lpstr>
      <vt:lpstr>What is Surface Area</vt:lpstr>
      <vt:lpstr>How do I find the  surface area of an object?</vt:lpstr>
      <vt:lpstr>How do I find the  surface area of an object?</vt:lpstr>
      <vt:lpstr>How do I find the  surface area of an object?</vt:lpstr>
      <vt:lpstr>How do I find the  surface area of an object?</vt:lpstr>
      <vt:lpstr>How do I find the  surface area of an object?</vt:lpstr>
      <vt:lpstr>Find the surface area of a rectangular prism</vt:lpstr>
      <vt:lpstr>Find the surface area of a rectangular prism</vt:lpstr>
      <vt:lpstr>Find the surface area of a rectangular prism</vt:lpstr>
      <vt:lpstr>Find the surface area of a rectangular prism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do I find the  surface area of an object?</vt:lpstr>
      <vt:lpstr>How do I find the  surface area of an object?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surface area?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the  Surface Area</dc:title>
  <dc:creator>Windows User</dc:creator>
  <cp:lastModifiedBy>Windows User</cp:lastModifiedBy>
  <cp:revision>112</cp:revision>
  <dcterms:created xsi:type="dcterms:W3CDTF">2015-03-12T17:42:29Z</dcterms:created>
  <dcterms:modified xsi:type="dcterms:W3CDTF">2015-05-22T17:52:35Z</dcterms:modified>
</cp:coreProperties>
</file>