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71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70" r:id="rId15"/>
    <p:sldId id="272" r:id="rId16"/>
    <p:sldId id="273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1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1FB29-F0D3-4CFE-BC3B-57BC6E9ED5DA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57D74-2D32-4A5D-8855-ED0BD02EB4B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1FB29-F0D3-4CFE-BC3B-57BC6E9ED5DA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57D74-2D32-4A5D-8855-ED0BD02EB4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1FB29-F0D3-4CFE-BC3B-57BC6E9ED5DA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57D74-2D32-4A5D-8855-ED0BD02EB4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1FB29-F0D3-4CFE-BC3B-57BC6E9ED5DA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57D74-2D32-4A5D-8855-ED0BD02EB4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1FB29-F0D3-4CFE-BC3B-57BC6E9ED5DA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57D74-2D32-4A5D-8855-ED0BD02EB4B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1FB29-F0D3-4CFE-BC3B-57BC6E9ED5DA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57D74-2D32-4A5D-8855-ED0BD02EB4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1FB29-F0D3-4CFE-BC3B-57BC6E9ED5DA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57D74-2D32-4A5D-8855-ED0BD02EB4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1FB29-F0D3-4CFE-BC3B-57BC6E9ED5DA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57D74-2D32-4A5D-8855-ED0BD02EB4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1FB29-F0D3-4CFE-BC3B-57BC6E9ED5DA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57D74-2D32-4A5D-8855-ED0BD02EB4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1FB29-F0D3-4CFE-BC3B-57BC6E9ED5DA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57D74-2D32-4A5D-8855-ED0BD02EB4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1FB29-F0D3-4CFE-BC3B-57BC6E9ED5DA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D257D74-2D32-4A5D-8855-ED0BD02EB4B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4C1FB29-F0D3-4CFE-BC3B-57BC6E9ED5DA}" type="datetimeFigureOut">
              <a:rPr lang="en-US" smtClean="0"/>
              <a:t>4/21/2015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D257D74-2D32-4A5D-8855-ED0BD02EB4BB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the-qrcode-generator.com/" TargetMode="Externa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eebly.com/" TargetMode="External"/><Relationship Id="rId2" Type="http://schemas.openxmlformats.org/officeDocument/2006/relationships/hyperlink" Target="http://mbraverman.weebly.com/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g1MKpyVPilI" TargetMode="External"/><Relationship Id="rId2" Type="http://schemas.openxmlformats.org/officeDocument/2006/relationships/hyperlink" Target="script%20type='text/javascript'%20src='http:/WTXF.images.worldnow.com/interface/js/WNVideo.js?rnd=264681;hostDomain=www.myfoxphilly.com;playerWidth=630;playerHeight=385;isShowIcon=true;clipId=10627574;flvUri=;partnerclipid=;adTag=Morning%20Show;advertisingZone=;enableAds=true;landingPage=;islandingPageoverride=false;playerType=STANDARD_EMBEDDEDscript;controlsType=fixed'%3e%3c/script%3e%3ca%20href=%22http://www.myfoxphilly.com%22%20title=%22FOX%2029%20News%20Philadelphia%20|%20WTXF-TV%22%3eFOX%2029%20News%20Philadelphia%20|%20WTXF-TV%3c/a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Flipped Classrooms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/>
              <a:t>How and why?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1153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8074"/>
            <a:ext cx="7851648" cy="2286000"/>
          </a:xfrm>
        </p:spPr>
        <p:txBody>
          <a:bodyPr>
            <a:normAutofit fontScale="90000"/>
          </a:bodyPr>
          <a:lstStyle/>
          <a:p>
            <a:r>
              <a:rPr lang="en-US" dirty="0">
                <a:effectLst/>
              </a:rPr>
              <a:t>Rationale for converting to a “Flipped” classroom</a:t>
            </a:r>
            <a:br>
              <a:rPr lang="en-US" dirty="0">
                <a:effectLst/>
              </a:rPr>
            </a:b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533400" y="1600200"/>
            <a:ext cx="8382000" cy="4800600"/>
          </a:xfrm>
        </p:spPr>
        <p:txBody>
          <a:bodyPr>
            <a:normAutofit/>
          </a:bodyPr>
          <a:lstStyle/>
          <a:p>
            <a:pPr lvl="0" algn="l"/>
            <a:r>
              <a:rPr lang="en-US" b="1" dirty="0"/>
              <a:t>Enhances incorporation of all 5 NCTM Process Standards.</a:t>
            </a:r>
            <a:endParaRPr lang="en-US" dirty="0"/>
          </a:p>
          <a:p>
            <a:pPr marL="514350" lvl="0" indent="-514350" algn="l">
              <a:buFont typeface="+mj-lt"/>
              <a:buAutoNum type="arabicPeriod"/>
            </a:pPr>
            <a:r>
              <a:rPr lang="en-US" b="1" dirty="0"/>
              <a:t>Problem Solving. </a:t>
            </a:r>
            <a:endParaRPr lang="en-US" dirty="0"/>
          </a:p>
          <a:p>
            <a:pPr marL="514350" lvl="0" indent="-514350" algn="l">
              <a:buFont typeface="+mj-lt"/>
              <a:buAutoNum type="arabicPeriod"/>
            </a:pPr>
            <a:r>
              <a:rPr lang="en-US" b="1" dirty="0"/>
              <a:t>Reasoning and Proof. </a:t>
            </a:r>
            <a:endParaRPr lang="en-US" dirty="0"/>
          </a:p>
          <a:p>
            <a:pPr marL="514350" lvl="0" indent="-514350" algn="l">
              <a:buFont typeface="+mj-lt"/>
              <a:buAutoNum type="arabicPeriod"/>
            </a:pPr>
            <a:r>
              <a:rPr lang="en-US" b="1" dirty="0"/>
              <a:t>Communication. </a:t>
            </a:r>
            <a:endParaRPr lang="en-US" dirty="0"/>
          </a:p>
          <a:p>
            <a:pPr marL="514350" lvl="0" indent="-514350" algn="l">
              <a:buFont typeface="+mj-lt"/>
              <a:buAutoNum type="arabicPeriod"/>
            </a:pPr>
            <a:r>
              <a:rPr lang="en-US" b="1" dirty="0"/>
              <a:t>Connections</a:t>
            </a:r>
            <a:endParaRPr lang="en-US" dirty="0"/>
          </a:p>
          <a:p>
            <a:pPr marL="514350" lvl="0" indent="-514350" algn="l">
              <a:buFont typeface="+mj-lt"/>
              <a:buAutoNum type="arabicPeriod"/>
            </a:pPr>
            <a:r>
              <a:rPr lang="en-US" b="1" dirty="0"/>
              <a:t>Representations. </a:t>
            </a:r>
            <a:endParaRPr lang="en-US" dirty="0"/>
          </a:p>
          <a:p>
            <a:pPr marL="514350" indent="-514350" algn="l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3389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28600"/>
            <a:ext cx="7851648" cy="1828800"/>
          </a:xfrm>
        </p:spPr>
        <p:txBody>
          <a:bodyPr/>
          <a:lstStyle/>
          <a:p>
            <a:r>
              <a:rPr lang="en-US" dirty="0">
                <a:effectLst/>
              </a:rPr>
              <a:t>Converting to a “Flipped” classroom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133600"/>
            <a:ext cx="7854696" cy="1752600"/>
          </a:xfrm>
        </p:spPr>
        <p:txBody>
          <a:bodyPr>
            <a:noAutofit/>
          </a:bodyPr>
          <a:lstStyle/>
          <a:p>
            <a:pPr marL="457200" lvl="0" indent="-457200" algn="l">
              <a:buFont typeface="Arial" pitchFamily="34" charset="0"/>
              <a:buChar char="•"/>
            </a:pPr>
            <a:r>
              <a:rPr lang="en-US" sz="2800" b="1" dirty="0"/>
              <a:t>A personal/professional website will be VERY helpful. [</a:t>
            </a:r>
            <a:r>
              <a:rPr lang="en-US" sz="2800" b="1" dirty="0">
                <a:solidFill>
                  <a:srgbClr val="FF0000"/>
                </a:solidFill>
              </a:rPr>
              <a:t>Warning:  Take steps to keep this site completely professional</a:t>
            </a:r>
            <a:r>
              <a:rPr lang="en-US" sz="2800" b="1" dirty="0"/>
              <a:t>.]</a:t>
            </a:r>
            <a:endParaRPr lang="en-US" sz="2800" dirty="0"/>
          </a:p>
          <a:p>
            <a:pPr marL="457200" lvl="0" indent="-457200" algn="l">
              <a:buFont typeface="Arial" pitchFamily="34" charset="0"/>
              <a:buChar char="•"/>
            </a:pPr>
            <a:r>
              <a:rPr lang="en-US" sz="2800" b="1" dirty="0"/>
              <a:t>Instruct students regarding expectations for homework completion as well as in-class and group behavior/expectations.</a:t>
            </a:r>
            <a:endParaRPr lang="en-US" sz="2800" dirty="0"/>
          </a:p>
          <a:p>
            <a:pPr marL="457200" lvl="0" indent="-457200" algn="l">
              <a:buFont typeface="Arial" pitchFamily="34" charset="0"/>
              <a:buChar char="•"/>
            </a:pPr>
            <a:r>
              <a:rPr lang="en-US" sz="2800" b="1" dirty="0"/>
              <a:t>Set up class to facilitate station/group activities as necessary.</a:t>
            </a:r>
            <a:endParaRPr lang="en-US" sz="2800" dirty="0"/>
          </a:p>
          <a:p>
            <a:pPr marL="457200" indent="-457200" algn="l">
              <a:buFont typeface="Arial" pitchFamily="34" charset="0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04521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28600"/>
            <a:ext cx="7851648" cy="1828800"/>
          </a:xfrm>
        </p:spPr>
        <p:txBody>
          <a:bodyPr/>
          <a:lstStyle/>
          <a:p>
            <a:r>
              <a:rPr lang="en-US" dirty="0">
                <a:effectLst/>
              </a:rPr>
              <a:t>Lesson planning for a “Flipped” classroom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133600"/>
            <a:ext cx="7854696" cy="1752600"/>
          </a:xfrm>
        </p:spPr>
        <p:txBody>
          <a:bodyPr>
            <a:noAutofit/>
          </a:bodyPr>
          <a:lstStyle/>
          <a:p>
            <a:pPr marL="457200" lvl="0" indent="-457200" algn="l">
              <a:buFont typeface="Arial" pitchFamily="34" charset="0"/>
              <a:buChar char="•"/>
            </a:pPr>
            <a:r>
              <a:rPr lang="en-US" sz="2800" b="1" dirty="0"/>
              <a:t>Select or create </a:t>
            </a:r>
            <a:r>
              <a:rPr lang="en-US" sz="3200" b="1" dirty="0">
                <a:solidFill>
                  <a:srgbClr val="FFFF00"/>
                </a:solidFill>
              </a:rPr>
              <a:t>engaging</a:t>
            </a:r>
            <a:r>
              <a:rPr lang="en-US" sz="3200" b="1" dirty="0"/>
              <a:t> </a:t>
            </a:r>
            <a:r>
              <a:rPr lang="en-US" sz="2800" b="1" dirty="0"/>
              <a:t>video (or other) presentations to present rationale, vocabulary, techniques, etc</a:t>
            </a:r>
            <a:r>
              <a:rPr lang="en-US" sz="2800" b="1" dirty="0" smtClean="0"/>
              <a:t>.</a:t>
            </a:r>
          </a:p>
          <a:p>
            <a:pPr lvl="0" algn="l"/>
            <a:endParaRPr lang="en-US" sz="2800" dirty="0"/>
          </a:p>
          <a:p>
            <a:pPr marL="457200" lvl="0" indent="-457200" algn="l">
              <a:buFont typeface="Arial" pitchFamily="34" charset="0"/>
              <a:buChar char="•"/>
            </a:pPr>
            <a:r>
              <a:rPr lang="en-US" sz="2800" b="1" dirty="0"/>
              <a:t>Update website with new </a:t>
            </a:r>
            <a:r>
              <a:rPr lang="en-US" sz="2800" b="1" dirty="0" err="1"/>
              <a:t>weblinks</a:t>
            </a:r>
            <a:r>
              <a:rPr lang="en-US" sz="2800" b="1" dirty="0"/>
              <a:t>.  (You can keep the previous </a:t>
            </a:r>
            <a:r>
              <a:rPr lang="en-US" sz="2800" b="1" dirty="0" err="1"/>
              <a:t>weblinks</a:t>
            </a:r>
            <a:r>
              <a:rPr lang="en-US" sz="2800" b="1" dirty="0"/>
              <a:t> posted for student review/</a:t>
            </a:r>
            <a:r>
              <a:rPr lang="en-US" sz="2800" b="1" dirty="0" err="1"/>
              <a:t>reteaching</a:t>
            </a:r>
            <a:r>
              <a:rPr lang="en-US" sz="2800" b="1" dirty="0"/>
              <a:t>/reference as necessary</a:t>
            </a:r>
            <a:r>
              <a:rPr lang="en-US" sz="2800" b="1" dirty="0" smtClean="0"/>
              <a:t>).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83850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28600"/>
            <a:ext cx="7851648" cy="1828800"/>
          </a:xfrm>
        </p:spPr>
        <p:txBody>
          <a:bodyPr/>
          <a:lstStyle/>
          <a:p>
            <a:r>
              <a:rPr lang="en-US" dirty="0">
                <a:effectLst/>
              </a:rPr>
              <a:t>Lesson planning for a “Flipped” classroom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133600"/>
            <a:ext cx="7854696" cy="1752600"/>
          </a:xfrm>
        </p:spPr>
        <p:txBody>
          <a:bodyPr>
            <a:noAutofit/>
          </a:bodyPr>
          <a:lstStyle/>
          <a:p>
            <a:pPr marL="457200" lvl="0" indent="-457200" algn="l">
              <a:buFont typeface="Arial" pitchFamily="34" charset="0"/>
              <a:buChar char="•"/>
            </a:pPr>
            <a:r>
              <a:rPr lang="en-US" sz="2800" b="1" dirty="0"/>
              <a:t>Provide quick review at the beginning of class to clear up any major misconceptions, assess completion</a:t>
            </a:r>
            <a:r>
              <a:rPr lang="en-US" sz="2800" b="1" dirty="0" smtClean="0"/>
              <a:t>.</a:t>
            </a:r>
          </a:p>
          <a:p>
            <a:pPr lvl="0" algn="l"/>
            <a:endParaRPr lang="en-US" sz="2800" dirty="0"/>
          </a:p>
          <a:p>
            <a:pPr marL="457200" lvl="0" indent="-457200" algn="l">
              <a:buFont typeface="Arial" pitchFamily="34" charset="0"/>
              <a:buChar char="•"/>
            </a:pPr>
            <a:r>
              <a:rPr lang="en-US" sz="2800" b="1" dirty="0"/>
              <a:t>Provide instruction regarding daily activities</a:t>
            </a:r>
            <a:r>
              <a:rPr lang="en-US" sz="2800" b="1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05607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28600"/>
            <a:ext cx="7851648" cy="1828800"/>
          </a:xfrm>
        </p:spPr>
        <p:txBody>
          <a:bodyPr/>
          <a:lstStyle/>
          <a:p>
            <a:r>
              <a:rPr lang="en-US" dirty="0">
                <a:effectLst/>
              </a:rPr>
              <a:t>Lesson planning for a “Flipped” classroom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600200"/>
            <a:ext cx="7854696" cy="4419600"/>
          </a:xfrm>
        </p:spPr>
        <p:txBody>
          <a:bodyPr>
            <a:noAutofit/>
          </a:bodyPr>
          <a:lstStyle/>
          <a:p>
            <a:pPr marL="457200" lvl="0" indent="-457200" algn="l">
              <a:buFont typeface="Arial" pitchFamily="34" charset="0"/>
              <a:buChar char="•"/>
            </a:pPr>
            <a:endParaRPr lang="en-US" sz="2800" dirty="0"/>
          </a:p>
          <a:p>
            <a:pPr marL="457200" lvl="0" indent="-457200" algn="l">
              <a:buFont typeface="Arial" pitchFamily="34" charset="0"/>
              <a:buChar char="•"/>
            </a:pPr>
            <a:r>
              <a:rPr lang="en-US" sz="2800" b="1" dirty="0"/>
              <a:t>Allow students to complete activities (perhaps in stations!) that utilize the techniques and vocabulary from previous evening’s lessons</a:t>
            </a:r>
            <a:r>
              <a:rPr lang="en-US" sz="2800" b="1" dirty="0" smtClean="0"/>
              <a:t>.</a:t>
            </a:r>
          </a:p>
          <a:p>
            <a:pPr marL="457200" lvl="0" indent="-457200" algn="l">
              <a:buFont typeface="Arial" pitchFamily="34" charset="0"/>
              <a:buChar char="•"/>
            </a:pPr>
            <a:endParaRPr lang="en-US" sz="2800" dirty="0"/>
          </a:p>
          <a:p>
            <a:pPr marL="457200" lvl="0" indent="-457200" algn="l">
              <a:buFont typeface="Arial" pitchFamily="34" charset="0"/>
              <a:buChar char="•"/>
            </a:pPr>
            <a:r>
              <a:rPr lang="en-US" sz="2800" b="1" dirty="0"/>
              <a:t>Teacher serves to work with individuals or small groups to focus on instruction and practice.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57383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2775" y="160338"/>
            <a:ext cx="7851648" cy="990600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/>
              <a:t>Incorporate Student Technology!</a:t>
            </a:r>
            <a:endParaRPr lang="en-US" sz="44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55575" y="2667000"/>
            <a:ext cx="4495799" cy="3657600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>
                <a:solidFill>
                  <a:srgbClr val="FFFF00"/>
                </a:solidFill>
                <a:hlinkClick r:id="rId2"/>
              </a:rPr>
              <a:t>https://www.the-qrcode-generator.com/</a:t>
            </a:r>
            <a:endParaRPr lang="en-US" sz="5400" dirty="0">
              <a:solidFill>
                <a:srgbClr val="FFFF00"/>
              </a:solidFill>
            </a:endParaRPr>
          </a:p>
        </p:txBody>
      </p:sp>
      <p:sp>
        <p:nvSpPr>
          <p:cNvPr id="6" name="AutoShape 2" descr="data:image/png;base64,iVBORw0KGgoAAAANSUhEUgAAAMgAAADICAYAAACtWK6eAAANa0lEQVR4Xu2d63rbRgxE6/d/6NYO+9mMzMsecEBS0slvLAgMZgDsKm0+/v38849/REAEFhH4UCAyQwTWEVAgskMENhBQINJDBBSIHBCBGgJOkBpunnoTBBTImxTaNGsIKJAabp56EwQUyJsU2jRrCCiQGm6eehMEFMibFNo0awgokBpunnoTBBTImxTaNGsIlATy8fFR+9rJp1J/D3MtX+r/WXBbK9Navs+SF63XFw4KZEC0CmQCSYEMkOWPqpwgm4RZg/FZcHOC/CDgBBloCk4QJ8gATWaqcoI4QWaMeZbJ6B3kQeYVQJY6hRPECRKZIClComA27kTdl0qab6rTpvKiflL2tL7UPtXQ4q9YlDA0cXr5pQWl8dB8FQhFuGavQB5wo4B0E5UKmdIgJXzqJ2VP86X2lA9b/qOvWLSj0sQp8WhBaTw0325hUv8Un5Q9xZnaKxAnyCJnFMgEiwJRIApkY6w8nUBoZ1vLPTXikwDS8b9kn4rnKj/0u3fjw+V3kLsBQguaEMFmEVZ+eE3dcbr9UDzvxgcFcnAlUyATAt0TnOKcikeBKBDEvdREoARGQQYFq0AUCOKeAvmB65TfQe62c1ICIHYVjFPxXOWHfvdufHCCDJKWFnrNLSUAvUQPpvNt1h0PxY3G0/2qqUAGGUULrUAmBChuCmRw5x/k7bcZvfTRzkwLrUAUyCIHKJGepWPQvBSIAlEgG8+JCkSBKBAFsrsJ08n7LBvFn/vV556O/xHPZwfkbgW6Wzy7ihi8Y9I7I/0u9V+gugKhRZnbpwqkQGpVSOHvM+9gx6NlShVIgVDkJ/sU/gpEgSxyoLJyLDl69pVbgSgQBVJ4bPGSXpvs36dSI94Vq1aIFP6XT5Ba+uOnUiM+BTiNZy3TlHDGkdy2TOGTiofiVlkpT3nmvRsglMDd9rTQ3Xiu+Vcgg8hTwgy6LZvReO5mr0DKpV88SOvrijV4SU91yFSBXLFqwknhf9olvZbm+CkKyN3snSDjtR6xpPV1gjhBRni1a5OasLsfOmhwW4EczCt+PFVQCrj28VJGHF7+ihXJIuhEgUxgXiXYYCkjrhTIA4wKRIHMKaFAFEjk2TM1cSJtP+hEgSgQBbIhKAWiQBTIHQQSnHqXuOpeIVJ3HwoO/WHxqjhpXlfal/4u1pUBJ76tQCYUFcg+mxTIDCNKmDV4qZ/Kbrz0bSfIPuGphQJRIL84QycsJd0z2SsQBaJANhSrQBSIAkkL5G67bioeOvpT36V+6N2H5kXtu+On/lN3ui8cShMkFXBq103F000Menmn8SSJQb5N8acCp/6TOCgQwoQH21ThqB9KsAMpDh3tjp/6VyBNRB1iw8woVTjqR4FsV0qBKJBFhiSJQZpFt8Cp/yQOrliECU3CpARwgrzYBDnAwb+OJjvDUkz00eAqYtPvUtxSOHR/d41XNP4tfp4yQRRItuMpkG08FUhKcYMr092eZxWIArnkEko7DyVq6u5Av9u96lDculejVDxfcbpiDTzbOkEmkCgO3cLsFpoCccVa5BjtwNS+m9ipeMoCoVcAGnDKPrXS0IJSfGicFB8af/ekoPFQPOnkir9i0YBpQVP2lHipvKgfGifFhxJSgfwgVrqDUALQgqbsKfFSeVE/NE6KjwKpV0SB1LFb/T8WHnD519HuTk6FRu0pDvR1jjYWGo93kApiszOpgtJCp4hK/VB7Cm8KT+8gD8hTYFMA0u9SwjhBKGKTfaq+p02Q1A5cg+v3qW5i0ziTBV36dqrzUz8UZ9oQ6OSldVEgFcQaziiQ7c6fElqldKdc0p0g26VRIApkkSF0ZFc6AFk5Uv6pHwWiQBTIhmoUiAJRIApkd7C+zCX9WVYjCji1T72iUDxTl1bqZ5fhDwZ0Ml6Fw1ZepUs6TYQCSy/1lKg0fkqkZyEGzYvW8VlwUCAPCCiQCRAFsi95J8gMI1esfcIQCyfIwZ2TgF3peJTw1J6udnR17I7HCbLPQCeIE2SfJUWLt50gtBPSTkvvCLR+Kf/UD+3YlGApHKgfOum686Lxxy/pCmT7kksJQxtIigBUsDRO2kBSeSX9lFYsBaJA5hygDcEJMijhq4BNdTbqh3bsbiLReJwgg8R2gjhBnCAFsdCO5ATZBtkJUiBh+EjpDpJaLahAUrmniJfC4W6rC80rVRfaYOl3K3VXIBTlmT0lEiUAbSAVAiylT/M6AOFfRyk+9LsVfBQIRVmBHEBs+6gCecCHdshUZSqdJNFpKQEoPlfllaoLxYd+t4KPE4Si7AQ5gJgTZBEButPesZM4QbL/vymCZ0qRp02QtYC7hUATpPHQQnT7pzjT17C75UvxpPY03y/70opFC0d36VShuwHs9k9xTuFGv0sbV8r/GfgrkEpb+f/MGQVKrCJXEZhCS/Gk9jQeJ0gFsQOX9IOf+z5O72gKpI68E6SO3ep/050iJF1FXLEmBJL4KxAFMoxA90pD/VP74UTnW8Kn2v6lB7sDoysE7Zx3i58+YnTbUz6k4qHf7a5j+Q7SHZgCmahCcU7ZU6IqkAfEaCEo4ApEgYxwppuHTpCHKhS2zcU6UoGnOjAlDI3zWVbZVB0ViAIZadS7NimB737o5E1GgSgQyslFewUyCGP3iE+OzqWUaPxrsHSvLoPliJt159WNf4U/L/07CGVId4FoPJWC0m8QewVC0FqwpQSjgHcThsbvBKkRpnslS9WxfAehxKCA0NeSWpl+n0oBS4V/Vb4Ut+68uvGvNFhXrBlLugtECVkpKP0GsVcgBC1XrFW0uol0sEzl4915dTeoSsMpTRCaSMqeVpaudtT+bvFUCEBe82i+3asjFWwFHwUyq6ICmcCgxKPCqRA1IeTKdxWIAvnFPQXyA4kCUSAKZGMEKhAFokAUyN8IvOqjQWXHTuz23kEoAg/2KUJ2E4Be0u9mf7BM38cpzrS+qTjpXYnm9efB4vMQ/k9uaYIUQGp/t3ho/Cl7ikPqGZbGn4pTgTwgmdIyLeiz2KeIR3Gm+KTiVCAKZJFLlBiUkArk4DMvBZx2GGp/t3ho/Cl7ioMr1j5i3kEOPPN6SZ/AowLfp+WYBZ2kdDKWL+kpQLr9jMG8b1UBdt/rfS0o8VKZpBpOKh4FMoikAhkE6qCZAnkA0AlykFFNx50gBy/p3cSmHbu7oDSeJt6e5rYbT/o4kOJbBcDSJT0VcLefCiBLZxRICsltP65YrljnMO3gV5wgB1esg/hffrx7ctGJQ+NJEfiqjn23fLcIWVqxLmf4wQBogdY+d5UfBVIjAG1c5WfeWnj3OXUVsVNCUyA1LimQQdwUyASUK9Y+YVyxZhjRDnOV0Jwg+8ROvUYqEAXyi0sp4T/LShm/pKc6WK0PjJ+6aoUYj7BmmcI/hQ8VFLVPCa2CdmmCpApUCZicSRGAfPMM2xT+KXwo4am9AmliVYoATeGV3SqQCbqU0FyxHhA4A9gy+wcOKhAFMkCTfRMnyDZGKXxow6H2rlj7XC9ZpAhQ+njjISfIk04Q+jtCikPdHWktzlS+NH5qT3G+yj+NM4X/aXeQMwJeSiZVUNqZU/nS+Kk9Jd5V/mmcKfwVyCDyCuSc1YXi3D3BFYgCGURAgTwCFf2h8IyR54rV//7vivXDMgUyUxwd/amGQAlJ7dH4+DS+yj+NM4X/5SsWJR7dOVMFpXF2PyPTeChu9PcFSmBqTwlP8aH+v+I/ZYLQRGihFcg2FSkxUvVSIA8I0I6aAlCBKJARLtFG4QR5QJV2TtoQaIFoPHTyumLty8oVq+GSftVEUyDZSeoEcYIsMio1ufb7898W3ROW+n9bgVAC0FUq1ckpwejkStnTfCn+FIeKEFbXzU9n+N8o7AY2BXg3sWmhC1AjbqTqcjfcEAifxkmc3/IOkiJ2yg8lAL1cU8JT+1RDS+GgQAbvDncrdLJwS2RygkyoJHF2ggy0rW6hDYQwZKJAFAh6dekmtitW7VmV4jbUHWZGTpCDKxbd4VM7dqpwKYKl4qEE7o6fTtKt+N9yxVIg+VWEiESBDHZ4AurW5SvVMWjh6AqX6tg0TjoBaV2ofXf8KT585eUEmVWXFk6BUGlM9hRnKnAFMjihaMemhVMgCuSSV6OrOoYCqRGenqI4X8WH01YsCiC1pyOV2qfioX667VMTkOJJ7emjCt0ctnA+5Q7SXWgKOLWn8ac6JP0utVcg+4gpkBlGqc6jQCZQUwJ0guwLedOCTgRqT8NTIApkkTOpDpwiZHcHo52N5tVtn8KHNhxqT3FO8tAVyxXrF/8ogbvtX0Yg3R2P+u/ukGvx0O9e5YcS71nivO0EoQTutqdEpfZXEYbecShhUv5TfqiQab5bPIyuWN2Ep/4p4am9AqldxiluCoQyf9CeEp7a00KnOmrKDyXeVfnSOJ0gCmQQge0OT4mnQAZhpx1s0G3cjE4Ean8VYSj+tKOm/Kf8UCHTfON3kDiTdSgCN0WgdEm/aS6GJQJxBBRIHFIdvhICCuSVqmkucQQUSBxSHb4SAgrklappLnEEFEgcUh2+EgIK5JWqaS5xBBRIHFIdvhICCuSVqmkucQQUSBxSHb4SAgrklappLnEEFEgcUh2+EgL/AceE8LegsB5UAAAAAElFTkSuQmCC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4" descr="data:image/png;base64,iVBORw0KGgoAAAANSUhEUgAAAMgAAADICAYAAACtWK6eAAANa0lEQVR4Xu2d63rbRgxE6/d/6NYO+9mMzMsecEBS0slvLAgMZgDsKm0+/v38849/REAEFhH4UCAyQwTWEVAgskMENhBQINJDBBSIHBCBGgJOkBpunnoTBBTImxTaNGsIKJAabp56EwQUyJsU2jRrCCiQGm6eehMEFMibFNo0awgokBpunnoTBBTImxTaNGsIlATy8fFR+9rJp1J/D3MtX+r/WXBbK9Navs+SF63XFw4KZEC0CmQCSYEMkOWPqpwgm4RZg/FZcHOC/CDgBBloCk4QJ8gATWaqcoI4QWaMeZbJ6B3kQeYVQJY6hRPECRKZIClComA27kTdl0qab6rTpvKiflL2tL7UPtXQ4q9YlDA0cXr5pQWl8dB8FQhFuGavQB5wo4B0E5UKmdIgJXzqJ2VP86X2lA9b/qOvWLSj0sQp8WhBaTw0325hUv8Un5Q9xZnaKxAnyCJnFMgEiwJRIApkY6w8nUBoZ1vLPTXikwDS8b9kn4rnKj/0u3fjw+V3kLsBQguaEMFmEVZ+eE3dcbr9UDzvxgcFcnAlUyATAt0TnOKcikeBKBDEvdREoARGQQYFq0AUCOKeAvmB65TfQe62c1ICIHYVjFPxXOWHfvdufHCCDJKWFnrNLSUAvUQPpvNt1h0PxY3G0/2qqUAGGUULrUAmBChuCmRw5x/k7bcZvfTRzkwLrUAUyCIHKJGepWPQvBSIAlEgG8+JCkSBKBAFsrsJ08n7LBvFn/vV556O/xHPZwfkbgW6Wzy7ihi8Y9I7I/0u9V+gugKhRZnbpwqkQGpVSOHvM+9gx6NlShVIgVDkJ/sU/gpEgSxyoLJyLDl69pVbgSgQBVJ4bPGSXpvs36dSI94Vq1aIFP6XT5Ba+uOnUiM+BTiNZy3TlHDGkdy2TOGTiofiVlkpT3nmvRsglMDd9rTQ3Xiu+Vcgg8hTwgy6LZvReO5mr0DKpV88SOvrijV4SU91yFSBXLFqwknhf9olvZbm+CkKyN3snSDjtR6xpPV1gjhBRni1a5OasLsfOmhwW4EczCt+PFVQCrj28VJGHF7+ihXJIuhEgUxgXiXYYCkjrhTIA4wKRIHMKaFAFEjk2TM1cSJtP+hEgSgQBbIhKAWiQBTIHQQSnHqXuOpeIVJ3HwoO/WHxqjhpXlfal/4u1pUBJ76tQCYUFcg+mxTIDCNKmDV4qZ/Kbrz0bSfIPuGphQJRIL84QycsJd0z2SsQBaJANhSrQBSIAkkL5G67bioeOvpT36V+6N2H5kXtu+On/lN3ui8cShMkFXBq103F000Menmn8SSJQb5N8acCp/6TOCgQwoQH21ThqB9KsAMpDh3tjp/6VyBNRB1iw8woVTjqR4FsV0qBKJBFhiSJQZpFt8Cp/yQOrliECU3CpARwgrzYBDnAwb+OJjvDUkz00eAqYtPvUtxSOHR/d41XNP4tfp4yQRRItuMpkG08FUhKcYMr092eZxWIArnkEko7DyVq6u5Av9u96lDculejVDxfcbpiDTzbOkEmkCgO3cLsFpoCccVa5BjtwNS+m9ipeMoCoVcAGnDKPrXS0IJSfGicFB8af/ekoPFQPOnkir9i0YBpQVP2lHipvKgfGifFhxJSgfwgVrqDUALQgqbsKfFSeVE/NE6KjwKpV0SB1LFb/T8WHnD519HuTk6FRu0pDvR1jjYWGo93kApiszOpgtJCp4hK/VB7Cm8KT+8gD8hTYFMA0u9SwjhBKGKTfaq+p02Q1A5cg+v3qW5i0ziTBV36dqrzUz8UZ9oQ6OSldVEgFcQaziiQ7c6fElqldKdc0p0g26VRIApkkSF0ZFc6AFk5Uv6pHwWiQBTIhmoUiAJRIApkd7C+zCX9WVYjCji1T72iUDxTl1bqZ5fhDwZ0Ml6Fw1ZepUs6TYQCSy/1lKg0fkqkZyEGzYvW8VlwUCAPCCiQCRAFsi95J8gMI1esfcIQCyfIwZ2TgF3peJTw1J6udnR17I7HCbLPQCeIE2SfJUWLt50gtBPSTkvvCLR+Kf/UD+3YlGApHKgfOum686Lxxy/pCmT7kksJQxtIigBUsDRO2kBSeSX9lFYsBaJA5hygDcEJMijhq4BNdTbqh3bsbiLReJwgg8R2gjhBnCAFsdCO5ATZBtkJUiBh+EjpDpJaLahAUrmniJfC4W6rC80rVRfaYOl3K3VXIBTlmT0lEiUAbSAVAiylT/M6AOFfRyk+9LsVfBQIRVmBHEBs+6gCecCHdshUZSqdJNFpKQEoPlfllaoLxYd+t4KPE4Si7AQ5gJgTZBEButPesZM4QbL/vymCZ0qRp02QtYC7hUATpPHQQnT7pzjT17C75UvxpPY03y/70opFC0d36VShuwHs9k9xTuFGv0sbV8r/GfgrkEpb+f/MGQVKrCJXEZhCS/Gk9jQeJ0gFsQOX9IOf+z5O72gKpI68E6SO3ep/050iJF1FXLEmBJL4KxAFMoxA90pD/VP74UTnW8Kn2v6lB7sDoysE7Zx3i58+YnTbUz6k4qHf7a5j+Q7SHZgCmahCcU7ZU6IqkAfEaCEo4ApEgYxwppuHTpCHKhS2zcU6UoGnOjAlDI3zWVbZVB0ViAIZadS7NimB737o5E1GgSgQyslFewUyCGP3iE+OzqWUaPxrsHSvLoPliJt159WNf4U/L/07CGVId4FoPJWC0m8QewVC0FqwpQSjgHcThsbvBKkRpnslS9WxfAehxKCA0NeSWpl+n0oBS4V/Vb4Ut+68uvGvNFhXrBlLugtECVkpKP0GsVcgBC1XrFW0uol0sEzl4915dTeoSsMpTRCaSMqeVpaudtT+bvFUCEBe82i+3asjFWwFHwUyq6ICmcCgxKPCqRA1IeTKdxWIAvnFPQXyA4kCUSAKZGMEKhAFokAUyN8IvOqjQWXHTuz23kEoAg/2KUJ2E4Be0u9mf7BM38cpzrS+qTjpXYnm9efB4vMQ/k9uaYIUQGp/t3ho/Cl7ikPqGZbGn4pTgTwgmdIyLeiz2KeIR3Gm+KTiVCAKZJFLlBiUkArk4DMvBZx2GGp/t3ho/Cl7ioMr1j5i3kEOPPN6SZ/AowLfp+WYBZ2kdDKWL+kpQLr9jMG8b1UBdt/rfS0o8VKZpBpOKh4FMoikAhkE6qCZAnkA0AlykFFNx50gBy/p3cSmHbu7oDSeJt6e5rYbT/o4kOJbBcDSJT0VcLefCiBLZxRICsltP65YrljnMO3gV5wgB1esg/hffrx7ctGJQ+NJEfiqjn23fLcIWVqxLmf4wQBogdY+d5UfBVIjAG1c5WfeWnj3OXUVsVNCUyA1LimQQdwUyASUK9Y+YVyxZhjRDnOV0Jwg+8ROvUYqEAXyi0sp4T/LShm/pKc6WK0PjJ+6aoUYj7BmmcI/hQ8VFLVPCa2CdmmCpApUCZicSRGAfPMM2xT+KXwo4am9AmliVYoATeGV3SqQCbqU0FyxHhA4A9gy+wcOKhAFMkCTfRMnyDZGKXxow6H2rlj7XC9ZpAhQ+njjISfIk04Q+jtCikPdHWktzlS+NH5qT3G+yj+NM4X/aXeQMwJeSiZVUNqZU/nS+Kk9Jd5V/mmcKfwVyCDyCuSc1YXi3D3BFYgCGURAgTwCFf2h8IyR54rV//7vivXDMgUyUxwd/amGQAlJ7dH4+DS+yj+NM4X/5SsWJR7dOVMFpXF2PyPTeChu9PcFSmBqTwlP8aH+v+I/ZYLQRGihFcg2FSkxUvVSIA8I0I6aAlCBKJARLtFG4QR5QJV2TtoQaIFoPHTyumLty8oVq+GSftVEUyDZSeoEcYIsMio1ufb7898W3ROW+n9bgVAC0FUq1ckpwejkStnTfCn+FIeKEFbXzU9n+N8o7AY2BXg3sWmhC1AjbqTqcjfcEAifxkmc3/IOkiJ2yg8lAL1cU8JT+1RDS+GgQAbvDncrdLJwS2RygkyoJHF2ggy0rW6hDYQwZKJAFAh6dekmtitW7VmV4jbUHWZGTpCDKxbd4VM7dqpwKYKl4qEE7o6fTtKt+N9yxVIg+VWEiESBDHZ4AurW5SvVMWjh6AqX6tg0TjoBaV2ofXf8KT585eUEmVWXFk6BUGlM9hRnKnAFMjihaMemhVMgCuSSV6OrOoYCqRGenqI4X8WH01YsCiC1pyOV2qfioX667VMTkOJJ7emjCt0ctnA+5Q7SXWgKOLWn8ac6JP0utVcg+4gpkBlGqc6jQCZQUwJ0guwLedOCTgRqT8NTIApkkTOpDpwiZHcHo52N5tVtn8KHNhxqT3FO8tAVyxXrF/8ogbvtX0Yg3R2P+u/ukGvx0O9e5YcS71nivO0EoQTutqdEpfZXEYbecShhUv5TfqiQab5bPIyuWN2Ep/4p4am9AqldxiluCoQyf9CeEp7a00KnOmrKDyXeVfnSOJ0gCmQQge0OT4mnQAZhpx1s0G3cjE4Ean8VYSj+tKOm/Kf8UCHTfON3kDiTdSgCN0WgdEm/aS6GJQJxBBRIHFIdvhICCuSVqmkucQQUSBxSHb4SAgrklappLnEEFEgcUh2+EgIK5JWqaS5xBBRIHFIdvhICCuSVqmkucQQUSBxSHb4SAgrklappLnEEFEgcUh2+EgL/AceE8LegsB5UAAAAAElFTkSuQmCC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2895600"/>
            <a:ext cx="3200400" cy="32004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612775" y="1295400"/>
            <a:ext cx="758303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FF00"/>
                </a:solidFill>
              </a:rPr>
              <a:t>Assign Homework with a QR Code</a:t>
            </a:r>
          </a:p>
          <a:p>
            <a:pPr algn="ctr"/>
            <a:r>
              <a:rPr lang="en-US" sz="3600" b="1" dirty="0" smtClean="0">
                <a:solidFill>
                  <a:srgbClr val="FFFF00"/>
                </a:solidFill>
              </a:rPr>
              <a:t> and/or a hyperlink</a:t>
            </a:r>
            <a:r>
              <a:rPr lang="en-US" sz="3600" dirty="0" smtClean="0">
                <a:solidFill>
                  <a:srgbClr val="FFFF00"/>
                </a:solidFill>
              </a:rPr>
              <a:t>!</a:t>
            </a:r>
            <a:endParaRPr lang="en-US" sz="3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1518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28600"/>
            <a:ext cx="7851648" cy="990600"/>
          </a:xfrm>
        </p:spPr>
        <p:txBody>
          <a:bodyPr/>
          <a:lstStyle/>
          <a:p>
            <a:r>
              <a:rPr lang="en-US" dirty="0" smtClean="0"/>
              <a:t>Website Development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962400"/>
            <a:ext cx="7239000" cy="876300"/>
          </a:xfrm>
        </p:spPr>
        <p:txBody>
          <a:bodyPr>
            <a:normAutofit/>
          </a:bodyPr>
          <a:lstStyle/>
          <a:p>
            <a:pPr algn="ctr"/>
            <a:r>
              <a:rPr lang="en-US" sz="3600" b="1" u="sng" dirty="0">
                <a:hlinkClick r:id="rId2"/>
              </a:rPr>
              <a:t>http://mbraverman.weebly.com/</a:t>
            </a:r>
            <a:endParaRPr lang="en-US" sz="3600" dirty="0"/>
          </a:p>
          <a:p>
            <a:endParaRPr lang="en-US" sz="3600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0" y="1447800"/>
            <a:ext cx="5105400" cy="876300"/>
          </a:xfrm>
          <a:prstGeom prst="rect">
            <a:avLst/>
          </a:prstGeom>
        </p:spPr>
        <p:txBody>
          <a:bodyPr vert="horz" lIns="0" rIns="18288">
            <a:normAutofit fontScale="92500"/>
          </a:bodyPr>
          <a:lstStyle>
            <a:lvl1pPr marL="0" marR="45720" indent="0" algn="r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2"/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b="1" u="sng" dirty="0">
                <a:hlinkClick r:id="rId3"/>
              </a:rPr>
              <a:t>http://www.weebly.com</a:t>
            </a:r>
            <a:endParaRPr lang="en-US" sz="3600" b="1" u="sng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8355" y="1510145"/>
            <a:ext cx="1905000" cy="1905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4500" y="4648200"/>
            <a:ext cx="1905000" cy="1905000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838200" y="3657600"/>
            <a:ext cx="7239000" cy="0"/>
          </a:xfrm>
          <a:prstGeom prst="line">
            <a:avLst/>
          </a:prstGeom>
          <a:ln w="57150">
            <a:solidFill>
              <a:srgbClr val="7030A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7560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295400" y="21336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3600" dirty="0" smtClean="0">
                <a:solidFill>
                  <a:srgbClr val="7030A0"/>
                </a:solidFill>
                <a:hlinkClick r:id="rId2"/>
              </a:rPr>
              <a:t>Click here for video</a:t>
            </a:r>
            <a:r>
              <a:rPr lang="en-US" sz="3600" dirty="0" smtClean="0">
                <a:solidFill>
                  <a:srgbClr val="7030A0"/>
                </a:solidFill>
              </a:rPr>
              <a:t> 1</a:t>
            </a:r>
            <a:endParaRPr lang="en-US" sz="3600" dirty="0">
              <a:solidFill>
                <a:srgbClr val="7030A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33600" y="39624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3600" dirty="0" smtClean="0">
                <a:solidFill>
                  <a:srgbClr val="7030A0"/>
                </a:solidFill>
                <a:hlinkClick r:id="rId3"/>
              </a:rPr>
              <a:t>Click here for video</a:t>
            </a:r>
            <a:r>
              <a:rPr lang="en-US" sz="3600" dirty="0" smtClean="0">
                <a:solidFill>
                  <a:srgbClr val="7030A0"/>
                </a:solidFill>
              </a:rPr>
              <a:t> 2</a:t>
            </a:r>
            <a:endParaRPr lang="en-US" sz="36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4746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7772400" cy="1362456"/>
          </a:xfrm>
        </p:spPr>
        <p:txBody>
          <a:bodyPr/>
          <a:lstStyle/>
          <a:p>
            <a:pPr algn="ctr"/>
            <a:r>
              <a:rPr lang="en-US" dirty="0" smtClean="0"/>
              <a:t>Traditional Classrooms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447800"/>
            <a:ext cx="7772400" cy="838200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FFFF00"/>
                </a:solidFill>
              </a:rPr>
              <a:t>Teacher talk &gt; student talk.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43000" y="2362200"/>
            <a:ext cx="7086600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3200" dirty="0" smtClean="0">
                <a:effectLst/>
              </a:rPr>
              <a:t>Teacher lectures about rationale and technique.  Students copy notes.</a:t>
            </a:r>
          </a:p>
          <a:p>
            <a:pPr marL="285750" indent="-28575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3200" dirty="0" smtClean="0">
                <a:effectLst/>
              </a:rPr>
              <a:t>Students can be disengaged, take notes inefficiently or ineffectively.  </a:t>
            </a:r>
          </a:p>
          <a:p>
            <a:pPr marL="285750" indent="-28575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3200" dirty="0" smtClean="0">
                <a:effectLst/>
              </a:rPr>
              <a:t>Teacher cannot supervise note taking.  Misbehavior can ensue.</a:t>
            </a:r>
            <a:endParaRPr lang="en-US" sz="3200" dirty="0" smtClean="0">
              <a:effectLst/>
              <a:latin typeface="Calibri"/>
              <a:ea typeface="Calibri"/>
              <a:cs typeface="Times New Roman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en-US" dirty="0" smtClean="0">
              <a:effectLst/>
              <a:latin typeface="Calibri"/>
              <a:ea typeface="Calibri"/>
              <a:cs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0068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7772400" cy="1362456"/>
          </a:xfrm>
        </p:spPr>
        <p:txBody>
          <a:bodyPr/>
          <a:lstStyle/>
          <a:p>
            <a:pPr algn="ctr"/>
            <a:r>
              <a:rPr lang="en-US" dirty="0" smtClean="0"/>
              <a:t>Flipped Classrooms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447800"/>
            <a:ext cx="7772400" cy="8382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FF00"/>
                </a:solidFill>
              </a:rPr>
              <a:t>Student talk </a:t>
            </a:r>
            <a:r>
              <a:rPr lang="en-US" sz="3600" b="1" dirty="0">
                <a:solidFill>
                  <a:srgbClr val="FFFF00"/>
                </a:solidFill>
              </a:rPr>
              <a:t>&gt; </a:t>
            </a:r>
            <a:r>
              <a:rPr lang="en-US" sz="3600" b="1" dirty="0" smtClean="0">
                <a:solidFill>
                  <a:srgbClr val="FFFF00"/>
                </a:solidFill>
              </a:rPr>
              <a:t>teacher talk</a:t>
            </a:r>
            <a:r>
              <a:rPr lang="en-US" sz="3600" b="1" dirty="0">
                <a:solidFill>
                  <a:srgbClr val="FFFF00"/>
                </a:solidFill>
              </a:rPr>
              <a:t>.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2057400"/>
            <a:ext cx="79248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3200" b="1" dirty="0"/>
              <a:t>Students work on performance tasks, individually or in small groups</a:t>
            </a:r>
          </a:p>
          <a:p>
            <a:pPr marL="285750" indent="-28575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3200" b="1" dirty="0"/>
              <a:t>Students should be more engaged</a:t>
            </a:r>
            <a:r>
              <a:rPr lang="en-US" sz="3200" b="1" dirty="0" smtClean="0"/>
              <a:t>.</a:t>
            </a:r>
          </a:p>
          <a:p>
            <a:pPr marL="285750" indent="-28575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3200" b="1" dirty="0" smtClean="0"/>
              <a:t>Note </a:t>
            </a:r>
            <a:r>
              <a:rPr lang="en-US" sz="3200" b="1" dirty="0"/>
              <a:t>taking was done at home.  </a:t>
            </a:r>
            <a:endParaRPr lang="en-US" sz="3200" b="1" dirty="0" smtClean="0"/>
          </a:p>
          <a:p>
            <a:pPr marL="285750" indent="-28575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3200" b="1" dirty="0" smtClean="0"/>
              <a:t>Students </a:t>
            </a:r>
            <a:r>
              <a:rPr lang="en-US" sz="3200" b="1" dirty="0"/>
              <a:t>work independently or collaboratively to discuss how and why steps work, assess answers.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0489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7772400" cy="1362456"/>
          </a:xfrm>
        </p:spPr>
        <p:txBody>
          <a:bodyPr/>
          <a:lstStyle/>
          <a:p>
            <a:pPr algn="ctr"/>
            <a:r>
              <a:rPr lang="en-US" dirty="0" smtClean="0"/>
              <a:t>Traditional Classrooms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447800"/>
            <a:ext cx="7772400" cy="838200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FFFF00"/>
                </a:solidFill>
              </a:rPr>
              <a:t>Learn at school…work at home</a:t>
            </a:r>
            <a:r>
              <a:rPr lang="en-US" sz="3600" b="1" dirty="0" smtClean="0">
                <a:solidFill>
                  <a:srgbClr val="FFFF00"/>
                </a:solidFill>
              </a:rPr>
              <a:t>.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4400" y="2057400"/>
            <a:ext cx="7086600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3600" b="1" dirty="0" smtClean="0">
                <a:effectLst/>
              </a:rPr>
              <a:t>Move at teacher’s pace or slow class down.  </a:t>
            </a:r>
          </a:p>
          <a:p>
            <a:pPr marL="285750" indent="-28575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3600" b="1" dirty="0" smtClean="0">
                <a:effectLst/>
              </a:rPr>
              <a:t>Not understand how to answer questions.  </a:t>
            </a:r>
          </a:p>
          <a:p>
            <a:pPr marL="285750" indent="-28575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3600" b="1" dirty="0" smtClean="0">
                <a:effectLst/>
              </a:rPr>
              <a:t>Frustrations with the work result in less work being completed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4293998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7772400" cy="1362456"/>
          </a:xfrm>
        </p:spPr>
        <p:txBody>
          <a:bodyPr/>
          <a:lstStyle/>
          <a:p>
            <a:pPr algn="ctr"/>
            <a:r>
              <a:rPr lang="en-US" dirty="0" smtClean="0"/>
              <a:t>Flipped Classrooms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447800"/>
            <a:ext cx="7772400" cy="838200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FFFF00"/>
                </a:solidFill>
              </a:rPr>
              <a:t>Learn at </a:t>
            </a:r>
            <a:r>
              <a:rPr lang="en-US" sz="3600" b="1" dirty="0" smtClean="0">
                <a:solidFill>
                  <a:srgbClr val="FFFF00"/>
                </a:solidFill>
              </a:rPr>
              <a:t>home…practice at school.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2057400"/>
            <a:ext cx="7924800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3200" b="1" dirty="0"/>
              <a:t>Work at own pace (pause, rewind, or perform additional research</a:t>
            </a:r>
            <a:r>
              <a:rPr lang="en-US" sz="3200" b="1" dirty="0" smtClean="0"/>
              <a:t>)</a:t>
            </a:r>
            <a:endParaRPr lang="en-US" sz="3200" b="1" dirty="0"/>
          </a:p>
          <a:p>
            <a:pPr marL="285750" indent="-28575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3200" b="1" dirty="0"/>
              <a:t>preparation at home affects performance in school the next day. </a:t>
            </a:r>
          </a:p>
          <a:p>
            <a:pPr marL="285750" indent="-28575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3200" b="1" dirty="0"/>
              <a:t> Teacher available to assist in applying learned techniques and vocabulary.</a:t>
            </a:r>
          </a:p>
        </p:txBody>
      </p:sp>
    </p:spTree>
    <p:extLst>
      <p:ext uri="{BB962C8B-B14F-4D97-AF65-F5344CB8AC3E}">
        <p14:creationId xmlns:p14="http://schemas.microsoft.com/office/powerpoint/2010/main" val="2403912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0"/>
            <a:ext cx="7851648" cy="2286000"/>
          </a:xfrm>
        </p:spPr>
        <p:txBody>
          <a:bodyPr>
            <a:normAutofit fontScale="90000"/>
          </a:bodyPr>
          <a:lstStyle/>
          <a:p>
            <a:r>
              <a:rPr lang="en-US" dirty="0">
                <a:effectLst/>
              </a:rPr>
              <a:t>Rationale for converting to a “Flipped” classroom</a:t>
            </a:r>
            <a:br>
              <a:rPr lang="en-US" dirty="0">
                <a:effectLst/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828800"/>
            <a:ext cx="8305800" cy="2590800"/>
          </a:xfrm>
        </p:spPr>
        <p:txBody>
          <a:bodyPr>
            <a:noAutofit/>
          </a:bodyPr>
          <a:lstStyle/>
          <a:p>
            <a:pPr marL="457200" lvl="0" indent="-457200" algn="l">
              <a:buFont typeface="Arial" pitchFamily="34" charset="0"/>
              <a:buChar char="•"/>
            </a:pPr>
            <a:r>
              <a:rPr lang="en-US" sz="3200" b="1" dirty="0"/>
              <a:t>Make more efficient use of your time, effort, and expertise.  </a:t>
            </a:r>
            <a:endParaRPr lang="en-US" sz="3200" b="1" dirty="0" smtClean="0"/>
          </a:p>
          <a:p>
            <a:pPr lvl="0" algn="l"/>
            <a:endParaRPr lang="en-US" sz="3200" dirty="0"/>
          </a:p>
          <a:p>
            <a:pPr marL="457200" lvl="0" indent="-457200" algn="l">
              <a:buFont typeface="Arial" pitchFamily="34" charset="0"/>
              <a:buChar char="•"/>
            </a:pPr>
            <a:r>
              <a:rPr lang="en-US" sz="3200" b="1" dirty="0"/>
              <a:t>The delivery of instruction can now be repeated multiple times so students can revisit lessons, take notes at their own pace.</a:t>
            </a:r>
            <a:endParaRPr lang="en-US" sz="3200" dirty="0"/>
          </a:p>
          <a:p>
            <a:pPr marL="457200" indent="-457200" algn="l">
              <a:buFont typeface="Arial" pitchFamily="34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90102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8074"/>
            <a:ext cx="7851648" cy="2286000"/>
          </a:xfrm>
        </p:spPr>
        <p:txBody>
          <a:bodyPr>
            <a:normAutofit fontScale="90000"/>
          </a:bodyPr>
          <a:lstStyle/>
          <a:p>
            <a:r>
              <a:rPr lang="en-US" dirty="0">
                <a:effectLst/>
              </a:rPr>
              <a:t>Rationale for converting to a “Flipped” classroom</a:t>
            </a:r>
            <a:br>
              <a:rPr lang="en-US" dirty="0">
                <a:effectLst/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600200"/>
            <a:ext cx="8305800" cy="2590800"/>
          </a:xfrm>
        </p:spPr>
        <p:txBody>
          <a:bodyPr>
            <a:noAutofit/>
          </a:bodyPr>
          <a:lstStyle/>
          <a:p>
            <a:pPr marL="457200" lvl="0" indent="-457200" algn="l">
              <a:buFont typeface="Arial" pitchFamily="34" charset="0"/>
              <a:buChar char="•"/>
            </a:pPr>
            <a:r>
              <a:rPr lang="en-US" sz="3200" b="1" dirty="0"/>
              <a:t>You can work with small groups or individuals to deliver personalized instruction as necessary.</a:t>
            </a:r>
            <a:endParaRPr lang="en-US" sz="3200" dirty="0"/>
          </a:p>
          <a:p>
            <a:pPr marL="457200" lvl="0" indent="-457200" algn="l">
              <a:buFont typeface="Arial" pitchFamily="34" charset="0"/>
              <a:buChar char="•"/>
            </a:pPr>
            <a:r>
              <a:rPr lang="en-US" sz="3200" b="1" dirty="0"/>
              <a:t>Students can collaborate to develop strategies on their own, and can check in with you for guidance or assistance as needed.</a:t>
            </a:r>
            <a:endParaRPr lang="en-US" sz="3200" dirty="0"/>
          </a:p>
          <a:p>
            <a:pPr marL="457200" lvl="0" indent="-457200" algn="l">
              <a:buFont typeface="Arial" pitchFamily="34" charset="0"/>
              <a:buChar char="•"/>
            </a:pPr>
            <a:r>
              <a:rPr lang="en-US" sz="3200" b="1" dirty="0"/>
              <a:t>Allows for EASY incorporation of station activities, including differentiation and remediation.</a:t>
            </a:r>
            <a:endParaRPr lang="en-US" sz="3200" dirty="0"/>
          </a:p>
          <a:p>
            <a:pPr marL="457200" indent="-457200" algn="l">
              <a:buFont typeface="Arial" pitchFamily="34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39994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8074"/>
            <a:ext cx="7851648" cy="2286000"/>
          </a:xfrm>
        </p:spPr>
        <p:txBody>
          <a:bodyPr>
            <a:normAutofit fontScale="90000"/>
          </a:bodyPr>
          <a:lstStyle/>
          <a:p>
            <a:r>
              <a:rPr lang="en-US" dirty="0">
                <a:effectLst/>
              </a:rPr>
              <a:t>Rationale for converting to a “Flipped” classroom</a:t>
            </a:r>
            <a:br>
              <a:rPr lang="en-US" dirty="0">
                <a:effectLst/>
              </a:rPr>
            </a:b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533400" y="1600200"/>
            <a:ext cx="8382000" cy="4800600"/>
          </a:xfrm>
        </p:spPr>
        <p:txBody>
          <a:bodyPr>
            <a:normAutofit fontScale="85000" lnSpcReduction="20000"/>
          </a:bodyPr>
          <a:lstStyle/>
          <a:p>
            <a:pPr lvl="0" algn="l"/>
            <a:r>
              <a:rPr lang="en-US" b="1" dirty="0"/>
              <a:t>Enhances incorporation of all 8 mathematical practices</a:t>
            </a:r>
            <a:endParaRPr lang="en-US" dirty="0"/>
          </a:p>
          <a:p>
            <a:pPr marL="514350" lvl="0" indent="-514350" algn="l">
              <a:buFont typeface="+mj-lt"/>
              <a:buAutoNum type="arabicPeriod"/>
            </a:pPr>
            <a:r>
              <a:rPr lang="en-US" sz="3300" b="1" dirty="0"/>
              <a:t>Make sense of problems and persevere in solving them.</a:t>
            </a:r>
            <a:endParaRPr lang="en-US" sz="3300" dirty="0"/>
          </a:p>
          <a:p>
            <a:pPr marL="514350" lvl="0" indent="-514350" algn="l">
              <a:buFont typeface="+mj-lt"/>
              <a:buAutoNum type="arabicPeriod"/>
            </a:pPr>
            <a:r>
              <a:rPr lang="en-US" sz="3300" b="1" dirty="0"/>
              <a:t>Reason abstractly and quantitatively.</a:t>
            </a:r>
            <a:endParaRPr lang="en-US" sz="3300" dirty="0"/>
          </a:p>
          <a:p>
            <a:pPr marL="514350" lvl="0" indent="-514350" algn="l">
              <a:buFont typeface="+mj-lt"/>
              <a:buAutoNum type="arabicPeriod"/>
            </a:pPr>
            <a:r>
              <a:rPr lang="en-US" sz="3300" b="1" dirty="0"/>
              <a:t>Construct viable arguments and critique the reasoning of others.</a:t>
            </a:r>
            <a:endParaRPr lang="en-US" sz="3300" dirty="0"/>
          </a:p>
          <a:p>
            <a:pPr marL="514350" lvl="0" indent="-514350" algn="l">
              <a:buFont typeface="+mj-lt"/>
              <a:buAutoNum type="arabicPeriod"/>
            </a:pPr>
            <a:r>
              <a:rPr lang="en-US" sz="3300" b="1" dirty="0"/>
              <a:t>Model with mathematics.</a:t>
            </a:r>
            <a:endParaRPr lang="en-US" sz="3300" dirty="0"/>
          </a:p>
          <a:p>
            <a:pPr marL="514350" lvl="0" indent="-514350" algn="l">
              <a:buFont typeface="+mj-lt"/>
              <a:buAutoNum type="arabicPeriod"/>
            </a:pPr>
            <a:r>
              <a:rPr lang="en-US" sz="3300" b="1" dirty="0"/>
              <a:t>Use appropriate tools strategically.</a:t>
            </a:r>
            <a:endParaRPr lang="en-US" sz="3300" dirty="0"/>
          </a:p>
          <a:p>
            <a:pPr marL="514350" lvl="0" indent="-514350" algn="l">
              <a:buFont typeface="+mj-lt"/>
              <a:buAutoNum type="arabicPeriod"/>
            </a:pPr>
            <a:r>
              <a:rPr lang="en-US" sz="3300" b="1" dirty="0"/>
              <a:t>Attend to precision.</a:t>
            </a:r>
            <a:endParaRPr lang="en-US" sz="3300" dirty="0"/>
          </a:p>
          <a:p>
            <a:pPr marL="514350" lvl="0" indent="-514350" algn="l">
              <a:buFont typeface="+mj-lt"/>
              <a:buAutoNum type="arabicPeriod"/>
            </a:pPr>
            <a:r>
              <a:rPr lang="en-US" sz="3300" b="1" dirty="0"/>
              <a:t>Look for and make use of structure.</a:t>
            </a:r>
            <a:endParaRPr lang="en-US" sz="3300" dirty="0"/>
          </a:p>
          <a:p>
            <a:pPr marL="514350" lvl="0" indent="-514350" algn="l">
              <a:buFont typeface="+mj-lt"/>
              <a:buAutoNum type="arabicPeriod"/>
            </a:pPr>
            <a:r>
              <a:rPr lang="en-US" sz="3300" b="1" dirty="0"/>
              <a:t>Look for and express regularity  in  repeated reasoning.</a:t>
            </a:r>
            <a:endParaRPr lang="en-US" sz="3300" dirty="0"/>
          </a:p>
          <a:p>
            <a:pPr marL="514350" indent="-514350" algn="l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30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59</TotalTime>
  <Words>594</Words>
  <Application>Microsoft Office PowerPoint</Application>
  <PresentationFormat>On-screen Show (4:3)</PresentationFormat>
  <Paragraphs>74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Flow</vt:lpstr>
      <vt:lpstr>Flipped Classrooms</vt:lpstr>
      <vt:lpstr>PowerPoint Presentation</vt:lpstr>
      <vt:lpstr>Traditional Classrooms</vt:lpstr>
      <vt:lpstr>Flipped Classrooms</vt:lpstr>
      <vt:lpstr>Traditional Classrooms</vt:lpstr>
      <vt:lpstr>Flipped Classrooms</vt:lpstr>
      <vt:lpstr>Rationale for converting to a “Flipped” classroom </vt:lpstr>
      <vt:lpstr>Rationale for converting to a “Flipped” classroom </vt:lpstr>
      <vt:lpstr>Rationale for converting to a “Flipped” classroom </vt:lpstr>
      <vt:lpstr>Rationale for converting to a “Flipped” classroom </vt:lpstr>
      <vt:lpstr>Converting to a “Flipped” classroom</vt:lpstr>
      <vt:lpstr>Lesson planning for a “Flipped” classroom</vt:lpstr>
      <vt:lpstr>Lesson planning for a “Flipped” classroom</vt:lpstr>
      <vt:lpstr>Lesson planning for a “Flipped” classroom</vt:lpstr>
      <vt:lpstr>Incorporate Student Technology!</vt:lpstr>
      <vt:lpstr>Website Development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Flipped Classrooms</dc:title>
  <dc:creator>Windows User</dc:creator>
  <cp:lastModifiedBy>Windows User</cp:lastModifiedBy>
  <cp:revision>6</cp:revision>
  <dcterms:created xsi:type="dcterms:W3CDTF">2015-04-20T18:14:04Z</dcterms:created>
  <dcterms:modified xsi:type="dcterms:W3CDTF">2015-04-21T12:57:04Z</dcterms:modified>
</cp:coreProperties>
</file>