
<file path=[Content_Types].xml><?xml version="1.0" encoding="utf-8"?>
<Types xmlns="http://schemas.openxmlformats.org/package/2006/content-types">
  <Default Extension="bin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embeddings/oleObject1.bin" ContentType="application/vnd.openxmlformats-officedocument.oleObject"/>
  <Override PartName="/ppt/notesSlides/notesSlide53.xml" ContentType="application/vnd.openxmlformats-officedocument.presentationml.notesSlide+xml"/>
  <Override PartName="/ppt/embeddings/oleObject2.bin" ContentType="application/vnd.openxmlformats-officedocument.oleObject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embeddings/oleObject3.bin" ContentType="application/vnd.openxmlformats-officedocument.oleObject"/>
  <Override PartName="/ppt/notesSlides/notesSlide65.xml" ContentType="application/vnd.openxmlformats-officedocument.presentationml.notesSlide+xml"/>
  <Override PartName="/ppt/embeddings/oleObject4.bin" ContentType="application/vnd.openxmlformats-officedocument.oleObject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embeddings/oleObject5.bin" ContentType="application/vnd.openxmlformats-officedocument.oleObject"/>
  <Override PartName="/ppt/notesSlides/notesSlide94.xml" ContentType="application/vnd.openxmlformats-officedocument.presentationml.notesSlide+xml"/>
  <Override PartName="/ppt/embeddings/oleObject6.bin" ContentType="application/vnd.openxmlformats-officedocument.oleObject"/>
  <Override PartName="/ppt/notesSlides/notesSlide95.xml" ContentType="application/vnd.openxmlformats-officedocument.presentationml.notesSlide+xml"/>
  <Override PartName="/ppt/embeddings/oleObject7.bin" ContentType="application/vnd.openxmlformats-officedocument.oleObject"/>
  <Override PartName="/ppt/notesSlides/notesSlide96.xml" ContentType="application/vnd.openxmlformats-officedocument.presentationml.notesSlide+xml"/>
  <Override PartName="/ppt/embeddings/oleObject8.bin" ContentType="application/vnd.openxmlformats-officedocument.oleObject"/>
  <Override PartName="/ppt/notesSlides/notesSlide97.xml" ContentType="application/vnd.openxmlformats-officedocument.presentationml.notesSlide+xml"/>
  <Override PartName="/ppt/embeddings/oleObject9.bin" ContentType="application/vnd.openxmlformats-officedocument.oleObject"/>
  <Override PartName="/ppt/notesSlides/notesSlide98.xml" ContentType="application/vnd.openxmlformats-officedocument.presentationml.notesSlide+xml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notesSlides/notesSlide99.xml" ContentType="application/vnd.openxmlformats-officedocument.presentationml.notesSlide+xml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5"/>
  </p:sldMasterIdLst>
  <p:notesMasterIdLst>
    <p:notesMasterId r:id="rId105"/>
  </p:notesMasterIdLst>
  <p:sldIdLst>
    <p:sldId id="256" r:id="rId6"/>
    <p:sldId id="257" r:id="rId7"/>
    <p:sldId id="259" r:id="rId8"/>
    <p:sldId id="355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352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353" r:id="rId32"/>
    <p:sldId id="281" r:id="rId33"/>
    <p:sldId id="282" r:id="rId34"/>
    <p:sldId id="354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56" r:id="rId72"/>
    <p:sldId id="357" r:id="rId73"/>
    <p:sldId id="321" r:id="rId74"/>
    <p:sldId id="322" r:id="rId75"/>
    <p:sldId id="323" r:id="rId76"/>
    <p:sldId id="324" r:id="rId77"/>
    <p:sldId id="325" r:id="rId78"/>
    <p:sldId id="326" r:id="rId79"/>
    <p:sldId id="327" r:id="rId80"/>
    <p:sldId id="328" r:id="rId81"/>
    <p:sldId id="329" r:id="rId82"/>
    <p:sldId id="330" r:id="rId83"/>
    <p:sldId id="331" r:id="rId84"/>
    <p:sldId id="332" r:id="rId85"/>
    <p:sldId id="333" r:id="rId86"/>
    <p:sldId id="334" r:id="rId87"/>
    <p:sldId id="335" r:id="rId88"/>
    <p:sldId id="336" r:id="rId89"/>
    <p:sldId id="337" r:id="rId90"/>
    <p:sldId id="338" r:id="rId91"/>
    <p:sldId id="339" r:id="rId92"/>
    <p:sldId id="340" r:id="rId93"/>
    <p:sldId id="341" r:id="rId94"/>
    <p:sldId id="342" r:id="rId95"/>
    <p:sldId id="343" r:id="rId96"/>
    <p:sldId id="344" r:id="rId97"/>
    <p:sldId id="345" r:id="rId98"/>
    <p:sldId id="346" r:id="rId99"/>
    <p:sldId id="347" r:id="rId100"/>
    <p:sldId id="350" r:id="rId101"/>
    <p:sldId id="348" r:id="rId102"/>
    <p:sldId id="351" r:id="rId103"/>
    <p:sldId id="358" r:id="rId10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CC00"/>
    <a:srgbClr val="FCFF15"/>
    <a:srgbClr val="FF747A"/>
    <a:srgbClr val="FFED82"/>
    <a:srgbClr val="2DFF23"/>
    <a:srgbClr val="0CFCFF"/>
    <a:srgbClr val="090CFF"/>
    <a:srgbClr val="FF09FC"/>
    <a:srgbClr val="FF1B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 snapToGrid="0">
      <p:cViewPr>
        <p:scale>
          <a:sx n="75" d="100"/>
          <a:sy n="75" d="100"/>
        </p:scale>
        <p:origin x="-342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83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6" Type="http://schemas.openxmlformats.org/officeDocument/2006/relationships/slide" Target="slides/slide11.xml"/><Relationship Id="rId107" Type="http://schemas.openxmlformats.org/officeDocument/2006/relationships/viewProps" Target="viewProps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5" Type="http://schemas.openxmlformats.org/officeDocument/2006/relationships/slideMaster" Target="slideMasters/slideMaster1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59" Type="http://schemas.openxmlformats.org/officeDocument/2006/relationships/slide" Target="slides/slide54.xml"/><Relationship Id="rId103" Type="http://schemas.openxmlformats.org/officeDocument/2006/relationships/slide" Target="slides/slide98.xml"/><Relationship Id="rId108" Type="http://schemas.openxmlformats.org/officeDocument/2006/relationships/theme" Target="theme/theme1.xml"/><Relationship Id="rId54" Type="http://schemas.openxmlformats.org/officeDocument/2006/relationships/slide" Target="slides/slide49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6" Type="http://schemas.openxmlformats.org/officeDocument/2006/relationships/presProps" Target="presProp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tableStyles" Target="tableStyles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3" Type="http://schemas.openxmlformats.org/officeDocument/2006/relationships/customXml" Target="../customXml/item3.xml"/><Relationship Id="rId25" Type="http://schemas.openxmlformats.org/officeDocument/2006/relationships/slide" Target="slides/slide20.xml"/><Relationship Id="rId46" Type="http://schemas.openxmlformats.org/officeDocument/2006/relationships/slide" Target="slides/slide41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62" Type="http://schemas.openxmlformats.org/officeDocument/2006/relationships/slide" Target="slides/slide57.xml"/><Relationship Id="rId83" Type="http://schemas.openxmlformats.org/officeDocument/2006/relationships/slide" Target="slides/slide78.xml"/><Relationship Id="rId88" Type="http://schemas.openxmlformats.org/officeDocument/2006/relationships/slide" Target="slides/slide8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ea typeface="ＭＳ Ｐゴシック" pitchFamily="-12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ea typeface="ＭＳ Ｐゴシック" pitchFamily="-12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a typeface="ＭＳ Ｐゴシック" pitchFamily="-12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a typeface="ＭＳ Ｐゴシック" pitchFamily="-128" charset="-128"/>
              </a:defRPr>
            </a:lvl1pPr>
          </a:lstStyle>
          <a:p>
            <a:pPr>
              <a:defRPr/>
            </a:pPr>
            <a:fld id="{F1E9FD93-881F-45DF-8AC5-93F87B41B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1674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fld id="{C8ABC0DE-7827-4B22-9CAF-1A42C508061F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013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-6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fld id="{E92FAEA6-2BC0-4A19-922F-824063EC66B9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1105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-6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fld id="{608E1F46-4E61-460B-8B83-7D818A807463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1116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-6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fld id="{97DE0D22-B350-4BAF-AE5C-10213B3EBC81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1126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-6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fld id="{E2C90AA3-1E99-45D5-887F-F59FCD9D82C7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1136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-6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fld id="{6866C9EE-AC5D-4B04-AE92-EDA5C9356C68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1146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-6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fld id="{B312A2A1-DC73-4A8C-8A14-3665A6DABEC7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1157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-6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fld id="{8CD2BF2D-2C30-4A41-8344-F308F36E6DEA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1167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-6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fld id="{5CB4EF56-6D30-4374-B26C-4095E89A1782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1177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-6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fld id="{AD9344FF-25EB-43D8-955C-AFE266C65995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1187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-6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fld id="{3C1D49BA-BE1B-4304-A7F2-C37D1F8B9E65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1198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-6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fld id="{158F5EBE-1D35-4D59-A7BB-F77C81D82B36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024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-6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fld id="{D97DC639-F929-4F73-9F64-43154433B657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1208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-6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fld id="{D86DBE61-68B7-41E0-BA73-5086B75B114C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1218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-6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fld id="{C809B50F-F923-4A4C-AF8E-D84D2A8841E9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1228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-6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fld id="{97B017E3-6FE4-4239-B90C-C669A3310495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1239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-6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fld id="{671D780E-E591-4179-A7A9-B9204BFF1AC1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1249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-6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fld id="{05979ADE-BE06-4ABD-807F-11E90AD7A09A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1259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-6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fld id="{51DF21D2-0284-4165-B397-1B3CA600FB97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1269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-6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fld id="{205D6B9F-EB82-4674-9D3C-6F973019C0D6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1280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-6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fld id="{993B5879-37E7-4B3A-AAE0-BCC93DED0C79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1290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-6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fld id="{B30C8C26-1D76-45B5-B8B2-A960F04D92C3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1300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-6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fld id="{DB68362E-408F-4CE2-8650-494F66A8A0AC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1034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-6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fld id="{0B645E2E-59EF-4E3A-BC24-91B7DB649F54}" type="slidenum">
              <a:rPr lang="en-US" sz="1200"/>
              <a:pPr/>
              <a:t>30</a:t>
            </a:fld>
            <a:endParaRPr lang="en-US" sz="1200"/>
          </a:p>
        </p:txBody>
      </p:sp>
      <p:sp>
        <p:nvSpPr>
          <p:cNvPr id="1310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-6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fld id="{383D9B00-F64C-44B0-92D0-50E228D80D21}" type="slidenum">
              <a:rPr lang="en-US" sz="1200"/>
              <a:pPr/>
              <a:t>31</a:t>
            </a:fld>
            <a:endParaRPr lang="en-US" sz="1200"/>
          </a:p>
        </p:txBody>
      </p:sp>
      <p:sp>
        <p:nvSpPr>
          <p:cNvPr id="1320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-6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fld id="{BDFA0EBF-E5D5-4863-91F3-1C5BFADE9161}" type="slidenum">
              <a:rPr lang="en-US" sz="1200"/>
              <a:pPr/>
              <a:t>32</a:t>
            </a:fld>
            <a:endParaRPr lang="en-US" sz="1200"/>
          </a:p>
        </p:txBody>
      </p:sp>
      <p:sp>
        <p:nvSpPr>
          <p:cNvPr id="1331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-6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fld id="{539DBE61-6C42-4217-9DF3-9963A469D358}" type="slidenum">
              <a:rPr lang="en-US" sz="1200"/>
              <a:pPr/>
              <a:t>33</a:t>
            </a:fld>
            <a:endParaRPr lang="en-US" sz="1200"/>
          </a:p>
        </p:txBody>
      </p:sp>
      <p:sp>
        <p:nvSpPr>
          <p:cNvPr id="1341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-6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fld id="{513CFBEB-2344-4E1F-BDC3-567F236C3012}" type="slidenum">
              <a:rPr lang="en-US" sz="1200"/>
              <a:pPr/>
              <a:t>34</a:t>
            </a:fld>
            <a:endParaRPr lang="en-US" sz="1200"/>
          </a:p>
        </p:txBody>
      </p:sp>
      <p:sp>
        <p:nvSpPr>
          <p:cNvPr id="1351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-6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fld id="{7CBC4B63-32E0-4E3E-B57A-E6C02CFA7926}" type="slidenum">
              <a:rPr lang="en-US" sz="1200"/>
              <a:pPr/>
              <a:t>35</a:t>
            </a:fld>
            <a:endParaRPr lang="en-US" sz="1200"/>
          </a:p>
        </p:txBody>
      </p:sp>
      <p:sp>
        <p:nvSpPr>
          <p:cNvPr id="1361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-6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fld id="{35E735FD-2C2B-4376-BC82-71367562164B}" type="slidenum">
              <a:rPr lang="en-US" sz="1200"/>
              <a:pPr/>
              <a:t>36</a:t>
            </a:fld>
            <a:endParaRPr lang="en-US" sz="1200"/>
          </a:p>
        </p:txBody>
      </p:sp>
      <p:sp>
        <p:nvSpPr>
          <p:cNvPr id="1372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-6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fld id="{665A14CF-8B71-49EE-9282-501693236D30}" type="slidenum">
              <a:rPr lang="en-US" sz="1200"/>
              <a:pPr/>
              <a:t>37</a:t>
            </a:fld>
            <a:endParaRPr lang="en-US" sz="1200"/>
          </a:p>
        </p:txBody>
      </p:sp>
      <p:sp>
        <p:nvSpPr>
          <p:cNvPr id="1382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-6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fld id="{CF9EA097-95C8-4A23-A293-6C371E95BC98}" type="slidenum">
              <a:rPr lang="en-US" sz="1200"/>
              <a:pPr/>
              <a:t>38</a:t>
            </a:fld>
            <a:endParaRPr lang="en-US" sz="1200"/>
          </a:p>
        </p:txBody>
      </p:sp>
      <p:sp>
        <p:nvSpPr>
          <p:cNvPr id="1392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-64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fld id="{9F1555C5-396A-4A86-A15D-159D89B6D239}" type="slidenum">
              <a:rPr lang="en-US" sz="1200"/>
              <a:pPr/>
              <a:t>39</a:t>
            </a:fld>
            <a:endParaRPr lang="en-US" sz="1200"/>
          </a:p>
        </p:txBody>
      </p:sp>
      <p:sp>
        <p:nvSpPr>
          <p:cNvPr id="1402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-6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fld id="{5823083A-30C4-433C-A4ED-425E71B7166E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1044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-64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fld id="{A93C715A-C82A-4BD8-A9E8-B40A972B10D7}" type="slidenum">
              <a:rPr lang="en-US" sz="1200"/>
              <a:pPr/>
              <a:t>40</a:t>
            </a:fld>
            <a:endParaRPr lang="en-US" sz="1200"/>
          </a:p>
        </p:txBody>
      </p:sp>
      <p:sp>
        <p:nvSpPr>
          <p:cNvPr id="1413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-64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fld id="{1FA2AFF7-0D56-46B1-9F53-76064D556A93}" type="slidenum">
              <a:rPr lang="en-US" sz="1200"/>
              <a:pPr/>
              <a:t>41</a:t>
            </a:fld>
            <a:endParaRPr lang="en-US" sz="1200"/>
          </a:p>
        </p:txBody>
      </p:sp>
      <p:sp>
        <p:nvSpPr>
          <p:cNvPr id="1423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-64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fld id="{D92126C4-E33E-4708-A0D6-B6EB43DF18E7}" type="slidenum">
              <a:rPr lang="en-US" sz="1200"/>
              <a:pPr/>
              <a:t>42</a:t>
            </a:fld>
            <a:endParaRPr lang="en-US" sz="1200"/>
          </a:p>
        </p:txBody>
      </p:sp>
      <p:sp>
        <p:nvSpPr>
          <p:cNvPr id="1433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-64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fld id="{805F8D72-F3B0-41BD-ACC4-15751F4BF8CD}" type="slidenum">
              <a:rPr lang="en-US" sz="1200"/>
              <a:pPr/>
              <a:t>43</a:t>
            </a:fld>
            <a:endParaRPr lang="en-US" sz="1200"/>
          </a:p>
        </p:txBody>
      </p:sp>
      <p:sp>
        <p:nvSpPr>
          <p:cNvPr id="1443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-64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fld id="{23EF062A-E203-47BB-9976-3B0F46BB7009}" type="slidenum">
              <a:rPr lang="en-US" sz="1200"/>
              <a:pPr/>
              <a:t>44</a:t>
            </a:fld>
            <a:endParaRPr lang="en-US" sz="1200"/>
          </a:p>
        </p:txBody>
      </p:sp>
      <p:sp>
        <p:nvSpPr>
          <p:cNvPr id="1454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-64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fld id="{0F5A8B1E-D5A1-4CA7-AF8D-87FC01CC1A8E}" type="slidenum">
              <a:rPr lang="en-US" sz="1200"/>
              <a:pPr/>
              <a:t>45</a:t>
            </a:fld>
            <a:endParaRPr lang="en-US" sz="1200"/>
          </a:p>
        </p:txBody>
      </p:sp>
      <p:sp>
        <p:nvSpPr>
          <p:cNvPr id="1464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-64" charset="-128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fld id="{85314A0F-80DB-4754-9FC4-612A96EABB3C}" type="slidenum">
              <a:rPr lang="en-US" sz="1200"/>
              <a:pPr/>
              <a:t>46</a:t>
            </a:fld>
            <a:endParaRPr lang="en-US" sz="1200"/>
          </a:p>
        </p:txBody>
      </p:sp>
      <p:sp>
        <p:nvSpPr>
          <p:cNvPr id="1474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-64" charset="-128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fld id="{9D85FF07-FEAB-4EFD-9F70-2178D0EF8C22}" type="slidenum">
              <a:rPr lang="en-US" sz="1200"/>
              <a:pPr/>
              <a:t>47</a:t>
            </a:fld>
            <a:endParaRPr lang="en-US" sz="1200"/>
          </a:p>
        </p:txBody>
      </p:sp>
      <p:sp>
        <p:nvSpPr>
          <p:cNvPr id="1484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-64" charset="-128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fld id="{20F7A479-D50E-4A8D-9AE4-FCDEB7583D02}" type="slidenum">
              <a:rPr lang="en-US" sz="1200"/>
              <a:pPr/>
              <a:t>48</a:t>
            </a:fld>
            <a:endParaRPr lang="en-US" sz="1200"/>
          </a:p>
        </p:txBody>
      </p:sp>
      <p:sp>
        <p:nvSpPr>
          <p:cNvPr id="1495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-64" charset="-128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fld id="{D9EF8EF9-11CA-4F17-B9B1-7E85C6FC6701}" type="slidenum">
              <a:rPr lang="en-US" sz="1200"/>
              <a:pPr/>
              <a:t>49</a:t>
            </a:fld>
            <a:endParaRPr lang="en-US" sz="1200"/>
          </a:p>
        </p:txBody>
      </p:sp>
      <p:sp>
        <p:nvSpPr>
          <p:cNvPr id="1505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-6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fld id="{2507B41A-E687-4211-9A36-973B9D0CB7E9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1054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-64" charset="-128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fld id="{D082EAF9-9FF7-4306-830B-858B1AD60CF9}" type="slidenum">
              <a:rPr lang="en-US" sz="1200"/>
              <a:pPr/>
              <a:t>50</a:t>
            </a:fld>
            <a:endParaRPr lang="en-US" sz="1200"/>
          </a:p>
        </p:txBody>
      </p:sp>
      <p:sp>
        <p:nvSpPr>
          <p:cNvPr id="1515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-64" charset="-128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fld id="{120853D2-DC0B-4F83-9FB9-DAC2CDEF1771}" type="slidenum">
              <a:rPr lang="en-US" sz="1200"/>
              <a:pPr/>
              <a:t>51</a:t>
            </a:fld>
            <a:endParaRPr lang="en-US" sz="1200"/>
          </a:p>
        </p:txBody>
      </p:sp>
      <p:sp>
        <p:nvSpPr>
          <p:cNvPr id="1525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-64" charset="-128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fld id="{6BA8ADD7-93FD-46E3-ADA7-A2167120C574}" type="slidenum">
              <a:rPr lang="en-US" sz="1200"/>
              <a:pPr/>
              <a:t>52</a:t>
            </a:fld>
            <a:endParaRPr lang="en-US" sz="1200"/>
          </a:p>
        </p:txBody>
      </p:sp>
      <p:sp>
        <p:nvSpPr>
          <p:cNvPr id="1536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-64" charset="-128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fld id="{F4964F12-E180-4DD8-BA25-B8CF5A319678}" type="slidenum">
              <a:rPr lang="en-US" sz="1200"/>
              <a:pPr/>
              <a:t>53</a:t>
            </a:fld>
            <a:endParaRPr lang="en-US" sz="1200"/>
          </a:p>
        </p:txBody>
      </p:sp>
      <p:sp>
        <p:nvSpPr>
          <p:cNvPr id="1546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-64" charset="-128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fld id="{7E1BAC67-A514-42C2-B88A-4EA23DFE34CB}" type="slidenum">
              <a:rPr lang="en-US" sz="1200"/>
              <a:pPr/>
              <a:t>54</a:t>
            </a:fld>
            <a:endParaRPr lang="en-US" sz="1200"/>
          </a:p>
        </p:txBody>
      </p:sp>
      <p:sp>
        <p:nvSpPr>
          <p:cNvPr id="1556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-64" charset="-128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fld id="{02DBDC66-6BB2-4D51-9B10-8BF9891AE9D2}" type="slidenum">
              <a:rPr lang="en-US" sz="1200"/>
              <a:pPr/>
              <a:t>55</a:t>
            </a:fld>
            <a:endParaRPr lang="en-US" sz="1200"/>
          </a:p>
        </p:txBody>
      </p:sp>
      <p:sp>
        <p:nvSpPr>
          <p:cNvPr id="1566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-64" charset="-128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fld id="{3D721F92-53A2-42B2-9E8A-16A1AD694287}" type="slidenum">
              <a:rPr lang="en-US" sz="1200"/>
              <a:pPr/>
              <a:t>56</a:t>
            </a:fld>
            <a:endParaRPr lang="en-US" sz="1200"/>
          </a:p>
        </p:txBody>
      </p:sp>
      <p:sp>
        <p:nvSpPr>
          <p:cNvPr id="1576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-64" charset="-128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fld id="{17426BFE-4970-4E23-9FBF-992FA3E1A1C4}" type="slidenum">
              <a:rPr lang="en-US" sz="1200"/>
              <a:pPr/>
              <a:t>57</a:t>
            </a:fld>
            <a:endParaRPr lang="en-US" sz="1200"/>
          </a:p>
        </p:txBody>
      </p:sp>
      <p:sp>
        <p:nvSpPr>
          <p:cNvPr id="1587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-64" charset="-128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fld id="{2F9AE817-6D4F-485C-AC80-938DDE5B0E81}" type="slidenum">
              <a:rPr lang="en-US" sz="1200"/>
              <a:pPr/>
              <a:t>58</a:t>
            </a:fld>
            <a:endParaRPr lang="en-US" sz="1200"/>
          </a:p>
        </p:txBody>
      </p:sp>
      <p:sp>
        <p:nvSpPr>
          <p:cNvPr id="1597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-64" charset="-128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fld id="{A6F6F8A9-B133-43DA-AD56-0F27F4D8370F}" type="slidenum">
              <a:rPr lang="en-US" sz="1200"/>
              <a:pPr/>
              <a:t>59</a:t>
            </a:fld>
            <a:endParaRPr lang="en-US" sz="1200"/>
          </a:p>
        </p:txBody>
      </p:sp>
      <p:sp>
        <p:nvSpPr>
          <p:cNvPr id="1607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-6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fld id="{8B61AA23-81A3-4388-9107-610E0BCFAA78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1064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-64" charset="-128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fld id="{FCB33E31-0B39-478A-929F-C7588AA00F43}" type="slidenum">
              <a:rPr lang="en-US" sz="1200"/>
              <a:pPr/>
              <a:t>60</a:t>
            </a:fld>
            <a:endParaRPr lang="en-US" sz="1200"/>
          </a:p>
        </p:txBody>
      </p:sp>
      <p:sp>
        <p:nvSpPr>
          <p:cNvPr id="1617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-64" charset="-128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fld id="{AEFCD175-A439-4C6A-A0F3-4AF1A13B3194}" type="slidenum">
              <a:rPr lang="en-US" sz="1200"/>
              <a:pPr/>
              <a:t>61</a:t>
            </a:fld>
            <a:endParaRPr lang="en-US" sz="1200"/>
          </a:p>
        </p:txBody>
      </p:sp>
      <p:sp>
        <p:nvSpPr>
          <p:cNvPr id="1628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-64" charset="-128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fld id="{DAFD0703-7E7E-496F-89FB-040C1B242CD6}" type="slidenum">
              <a:rPr lang="en-US" sz="1200"/>
              <a:pPr/>
              <a:t>62</a:t>
            </a:fld>
            <a:endParaRPr lang="en-US" sz="1200"/>
          </a:p>
        </p:txBody>
      </p:sp>
      <p:sp>
        <p:nvSpPr>
          <p:cNvPr id="1638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-64" charset="-128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fld id="{12301D0C-9B31-4DCF-8215-E37ACA9FB0BA}" type="slidenum">
              <a:rPr lang="en-US" sz="1200"/>
              <a:pPr/>
              <a:t>63</a:t>
            </a:fld>
            <a:endParaRPr lang="en-US" sz="1200"/>
          </a:p>
        </p:txBody>
      </p:sp>
      <p:sp>
        <p:nvSpPr>
          <p:cNvPr id="1648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-64" charset="-128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fld id="{B3B8D659-5A1B-4747-BA68-0BE54E929059}" type="slidenum">
              <a:rPr lang="en-US" sz="1200"/>
              <a:pPr/>
              <a:t>64</a:t>
            </a:fld>
            <a:endParaRPr lang="en-US" sz="1200"/>
          </a:p>
        </p:txBody>
      </p:sp>
      <p:sp>
        <p:nvSpPr>
          <p:cNvPr id="1658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-64" charset="-128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fld id="{B7AE54A4-C16B-4BE0-B5C6-2EF8708C26C6}" type="slidenum">
              <a:rPr lang="en-US" sz="1200"/>
              <a:pPr/>
              <a:t>65</a:t>
            </a:fld>
            <a:endParaRPr lang="en-US" sz="1200"/>
          </a:p>
        </p:txBody>
      </p:sp>
      <p:sp>
        <p:nvSpPr>
          <p:cNvPr id="1669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-64" charset="-128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fld id="{63E298B0-C48E-4BF9-854F-068D853B7340}" type="slidenum">
              <a:rPr lang="en-US" sz="1200"/>
              <a:pPr/>
              <a:t>66</a:t>
            </a:fld>
            <a:endParaRPr lang="en-US" sz="1200"/>
          </a:p>
        </p:txBody>
      </p:sp>
      <p:sp>
        <p:nvSpPr>
          <p:cNvPr id="1679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-64" charset="-128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fld id="{63E298B0-C48E-4BF9-854F-068D853B7340}" type="slidenum">
              <a:rPr lang="en-US" sz="1200"/>
              <a:pPr/>
              <a:t>67</a:t>
            </a:fld>
            <a:endParaRPr lang="en-US" sz="1200"/>
          </a:p>
        </p:txBody>
      </p:sp>
      <p:sp>
        <p:nvSpPr>
          <p:cNvPr id="1679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-64" charset="-128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fld id="{63E298B0-C48E-4BF9-854F-068D853B7340}" type="slidenum">
              <a:rPr lang="en-US" sz="1200"/>
              <a:pPr/>
              <a:t>68</a:t>
            </a:fld>
            <a:endParaRPr lang="en-US" sz="1200"/>
          </a:p>
        </p:txBody>
      </p:sp>
      <p:sp>
        <p:nvSpPr>
          <p:cNvPr id="1679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-64" charset="-128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fld id="{E7541076-E430-4D67-88F7-2DF8DADF5520}" type="slidenum">
              <a:rPr lang="en-US" sz="1200"/>
              <a:pPr/>
              <a:t>69</a:t>
            </a:fld>
            <a:endParaRPr lang="en-US" sz="1200"/>
          </a:p>
        </p:txBody>
      </p:sp>
      <p:sp>
        <p:nvSpPr>
          <p:cNvPr id="1689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-6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fld id="{A97E3EFB-7A02-4624-B1F0-7B3336B5A638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1075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-64" charset="-128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fld id="{C1B72366-8C68-46F2-A3F7-34150329FFC6}" type="slidenum">
              <a:rPr lang="en-US" sz="1200"/>
              <a:pPr/>
              <a:t>70</a:t>
            </a:fld>
            <a:endParaRPr lang="en-US" sz="1200"/>
          </a:p>
        </p:txBody>
      </p:sp>
      <p:sp>
        <p:nvSpPr>
          <p:cNvPr id="1699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-64" charset="-128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fld id="{258C311D-D7F2-4CE8-A39A-683440398643}" type="slidenum">
              <a:rPr lang="en-US" sz="1200"/>
              <a:pPr/>
              <a:t>71</a:t>
            </a:fld>
            <a:endParaRPr lang="en-US" sz="1200"/>
          </a:p>
        </p:txBody>
      </p:sp>
      <p:sp>
        <p:nvSpPr>
          <p:cNvPr id="1710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-64" charset="-128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fld id="{7D28883E-19D5-4734-8930-36825B0CC686}" type="slidenum">
              <a:rPr lang="en-US" sz="1200"/>
              <a:pPr/>
              <a:t>72</a:t>
            </a:fld>
            <a:endParaRPr lang="en-US" sz="1200"/>
          </a:p>
        </p:txBody>
      </p:sp>
      <p:sp>
        <p:nvSpPr>
          <p:cNvPr id="1720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-64" charset="-128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fld id="{ACB44658-7B65-458C-A6EA-85A7B43014AF}" type="slidenum">
              <a:rPr lang="en-US" sz="1200"/>
              <a:pPr/>
              <a:t>73</a:t>
            </a:fld>
            <a:endParaRPr lang="en-US" sz="1200"/>
          </a:p>
        </p:txBody>
      </p:sp>
      <p:sp>
        <p:nvSpPr>
          <p:cNvPr id="1730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-64" charset="-128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fld id="{116739D3-AB1B-49CB-9120-6E02F5033C91}" type="slidenum">
              <a:rPr lang="en-US" sz="1200"/>
              <a:pPr/>
              <a:t>74</a:t>
            </a:fld>
            <a:endParaRPr lang="en-US" sz="1200"/>
          </a:p>
        </p:txBody>
      </p:sp>
      <p:sp>
        <p:nvSpPr>
          <p:cNvPr id="1740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-64" charset="-128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fld id="{B99E6860-8667-41F2-9463-07E6A00FD7D8}" type="slidenum">
              <a:rPr lang="en-US" sz="1200"/>
              <a:pPr/>
              <a:t>75</a:t>
            </a:fld>
            <a:endParaRPr lang="en-US" sz="1200"/>
          </a:p>
        </p:txBody>
      </p:sp>
      <p:sp>
        <p:nvSpPr>
          <p:cNvPr id="1751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-64" charset="-128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fld id="{EA2FF11B-3ED1-4681-AA96-8083B204BD4F}" type="slidenum">
              <a:rPr lang="en-US" sz="1200"/>
              <a:pPr/>
              <a:t>76</a:t>
            </a:fld>
            <a:endParaRPr lang="en-US" sz="1200"/>
          </a:p>
        </p:txBody>
      </p:sp>
      <p:sp>
        <p:nvSpPr>
          <p:cNvPr id="1761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-64" charset="-128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fld id="{EFFB45C6-BD56-4F2C-BB0E-6B18B05B4B04}" type="slidenum">
              <a:rPr lang="en-US" sz="1200"/>
              <a:pPr/>
              <a:t>77</a:t>
            </a:fld>
            <a:endParaRPr lang="en-US" sz="1200"/>
          </a:p>
        </p:txBody>
      </p:sp>
      <p:sp>
        <p:nvSpPr>
          <p:cNvPr id="1771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-64" charset="-128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fld id="{4DB2CBD9-6850-4370-8097-7FF862C4327E}" type="slidenum">
              <a:rPr lang="en-US" sz="1200"/>
              <a:pPr/>
              <a:t>78</a:t>
            </a:fld>
            <a:endParaRPr lang="en-US" sz="1200"/>
          </a:p>
        </p:txBody>
      </p:sp>
      <p:sp>
        <p:nvSpPr>
          <p:cNvPr id="1781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-64" charset="-128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fld id="{28773056-6461-4F44-ADCE-D3C3C105484D}" type="slidenum">
              <a:rPr lang="en-US" sz="1200"/>
              <a:pPr/>
              <a:t>79</a:t>
            </a:fld>
            <a:endParaRPr lang="en-US" sz="1200"/>
          </a:p>
        </p:txBody>
      </p:sp>
      <p:sp>
        <p:nvSpPr>
          <p:cNvPr id="1792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-6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fld id="{5188F52F-7DBA-4450-9ED1-59DF18FE3BEF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1085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-64" charset="-128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fld id="{4A82F826-D585-49E6-B097-50B5C0116B83}" type="slidenum">
              <a:rPr lang="en-US" sz="1200"/>
              <a:pPr/>
              <a:t>80</a:t>
            </a:fld>
            <a:endParaRPr lang="en-US" sz="1200"/>
          </a:p>
        </p:txBody>
      </p:sp>
      <p:sp>
        <p:nvSpPr>
          <p:cNvPr id="1802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-64" charset="-128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fld id="{D56A1AEC-B4C7-44F6-AE43-135E40D30B2D}" type="slidenum">
              <a:rPr lang="en-US" sz="1200"/>
              <a:pPr/>
              <a:t>81</a:t>
            </a:fld>
            <a:endParaRPr lang="en-US" sz="1200"/>
          </a:p>
        </p:txBody>
      </p:sp>
      <p:sp>
        <p:nvSpPr>
          <p:cNvPr id="1812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-64" charset="-128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fld id="{685C48BA-2EED-4AB0-9E89-849C2627ADC7}" type="slidenum">
              <a:rPr lang="en-US" sz="1200"/>
              <a:pPr/>
              <a:t>82</a:t>
            </a:fld>
            <a:endParaRPr lang="en-US" sz="1200"/>
          </a:p>
        </p:txBody>
      </p:sp>
      <p:sp>
        <p:nvSpPr>
          <p:cNvPr id="1822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-64" charset="-128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fld id="{D37D8A18-17AD-4FAD-A088-28CDEF94AFAE}" type="slidenum">
              <a:rPr lang="en-US" sz="1200"/>
              <a:pPr/>
              <a:t>83</a:t>
            </a:fld>
            <a:endParaRPr lang="en-US" sz="1200"/>
          </a:p>
        </p:txBody>
      </p:sp>
      <p:sp>
        <p:nvSpPr>
          <p:cNvPr id="1832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-64" charset="-128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fld id="{950B0887-96DF-46E5-B32A-A85992ABE007}" type="slidenum">
              <a:rPr lang="en-US" sz="1200"/>
              <a:pPr/>
              <a:t>84</a:t>
            </a:fld>
            <a:endParaRPr lang="en-US" sz="1200"/>
          </a:p>
        </p:txBody>
      </p:sp>
      <p:sp>
        <p:nvSpPr>
          <p:cNvPr id="1843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-64" charset="-128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fld id="{0CAE41C9-94D6-45E1-A80B-7C39F5BFC564}" type="slidenum">
              <a:rPr lang="en-US" sz="1200"/>
              <a:pPr/>
              <a:t>85</a:t>
            </a:fld>
            <a:endParaRPr lang="en-US" sz="1200"/>
          </a:p>
        </p:txBody>
      </p:sp>
      <p:sp>
        <p:nvSpPr>
          <p:cNvPr id="1853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-64" charset="-128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fld id="{3F0569C3-E7EC-4A17-9C37-125E210C013E}" type="slidenum">
              <a:rPr lang="en-US" sz="1200"/>
              <a:pPr/>
              <a:t>86</a:t>
            </a:fld>
            <a:endParaRPr lang="en-US" sz="1200"/>
          </a:p>
        </p:txBody>
      </p:sp>
      <p:sp>
        <p:nvSpPr>
          <p:cNvPr id="1863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-64" charset="-128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fld id="{968D4CB9-661E-4D0B-A8FB-80D5AAD88679}" type="slidenum">
              <a:rPr lang="en-US" sz="1200"/>
              <a:pPr/>
              <a:t>87</a:t>
            </a:fld>
            <a:endParaRPr lang="en-US" sz="1200"/>
          </a:p>
        </p:txBody>
      </p:sp>
      <p:sp>
        <p:nvSpPr>
          <p:cNvPr id="1873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-64" charset="-128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fld id="{8A7C8376-D98E-4995-995E-00B0B1B6554D}" type="slidenum">
              <a:rPr lang="en-US" sz="1200"/>
              <a:pPr/>
              <a:t>88</a:t>
            </a:fld>
            <a:endParaRPr lang="en-US" sz="1200"/>
          </a:p>
        </p:txBody>
      </p:sp>
      <p:sp>
        <p:nvSpPr>
          <p:cNvPr id="1884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-64" charset="-128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fld id="{24170382-47BA-411B-AB18-5C58F226230E}" type="slidenum">
              <a:rPr lang="en-US" sz="1200"/>
              <a:pPr/>
              <a:t>89</a:t>
            </a:fld>
            <a:endParaRPr lang="en-US" sz="1200"/>
          </a:p>
        </p:txBody>
      </p:sp>
      <p:sp>
        <p:nvSpPr>
          <p:cNvPr id="1894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-6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fld id="{7B946014-FD63-48F5-898B-5EC7F4379803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1095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-64" charset="-128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fld id="{0206790E-1964-4EF1-93E1-279F80ACAC81}" type="slidenum">
              <a:rPr lang="en-US" sz="1200"/>
              <a:pPr/>
              <a:t>90</a:t>
            </a:fld>
            <a:endParaRPr lang="en-US" sz="1200"/>
          </a:p>
        </p:txBody>
      </p:sp>
      <p:sp>
        <p:nvSpPr>
          <p:cNvPr id="1904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-64" charset="-128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fld id="{CE76A0AA-E08C-427C-9DFC-25BC7EAD2055}" type="slidenum">
              <a:rPr lang="en-US" sz="1200"/>
              <a:pPr/>
              <a:t>91</a:t>
            </a:fld>
            <a:endParaRPr lang="en-US" sz="1200"/>
          </a:p>
        </p:txBody>
      </p:sp>
      <p:sp>
        <p:nvSpPr>
          <p:cNvPr id="1914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-64" charset="-128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fld id="{7718CA0A-B8ED-48B7-B5AA-AFFF747F3150}" type="slidenum">
              <a:rPr lang="en-US" sz="1200"/>
              <a:pPr/>
              <a:t>92</a:t>
            </a:fld>
            <a:endParaRPr lang="en-US" sz="1200"/>
          </a:p>
        </p:txBody>
      </p:sp>
      <p:sp>
        <p:nvSpPr>
          <p:cNvPr id="1925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-64" charset="-128"/>
            </a:endParaRP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fld id="{87FC1476-9C98-496B-AFC5-08D63541E052}" type="slidenum">
              <a:rPr lang="en-US" sz="1200"/>
              <a:pPr/>
              <a:t>93</a:t>
            </a:fld>
            <a:endParaRPr lang="en-US" sz="1200"/>
          </a:p>
        </p:txBody>
      </p:sp>
      <p:sp>
        <p:nvSpPr>
          <p:cNvPr id="1935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-64" charset="-128"/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fld id="{3960F391-4F2E-4B4D-AB25-E538B097DA68}" type="slidenum">
              <a:rPr lang="en-US" sz="1200"/>
              <a:pPr/>
              <a:t>94</a:t>
            </a:fld>
            <a:endParaRPr lang="en-US" sz="1200"/>
          </a:p>
        </p:txBody>
      </p:sp>
      <p:sp>
        <p:nvSpPr>
          <p:cNvPr id="1945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-64" charset="-128"/>
            </a:endParaRP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fld id="{D3C969A6-5CA9-42FB-A2E8-937C0CDB9367}" type="slidenum">
              <a:rPr lang="en-US" sz="1200"/>
              <a:pPr/>
              <a:t>95</a:t>
            </a:fld>
            <a:endParaRPr lang="en-US" sz="1200"/>
          </a:p>
        </p:txBody>
      </p:sp>
      <p:sp>
        <p:nvSpPr>
          <p:cNvPr id="1955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-64" charset="-128"/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fld id="{5E280493-2491-4863-8878-C5928F2CB1A1}" type="slidenum">
              <a:rPr lang="en-US" sz="1200"/>
              <a:pPr/>
              <a:t>96</a:t>
            </a:fld>
            <a:endParaRPr lang="en-US" sz="1200"/>
          </a:p>
        </p:txBody>
      </p:sp>
      <p:sp>
        <p:nvSpPr>
          <p:cNvPr id="1966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-64" charset="-128"/>
            </a:endParaRP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fld id="{34528B78-624C-4304-89BE-A2D3E7019DED}" type="slidenum">
              <a:rPr lang="en-US" sz="1200"/>
              <a:pPr/>
              <a:t>97</a:t>
            </a:fld>
            <a:endParaRPr lang="en-US" sz="1200"/>
          </a:p>
        </p:txBody>
      </p:sp>
      <p:sp>
        <p:nvSpPr>
          <p:cNvPr id="1976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-64" charset="-128"/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fld id="{AB248E53-7C58-4AA4-A427-F836694A526D}" type="slidenum">
              <a:rPr lang="en-US" sz="1200"/>
              <a:pPr/>
              <a:t>98</a:t>
            </a:fld>
            <a:endParaRPr lang="en-US" sz="1200"/>
          </a:p>
        </p:txBody>
      </p:sp>
      <p:sp>
        <p:nvSpPr>
          <p:cNvPr id="1986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-64" charset="-128"/>
            </a:endParaRP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fld id="{AB248E53-7C58-4AA4-A427-F836694A526D}" type="slidenum">
              <a:rPr lang="en-US" sz="1200"/>
              <a:pPr/>
              <a:t>99</a:t>
            </a:fld>
            <a:endParaRPr lang="en-US" sz="1200"/>
          </a:p>
        </p:txBody>
      </p:sp>
      <p:sp>
        <p:nvSpPr>
          <p:cNvPr id="1986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-6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810000"/>
            <a:ext cx="6400800" cy="1752600"/>
          </a:xfrm>
        </p:spPr>
        <p:txBody>
          <a:bodyPr/>
          <a:lstStyle>
            <a:lvl1pPr marL="0" indent="0" algn="r">
              <a:buFont typeface="Wingdings" pitchFamily="-128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C3668-091B-4BF7-AF28-FD9D4A4113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742945"/>
      </p:ext>
    </p:extLst>
  </p:cSld>
  <p:clrMapOvr>
    <a:masterClrMapping/>
  </p:clrMapOvr>
  <p:transition advTm="1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1385F-BC7C-45BB-B45C-A916A94D96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98975"/>
      </p:ext>
    </p:extLst>
  </p:cSld>
  <p:clrMapOvr>
    <a:masterClrMapping/>
  </p:clrMapOvr>
  <p:transition advTm="1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B34A1-EE69-4F4E-B32D-7441F81C9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798106"/>
      </p:ext>
    </p:extLst>
  </p:cSld>
  <p:clrMapOvr>
    <a:masterClrMapping/>
  </p:clrMapOvr>
  <p:transition advTm="1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34237-BF99-4D7A-835F-D85017B325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83453"/>
      </p:ext>
    </p:extLst>
  </p:cSld>
  <p:clrMapOvr>
    <a:masterClrMapping/>
  </p:clrMapOvr>
  <p:transition advTm="1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C26C1-D6E2-4CF3-BCBD-8910B28745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50080"/>
      </p:ext>
    </p:extLst>
  </p:cSld>
  <p:clrMapOvr>
    <a:masterClrMapping/>
  </p:clrMapOvr>
  <p:transition advTm="1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A0B57-E6E5-49D9-A59B-A12C10F157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145517"/>
      </p:ext>
    </p:extLst>
  </p:cSld>
  <p:clrMapOvr>
    <a:masterClrMapping/>
  </p:clrMapOvr>
  <p:transition advTm="1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0F98D-970F-4E9F-ACB1-1EA8799638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808000"/>
      </p:ext>
    </p:extLst>
  </p:cSld>
  <p:clrMapOvr>
    <a:masterClrMapping/>
  </p:clrMapOvr>
  <p:transition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FC4D5-9C45-4768-86CA-E1DDCEE393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856844"/>
      </p:ext>
    </p:extLst>
  </p:cSld>
  <p:clrMapOvr>
    <a:masterClrMapping/>
  </p:clrMapOvr>
  <p:transition advTm="1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FFCB5-2A84-46B0-8F93-E8C5B4FD34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292234"/>
      </p:ext>
    </p:extLst>
  </p:cSld>
  <p:clrMapOvr>
    <a:masterClrMapping/>
  </p:clrMapOvr>
  <p:transition advTm="1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6DE55-8AA7-4E36-A1D9-D136A4C57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499760"/>
      </p:ext>
    </p:extLst>
  </p:cSld>
  <p:clrMapOvr>
    <a:masterClrMapping/>
  </p:clrMapOvr>
  <p:transition advTm="1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C2E61-EC14-4F65-9C52-19C112EF4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18680"/>
      </p:ext>
    </p:extLst>
  </p:cSld>
  <p:clrMapOvr>
    <a:masterClrMapping/>
  </p:clrMapOvr>
  <p:transition advTm="1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D16AD-13B0-4962-AD41-EE6EA53F2D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087218"/>
      </p:ext>
    </p:extLst>
  </p:cSld>
  <p:clrMapOvr>
    <a:masterClrMapping/>
  </p:clrMapOvr>
  <p:transition advTm="1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50800" dist="12700" dir="8100000" algn="ctr" rotWithShape="0">
                    <a:srgbClr val="FFFFFF">
                      <a:alpha val="75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50800" dist="12700" dir="8100000" algn="ctr" rotWithShape="0">
                    <a:srgbClr val="FFFFFF">
                      <a:alpha val="75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50800" dist="12700" dir="8100000" algn="ctr" rotWithShape="0">
                    <a:srgbClr val="FFFFFF">
                      <a:alpha val="75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FCA610BA-8593-45A1-B8B8-9C055D1374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advTm="100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28" charset="0"/>
          <a:ea typeface="MS Pゴシック" pitchFamily="-9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28" charset="0"/>
          <a:ea typeface="MS Pゴシック" pitchFamily="-9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28" charset="0"/>
          <a:ea typeface="MS Pゴシック" pitchFamily="-9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28" charset="0"/>
          <a:ea typeface="MS Pゴシック" pitchFamily="-9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28" charset="0"/>
          <a:ea typeface="MS Pゴシック" pitchFamily="-9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28" charset="0"/>
          <a:ea typeface="MS Pゴシック" pitchFamily="-9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28" charset="0"/>
          <a:ea typeface="MS Pゴシック" pitchFamily="-9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28" charset="0"/>
          <a:ea typeface="MS Pゴシック" pitchFamily="-9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-128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-128" charset="2"/>
        <a:buChar char="§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-128" charset="2"/>
        <a:buChar char="§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-128" charset="2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-128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-128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-128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-128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-128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3.bin"/><Relationship Id="rId4" Type="http://schemas.openxmlformats.org/officeDocument/2006/relationships/audio" Target="../media/audio2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audio" Target="../media/audio4.bin"/><Relationship Id="rId4" Type="http://schemas.openxmlformats.org/officeDocument/2006/relationships/audio" Target="../media/audio3.bin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5.bin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6.bin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7.bin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8.bin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9.bin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notesSlide" Target="../notesSlides/notesSlide98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0.bin"/><Relationship Id="rId4" Type="http://schemas.openxmlformats.org/officeDocument/2006/relationships/audio" Target="../media/audio5.bin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notesSlide" Target="../notesSlides/notesSlide99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2.bin"/><Relationship Id="rId4" Type="http://schemas.openxmlformats.org/officeDocument/2006/relationships/audio" Target="../media/audio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Area: Formulas and Derivations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 typeface="Wingdings" pitchFamily="-128" charset="2"/>
              <a:buNone/>
              <a:defRPr/>
            </a:pPr>
            <a:endParaRPr lang="en-US" sz="2800" smtClean="0"/>
          </a:p>
          <a:p>
            <a:pPr eaLnBrk="1" hangingPunct="1">
              <a:buFont typeface="Wingdings" pitchFamily="-128" charset="2"/>
              <a:buNone/>
              <a:defRPr/>
            </a:pPr>
            <a:endParaRPr lang="en-US" sz="2800" smtClean="0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990600" y="2286000"/>
            <a:ext cx="2743200" cy="1447800"/>
          </a:xfrm>
          <a:prstGeom prst="rect">
            <a:avLst/>
          </a:prstGeom>
          <a:solidFill>
            <a:srgbClr val="F4F44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4878388" y="2303463"/>
            <a:ext cx="3233737" cy="1489075"/>
          </a:xfrm>
          <a:custGeom>
            <a:avLst/>
            <a:gdLst>
              <a:gd name="T0" fmla="*/ 2717237 w 21600"/>
              <a:gd name="T1" fmla="*/ 744538 h 21600"/>
              <a:gd name="T2" fmla="*/ 1616869 w 21600"/>
              <a:gd name="T3" fmla="*/ 1489075 h 21600"/>
              <a:gd name="T4" fmla="*/ 516500 w 21600"/>
              <a:gd name="T5" fmla="*/ 744538 h 21600"/>
              <a:gd name="T6" fmla="*/ 1616869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5250 w 21600"/>
              <a:gd name="T13" fmla="*/ 5250 h 21600"/>
              <a:gd name="T14" fmla="*/ 16350 w 21600"/>
              <a:gd name="T15" fmla="*/ 1635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6900" y="21600"/>
                </a:lnTo>
                <a:lnTo>
                  <a:pt x="147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DFF2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4892675" y="4165600"/>
            <a:ext cx="3081338" cy="1785938"/>
          </a:xfrm>
          <a:prstGeom prst="rtTriangle">
            <a:avLst/>
          </a:prstGeom>
          <a:solidFill>
            <a:srgbClr val="FF1F1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Oval 8"/>
          <p:cNvSpPr>
            <a:spLocks noChangeArrowheads="1"/>
          </p:cNvSpPr>
          <p:nvPr/>
        </p:nvSpPr>
        <p:spPr bwMode="auto">
          <a:xfrm>
            <a:off x="1627188" y="4046538"/>
            <a:ext cx="2166937" cy="2320925"/>
          </a:xfrm>
          <a:prstGeom prst="ellipse">
            <a:avLst/>
          </a:prstGeom>
          <a:solidFill>
            <a:srgbClr val="0CF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557463" y="2730500"/>
            <a:ext cx="37242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algn="ctr"/>
            <a:r>
              <a:rPr lang="en-US" b="1" dirty="0"/>
              <a:t>This slide show was written by </a:t>
            </a:r>
          </a:p>
          <a:p>
            <a:pPr algn="ctr"/>
            <a:r>
              <a:rPr lang="en-US" b="1" dirty="0"/>
              <a:t>Michael </a:t>
            </a:r>
            <a:r>
              <a:rPr lang="en-US" b="1" dirty="0" err="1"/>
              <a:t>Braverman</a:t>
            </a:r>
            <a:endParaRPr lang="en-US" b="1" dirty="0"/>
          </a:p>
          <a:p>
            <a:pPr algn="ctr"/>
            <a:r>
              <a:rPr lang="en-US" b="1" dirty="0" smtClean="0"/>
              <a:t>Trenton, NJ</a:t>
            </a:r>
          </a:p>
          <a:p>
            <a:pPr algn="ctr"/>
            <a:r>
              <a:rPr lang="en-US" b="1" dirty="0" smtClean="0"/>
              <a:t>March 2015</a:t>
            </a:r>
            <a:endParaRPr lang="en-US" b="1" dirty="0"/>
          </a:p>
        </p:txBody>
      </p:sp>
    </p:spTree>
    <p:custDataLst>
      <p:tags r:id="rId1"/>
    </p:custDataLst>
  </p:cSld>
  <p:clrMapOvr>
    <a:masterClrMapping/>
  </p:clrMapOvr>
  <p:transition advTm="3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3" grpId="0" animBg="1"/>
      <p:bldP spid="2054" grpId="0" animBg="1"/>
      <p:bldP spid="2055" grpId="0" animBg="1"/>
      <p:bldP spid="205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152400"/>
            <a:ext cx="8839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0000"/>
                </a:solidFill>
              </a:rPr>
              <a:t>Area: How do we show work?</a:t>
            </a:r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 typeface="Wingdings" pitchFamily="-128" charset="2"/>
              <a:buNone/>
              <a:defRPr/>
            </a:pPr>
            <a:endParaRPr lang="en-US" sz="2800" smtClean="0"/>
          </a:p>
          <a:p>
            <a:pPr eaLnBrk="1" hangingPunct="1">
              <a:buFont typeface="Wingdings" pitchFamily="-128" charset="2"/>
              <a:buNone/>
              <a:defRPr/>
            </a:pPr>
            <a:endParaRPr lang="en-US" sz="2800" smtClean="0"/>
          </a:p>
          <a:p>
            <a:pPr eaLnBrk="1" hangingPunct="1">
              <a:buFont typeface="Wingdings" pitchFamily="-128" charset="2"/>
              <a:buNone/>
              <a:defRPr/>
            </a:pPr>
            <a:endParaRPr lang="en-US" sz="2800" smtClean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286000" y="3381375"/>
            <a:ext cx="3048000" cy="2190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33400" y="3838575"/>
            <a:ext cx="1676400" cy="1190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latin typeface="Arial Black" pitchFamily="-128" charset="0"/>
              </a:rPr>
              <a:t>3 units</a:t>
            </a:r>
            <a:endParaRPr lang="en-US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819400" y="5667375"/>
            <a:ext cx="1676400" cy="1190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latin typeface="Arial Black" pitchFamily="-128" charset="0"/>
              </a:rPr>
              <a:t>4 units</a:t>
            </a:r>
            <a:endParaRPr lang="en-US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57200" y="762000"/>
            <a:ext cx="838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latin typeface="Arial Black" pitchFamily="-128" charset="0"/>
              </a:rPr>
              <a:t>1.  Begin with a General Formula</a:t>
            </a:r>
            <a:endParaRPr lang="en-US"/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609600" y="1371600"/>
            <a:ext cx="8229600" cy="579438"/>
          </a:xfrm>
          <a:prstGeom prst="rect">
            <a:avLst/>
          </a:prstGeom>
          <a:solidFill>
            <a:srgbClr val="F4F4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chemeClr val="hlink"/>
                </a:solidFill>
                <a:latin typeface="Arial Black" pitchFamily="-128" charset="0"/>
              </a:rPr>
              <a:t>Area of a Rectangle = base * height</a:t>
            </a:r>
            <a:endParaRPr lang="en-US"/>
          </a:p>
        </p:txBody>
      </p:sp>
      <p:sp>
        <p:nvSpPr>
          <p:cNvPr id="11273" name="Text Box 10"/>
          <p:cNvSpPr txBox="1">
            <a:spLocks noChangeArrowheads="1"/>
          </p:cNvSpPr>
          <p:nvPr/>
        </p:nvSpPr>
        <p:spPr bwMode="auto">
          <a:xfrm>
            <a:off x="0" y="1981200"/>
            <a:ext cx="33528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  <a:latin typeface="Arial Black" pitchFamily="-128" charset="0"/>
              </a:rPr>
              <a:t>Abbreviate this as:</a:t>
            </a:r>
            <a:endParaRPr lang="en-US"/>
          </a:p>
        </p:txBody>
      </p:sp>
      <p:sp>
        <p:nvSpPr>
          <p:cNvPr id="11274" name="Text Box 11"/>
          <p:cNvSpPr txBox="1">
            <a:spLocks noChangeArrowheads="1"/>
          </p:cNvSpPr>
          <p:nvPr/>
        </p:nvSpPr>
        <p:spPr bwMode="auto">
          <a:xfrm>
            <a:off x="2971800" y="2514600"/>
            <a:ext cx="3429000" cy="6413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latin typeface="Arial Black" pitchFamily="-128" charset="0"/>
              </a:rPr>
              <a:t>A    = b  *  h</a:t>
            </a:r>
            <a:endParaRPr lang="en-US"/>
          </a:p>
        </p:txBody>
      </p:sp>
      <p:sp>
        <p:nvSpPr>
          <p:cNvPr id="11275" name="Rectangle 12"/>
          <p:cNvSpPr>
            <a:spLocks noChangeArrowheads="1"/>
          </p:cNvSpPr>
          <p:nvPr/>
        </p:nvSpPr>
        <p:spPr bwMode="auto">
          <a:xfrm>
            <a:off x="3429000" y="2895600"/>
            <a:ext cx="457200" cy="2286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Tm="3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152400"/>
            <a:ext cx="8839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0000"/>
                </a:solidFill>
              </a:rPr>
              <a:t>Area: How do we show work?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 typeface="Wingdings" pitchFamily="-128" charset="2"/>
              <a:buNone/>
              <a:defRPr/>
            </a:pPr>
            <a:endParaRPr lang="en-US" sz="2800" smtClean="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286000" y="3381375"/>
            <a:ext cx="3048000" cy="2190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33400" y="3838575"/>
            <a:ext cx="1676400" cy="641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latin typeface="Arial Black" pitchFamily="-128" charset="0"/>
              </a:rPr>
              <a:t>3u</a:t>
            </a:r>
            <a:endParaRPr lang="en-US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2819400" y="5667375"/>
            <a:ext cx="1676400" cy="641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latin typeface="Arial Black" pitchFamily="-128" charset="0"/>
              </a:rPr>
              <a:t>4u</a:t>
            </a:r>
            <a:endParaRPr lang="en-US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457200" y="762000"/>
            <a:ext cx="8382000" cy="1190625"/>
          </a:xfrm>
          <a:prstGeom prst="rect">
            <a:avLst/>
          </a:prstGeom>
          <a:solidFill>
            <a:srgbClr val="F4F4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latin typeface="Arial Black" pitchFamily="-128" charset="0"/>
              </a:rPr>
              <a:t>2.  Substitute in the information that you know.</a:t>
            </a:r>
            <a:endParaRPr lang="en-US"/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4953000" y="1752600"/>
            <a:ext cx="3429000" cy="6413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latin typeface="Arial Black" pitchFamily="-128" charset="0"/>
              </a:rPr>
              <a:t>A    = b  *  h</a:t>
            </a:r>
            <a:endParaRPr lang="en-US"/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5410200" y="2133600"/>
            <a:ext cx="457200" cy="2286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4953000" y="2362200"/>
            <a:ext cx="3886200" cy="641350"/>
          </a:xfrm>
          <a:prstGeom prst="rect">
            <a:avLst/>
          </a:prstGeom>
          <a:solidFill>
            <a:srgbClr val="F4F4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latin typeface="Arial Black" pitchFamily="-128" charset="0"/>
              </a:rPr>
              <a:t>A    = 4u  *  3u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5410200" y="2743200"/>
            <a:ext cx="457200" cy="228600"/>
          </a:xfrm>
          <a:prstGeom prst="rect">
            <a:avLst/>
          </a:prstGeom>
          <a:solidFill>
            <a:srgbClr val="F4F446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>
            <a:off x="2286000" y="1981200"/>
            <a:ext cx="2590800" cy="762000"/>
          </a:xfrm>
          <a:prstGeom prst="line">
            <a:avLst/>
          </a:prstGeom>
          <a:noFill/>
          <a:ln w="57150">
            <a:solidFill>
              <a:srgbClr val="F4170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5562600" y="3276600"/>
            <a:ext cx="3276600" cy="1917700"/>
          </a:xfrm>
          <a:prstGeom prst="rect">
            <a:avLst/>
          </a:prstGeom>
          <a:solidFill>
            <a:srgbClr val="FFC9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Arial Black" pitchFamily="-128" charset="0"/>
              </a:rPr>
              <a:t>NOTE:  Keep your units throughout your work to prevent careless errors!</a:t>
            </a:r>
            <a:endParaRPr lang="en-US" dirty="0"/>
          </a:p>
        </p:txBody>
      </p:sp>
    </p:spTree>
  </p:cSld>
  <p:clrMapOvr>
    <a:masterClrMapping/>
  </p:clrMapOvr>
  <p:transition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2000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2000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2000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animBg="1"/>
      <p:bldP spid="14346" grpId="0" animBg="1"/>
      <p:bldP spid="14347" grpId="0" animBg="1"/>
      <p:bldP spid="14348" grpId="0" animBg="1"/>
      <p:bldP spid="14349" grpId="0" animBg="1"/>
      <p:bldP spid="14350" grpId="0" animBg="1"/>
      <p:bldP spid="143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6"/>
          <p:cNvSpPr>
            <a:spLocks noChangeArrowheads="1"/>
          </p:cNvSpPr>
          <p:nvPr/>
        </p:nvSpPr>
        <p:spPr bwMode="auto">
          <a:xfrm>
            <a:off x="5638800" y="3429000"/>
            <a:ext cx="2667000" cy="1098550"/>
          </a:xfrm>
          <a:prstGeom prst="rect">
            <a:avLst/>
          </a:prstGeom>
          <a:solidFill>
            <a:srgbClr val="F4F446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152400"/>
            <a:ext cx="8839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0000"/>
                </a:solidFill>
              </a:rPr>
              <a:t>Area: How do we show work?</a:t>
            </a: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 typeface="Wingdings" pitchFamily="-128" charset="2"/>
              <a:buNone/>
              <a:defRPr/>
            </a:pPr>
            <a:endParaRPr lang="en-US" sz="2800" smtClean="0"/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2286000" y="3381375"/>
            <a:ext cx="3048000" cy="2190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Text Box 5"/>
          <p:cNvSpPr txBox="1">
            <a:spLocks noChangeArrowheads="1"/>
          </p:cNvSpPr>
          <p:nvPr/>
        </p:nvSpPr>
        <p:spPr bwMode="auto">
          <a:xfrm>
            <a:off x="533400" y="3838575"/>
            <a:ext cx="1676400" cy="641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latin typeface="Arial Black" pitchFamily="-128" charset="0"/>
              </a:rPr>
              <a:t>3u</a:t>
            </a:r>
            <a:endParaRPr lang="en-US"/>
          </a:p>
        </p:txBody>
      </p:sp>
      <p:sp>
        <p:nvSpPr>
          <p:cNvPr id="13319" name="Text Box 6"/>
          <p:cNvSpPr txBox="1">
            <a:spLocks noChangeArrowheads="1"/>
          </p:cNvSpPr>
          <p:nvPr/>
        </p:nvSpPr>
        <p:spPr bwMode="auto">
          <a:xfrm>
            <a:off x="2819400" y="5667375"/>
            <a:ext cx="1676400" cy="641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latin typeface="Arial Black" pitchFamily="-128" charset="0"/>
              </a:rPr>
              <a:t>4u</a:t>
            </a:r>
            <a:endParaRPr lang="en-US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457200" y="762000"/>
            <a:ext cx="8382000" cy="1190625"/>
          </a:xfrm>
          <a:prstGeom prst="rect">
            <a:avLst/>
          </a:prstGeom>
          <a:solidFill>
            <a:srgbClr val="F4F4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latin typeface="Arial Black" pitchFamily="-128" charset="0"/>
              </a:rPr>
              <a:t>3. Simplify.  Be sure to write your units correctly!</a:t>
            </a:r>
            <a:endParaRPr lang="en-US"/>
          </a:p>
        </p:txBody>
      </p:sp>
      <p:sp>
        <p:nvSpPr>
          <p:cNvPr id="13321" name="Text Box 8"/>
          <p:cNvSpPr txBox="1">
            <a:spLocks noChangeArrowheads="1"/>
          </p:cNvSpPr>
          <p:nvPr/>
        </p:nvSpPr>
        <p:spPr bwMode="auto">
          <a:xfrm>
            <a:off x="5257800" y="2025650"/>
            <a:ext cx="3429000" cy="6413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latin typeface="Arial Black" pitchFamily="-128" charset="0"/>
              </a:rPr>
              <a:t>A    = b  *  h</a:t>
            </a:r>
            <a:endParaRPr lang="en-US"/>
          </a:p>
        </p:txBody>
      </p:sp>
      <p:sp>
        <p:nvSpPr>
          <p:cNvPr id="13322" name="Rectangle 9"/>
          <p:cNvSpPr>
            <a:spLocks noChangeArrowheads="1"/>
          </p:cNvSpPr>
          <p:nvPr/>
        </p:nvSpPr>
        <p:spPr bwMode="auto">
          <a:xfrm>
            <a:off x="5715000" y="2406650"/>
            <a:ext cx="457200" cy="2286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Text Box 10"/>
          <p:cNvSpPr txBox="1">
            <a:spLocks noChangeArrowheads="1"/>
          </p:cNvSpPr>
          <p:nvPr/>
        </p:nvSpPr>
        <p:spPr bwMode="auto">
          <a:xfrm>
            <a:off x="5257800" y="2635250"/>
            <a:ext cx="3886200" cy="6413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latin typeface="Arial Black" pitchFamily="-128" charset="0"/>
              </a:rPr>
              <a:t>A    = 4u  *  3u</a:t>
            </a:r>
          </a:p>
        </p:txBody>
      </p:sp>
      <p:sp>
        <p:nvSpPr>
          <p:cNvPr id="13324" name="Rectangle 11"/>
          <p:cNvSpPr>
            <a:spLocks noChangeArrowheads="1"/>
          </p:cNvSpPr>
          <p:nvPr/>
        </p:nvSpPr>
        <p:spPr bwMode="auto">
          <a:xfrm>
            <a:off x="5715000" y="3016250"/>
            <a:ext cx="457200" cy="2286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Line 12"/>
          <p:cNvSpPr>
            <a:spLocks noChangeShapeType="1"/>
          </p:cNvSpPr>
          <p:nvPr/>
        </p:nvSpPr>
        <p:spPr bwMode="auto">
          <a:xfrm>
            <a:off x="2286000" y="1981200"/>
            <a:ext cx="2590800" cy="762000"/>
          </a:xfrm>
          <a:prstGeom prst="line">
            <a:avLst/>
          </a:prstGeom>
          <a:noFill/>
          <a:ln w="57150">
            <a:solidFill>
              <a:srgbClr val="F4170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5562600" y="3581400"/>
            <a:ext cx="3581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latin typeface="Arial Black" pitchFamily="-128" charset="0"/>
              </a:rPr>
              <a:t>A    = 12u</a:t>
            </a:r>
            <a:r>
              <a:rPr lang="en-US" sz="3600" baseline="30000">
                <a:latin typeface="Arial Black" pitchFamily="-128" charset="0"/>
              </a:rPr>
              <a:t>2</a:t>
            </a:r>
            <a:endParaRPr lang="en-US"/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6019800" y="4114800"/>
            <a:ext cx="457200" cy="228600"/>
          </a:xfrm>
          <a:prstGeom prst="rect">
            <a:avLst/>
          </a:prstGeom>
          <a:solidFill>
            <a:srgbClr val="F4F446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animBg="1"/>
      <p:bldP spid="15374" grpId="0"/>
      <p:bldP spid="133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839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0000"/>
                </a:solidFill>
              </a:rPr>
              <a:t>Area of a Parallelogram</a:t>
            </a:r>
            <a:endParaRPr 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-128" charset="2"/>
              <a:buNone/>
              <a:defRPr/>
            </a:pPr>
            <a:endParaRPr lang="en-US" sz="2400" smtClean="0"/>
          </a:p>
          <a:p>
            <a:pPr eaLnBrk="1" hangingPunct="1">
              <a:lnSpc>
                <a:spcPct val="90000"/>
              </a:lnSpc>
              <a:buFont typeface="Wingdings" pitchFamily="-128" charset="2"/>
              <a:buNone/>
              <a:defRPr/>
            </a:pPr>
            <a:endParaRPr lang="en-US" sz="2400" smtClean="0"/>
          </a:p>
          <a:p>
            <a:pPr eaLnBrk="1" hangingPunct="1">
              <a:lnSpc>
                <a:spcPct val="90000"/>
              </a:lnSpc>
              <a:buFont typeface="Wingdings" pitchFamily="-128" charset="2"/>
              <a:buNone/>
              <a:defRPr/>
            </a:pPr>
            <a:endParaRPr lang="en-US" sz="2400" smtClean="0"/>
          </a:p>
          <a:p>
            <a:pPr eaLnBrk="1" hangingPunct="1">
              <a:lnSpc>
                <a:spcPct val="90000"/>
              </a:lnSpc>
              <a:buFont typeface="Wingdings" pitchFamily="-128" charset="2"/>
              <a:buNone/>
              <a:defRPr/>
            </a:pPr>
            <a:endParaRPr lang="en-US" sz="2400" smtClean="0"/>
          </a:p>
          <a:p>
            <a:pPr eaLnBrk="1" hangingPunct="1">
              <a:lnSpc>
                <a:spcPct val="90000"/>
              </a:lnSpc>
              <a:buFont typeface="Wingdings" pitchFamily="-128" charset="2"/>
              <a:buNone/>
              <a:defRPr/>
            </a:pPr>
            <a:endParaRPr lang="en-US" sz="2400" smtClean="0"/>
          </a:p>
          <a:p>
            <a:pPr eaLnBrk="1" hangingPunct="1">
              <a:lnSpc>
                <a:spcPct val="90000"/>
              </a:lnSpc>
              <a:buFont typeface="Wingdings" pitchFamily="-128" charset="2"/>
              <a:buNone/>
              <a:defRPr/>
            </a:pPr>
            <a:endParaRPr lang="en-US" sz="2400" smtClean="0"/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3048000" y="4267200"/>
            <a:ext cx="1676400" cy="1190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latin typeface="Arial Black" pitchFamily="-128" charset="0"/>
              </a:rPr>
              <a:t>8 units</a:t>
            </a:r>
            <a:endParaRPr lang="en-US"/>
          </a:p>
        </p:txBody>
      </p:sp>
      <p:sp>
        <p:nvSpPr>
          <p:cNvPr id="14341" name="Line 9"/>
          <p:cNvSpPr>
            <a:spLocks noChangeShapeType="1"/>
          </p:cNvSpPr>
          <p:nvPr/>
        </p:nvSpPr>
        <p:spPr bwMode="auto">
          <a:xfrm>
            <a:off x="3429000" y="2057400"/>
            <a:ext cx="0" cy="21336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Freeform 11"/>
          <p:cNvSpPr>
            <a:spLocks/>
          </p:cNvSpPr>
          <p:nvPr/>
        </p:nvSpPr>
        <p:spPr bwMode="auto">
          <a:xfrm>
            <a:off x="2073275" y="2057400"/>
            <a:ext cx="2819400" cy="2128838"/>
          </a:xfrm>
          <a:custGeom>
            <a:avLst/>
            <a:gdLst>
              <a:gd name="T0" fmla="*/ 2819400 w 1776"/>
              <a:gd name="T1" fmla="*/ 2128838 h 1341"/>
              <a:gd name="T2" fmla="*/ 0 w 1776"/>
              <a:gd name="T3" fmla="*/ 2128838 h 1341"/>
              <a:gd name="T4" fmla="*/ 1397000 w 1776"/>
              <a:gd name="T5" fmla="*/ 3175 h 1341"/>
              <a:gd name="T6" fmla="*/ 2763838 w 1776"/>
              <a:gd name="T7" fmla="*/ 0 h 1341"/>
              <a:gd name="T8" fmla="*/ 2819400 w 1776"/>
              <a:gd name="T9" fmla="*/ 2128838 h 13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76" h="1341">
                <a:moveTo>
                  <a:pt x="1776" y="1341"/>
                </a:moveTo>
                <a:lnTo>
                  <a:pt x="0" y="1341"/>
                </a:lnTo>
                <a:lnTo>
                  <a:pt x="880" y="2"/>
                </a:lnTo>
                <a:lnTo>
                  <a:pt x="1741" y="0"/>
                </a:lnTo>
                <a:lnTo>
                  <a:pt x="1776" y="1341"/>
                </a:lnTo>
                <a:close/>
              </a:path>
            </a:pathLst>
          </a:custGeom>
          <a:solidFill>
            <a:srgbClr val="090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Freeform 12"/>
          <p:cNvSpPr>
            <a:spLocks/>
          </p:cNvSpPr>
          <p:nvPr/>
        </p:nvSpPr>
        <p:spPr bwMode="auto">
          <a:xfrm rot="10800000">
            <a:off x="4800600" y="2057400"/>
            <a:ext cx="2819400" cy="2128838"/>
          </a:xfrm>
          <a:custGeom>
            <a:avLst/>
            <a:gdLst>
              <a:gd name="T0" fmla="*/ 2819400 w 1776"/>
              <a:gd name="T1" fmla="*/ 2128838 h 1341"/>
              <a:gd name="T2" fmla="*/ 0 w 1776"/>
              <a:gd name="T3" fmla="*/ 2128838 h 1341"/>
              <a:gd name="T4" fmla="*/ 1397000 w 1776"/>
              <a:gd name="T5" fmla="*/ 3175 h 1341"/>
              <a:gd name="T6" fmla="*/ 2763838 w 1776"/>
              <a:gd name="T7" fmla="*/ 0 h 1341"/>
              <a:gd name="T8" fmla="*/ 2819400 w 1776"/>
              <a:gd name="T9" fmla="*/ 2128838 h 13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76" h="1341">
                <a:moveTo>
                  <a:pt x="1776" y="1341"/>
                </a:moveTo>
                <a:lnTo>
                  <a:pt x="0" y="1341"/>
                </a:lnTo>
                <a:lnTo>
                  <a:pt x="880" y="2"/>
                </a:lnTo>
                <a:lnTo>
                  <a:pt x="1741" y="0"/>
                </a:lnTo>
                <a:lnTo>
                  <a:pt x="1776" y="1341"/>
                </a:lnTo>
                <a:close/>
              </a:path>
            </a:pathLst>
          </a:custGeom>
          <a:solidFill>
            <a:srgbClr val="FF1B2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Text Box 7"/>
          <p:cNvSpPr txBox="1">
            <a:spLocks noChangeArrowheads="1"/>
          </p:cNvSpPr>
          <p:nvPr/>
        </p:nvSpPr>
        <p:spPr bwMode="auto">
          <a:xfrm>
            <a:off x="3733800" y="2819400"/>
            <a:ext cx="1905000" cy="641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latin typeface="Arial Black" pitchFamily="-128" charset="0"/>
              </a:rPr>
              <a:t>4 units</a:t>
            </a:r>
            <a:endParaRPr lang="en-US"/>
          </a:p>
        </p:txBody>
      </p:sp>
      <p:grpSp>
        <p:nvGrpSpPr>
          <p:cNvPr id="14345" name="Group 13"/>
          <p:cNvGrpSpPr>
            <a:grpSpLocks/>
          </p:cNvGrpSpPr>
          <p:nvPr/>
        </p:nvGrpSpPr>
        <p:grpSpPr bwMode="auto">
          <a:xfrm>
            <a:off x="3733800" y="1066800"/>
            <a:ext cx="3048000" cy="823913"/>
            <a:chOff x="2352" y="672"/>
            <a:chExt cx="1920" cy="519"/>
          </a:xfrm>
        </p:grpSpPr>
        <p:sp>
          <p:nvSpPr>
            <p:cNvPr id="14347" name="Text Box 14"/>
            <p:cNvSpPr txBox="1">
              <a:spLocks noChangeArrowheads="1"/>
            </p:cNvSpPr>
            <p:nvPr/>
          </p:nvSpPr>
          <p:spPr bwMode="auto">
            <a:xfrm>
              <a:off x="2352" y="672"/>
              <a:ext cx="1920" cy="519"/>
            </a:xfrm>
            <a:prstGeom prst="rect">
              <a:avLst/>
            </a:prstGeom>
            <a:solidFill>
              <a:srgbClr val="F4F4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4800">
                  <a:latin typeface="Arial Black" pitchFamily="-128" charset="0"/>
                </a:rPr>
                <a:t>A   = bh</a:t>
              </a:r>
              <a:endParaRPr lang="en-US"/>
            </a:p>
          </p:txBody>
        </p:sp>
        <p:sp>
          <p:nvSpPr>
            <p:cNvPr id="14348" name="AutoShape 15"/>
            <p:cNvSpPr>
              <a:spLocks noChangeArrowheads="1"/>
            </p:cNvSpPr>
            <p:nvPr/>
          </p:nvSpPr>
          <p:spPr bwMode="auto">
            <a:xfrm>
              <a:off x="2832" y="960"/>
              <a:ext cx="336" cy="144"/>
            </a:xfrm>
            <a:prstGeom prst="parallelogram">
              <a:avLst>
                <a:gd name="adj" fmla="val 58333"/>
              </a:avLst>
            </a:prstGeom>
            <a:solidFill>
              <a:srgbClr val="F4F446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46" name="Text Box 5"/>
          <p:cNvSpPr txBox="1">
            <a:spLocks noChangeArrowheads="1"/>
          </p:cNvSpPr>
          <p:nvPr/>
        </p:nvSpPr>
        <p:spPr bwMode="auto">
          <a:xfrm>
            <a:off x="1143000" y="2438400"/>
            <a:ext cx="1676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3600">
                <a:latin typeface="Arial Black" pitchFamily="-128" charset="0"/>
              </a:rPr>
              <a:t>5 units  </a:t>
            </a:r>
            <a:endParaRPr lang="en-US"/>
          </a:p>
        </p:txBody>
      </p:sp>
    </p:spTree>
  </p:cSld>
  <p:clrMapOvr>
    <a:masterClrMapping/>
  </p:clrMapOvr>
  <p:transition advTm="1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839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0000"/>
                </a:solidFill>
              </a:rPr>
              <a:t>Area of a Parallelogram</a:t>
            </a:r>
            <a:endParaRPr lang="en-US" smtClean="0"/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-128" charset="2"/>
              <a:buNone/>
              <a:defRPr/>
            </a:pPr>
            <a:endParaRPr lang="en-US" sz="2000" smtClean="0"/>
          </a:p>
          <a:p>
            <a:pPr eaLnBrk="1" hangingPunct="1">
              <a:lnSpc>
                <a:spcPct val="90000"/>
              </a:lnSpc>
              <a:buFont typeface="Wingdings" pitchFamily="-128" charset="2"/>
              <a:buNone/>
              <a:defRPr/>
            </a:pPr>
            <a:endParaRPr lang="en-US" sz="2000" smtClean="0"/>
          </a:p>
          <a:p>
            <a:pPr eaLnBrk="1" hangingPunct="1">
              <a:lnSpc>
                <a:spcPct val="90000"/>
              </a:lnSpc>
              <a:buFont typeface="Wingdings" pitchFamily="-128" charset="2"/>
              <a:buNone/>
              <a:defRPr/>
            </a:pPr>
            <a:endParaRPr lang="en-US" sz="2000" smtClean="0"/>
          </a:p>
          <a:p>
            <a:pPr eaLnBrk="1" hangingPunct="1">
              <a:lnSpc>
                <a:spcPct val="90000"/>
              </a:lnSpc>
              <a:buFont typeface="Wingdings" pitchFamily="-128" charset="2"/>
              <a:buNone/>
              <a:defRPr/>
            </a:pPr>
            <a:endParaRPr lang="en-US" sz="2000" smtClean="0"/>
          </a:p>
          <a:p>
            <a:pPr eaLnBrk="1" hangingPunct="1">
              <a:lnSpc>
                <a:spcPct val="90000"/>
              </a:lnSpc>
              <a:buFont typeface="Wingdings" pitchFamily="-128" charset="2"/>
              <a:buNone/>
              <a:defRPr/>
            </a:pPr>
            <a:endParaRPr lang="en-US" sz="2000" smtClean="0"/>
          </a:p>
          <a:p>
            <a:pPr eaLnBrk="1" hangingPunct="1">
              <a:lnSpc>
                <a:spcPct val="90000"/>
              </a:lnSpc>
              <a:buFont typeface="Wingdings" pitchFamily="-128" charset="2"/>
              <a:buNone/>
              <a:defRPr/>
            </a:pPr>
            <a:endParaRPr lang="en-US" sz="2000" smtClean="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048000" y="4267200"/>
            <a:ext cx="1676400" cy="1190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latin typeface="Arial Black" pitchFamily="-128" charset="0"/>
              </a:rPr>
              <a:t>8 units</a:t>
            </a:r>
            <a:endParaRPr lang="en-US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3429000" y="2057400"/>
            <a:ext cx="0" cy="21336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Freeform 6"/>
          <p:cNvSpPr>
            <a:spLocks/>
          </p:cNvSpPr>
          <p:nvPr/>
        </p:nvSpPr>
        <p:spPr bwMode="auto">
          <a:xfrm>
            <a:off x="2057400" y="2057400"/>
            <a:ext cx="2819400" cy="2128838"/>
          </a:xfrm>
          <a:custGeom>
            <a:avLst/>
            <a:gdLst>
              <a:gd name="T0" fmla="*/ 2819400 w 1776"/>
              <a:gd name="T1" fmla="*/ 2128838 h 1341"/>
              <a:gd name="T2" fmla="*/ 0 w 1776"/>
              <a:gd name="T3" fmla="*/ 2128838 h 1341"/>
              <a:gd name="T4" fmla="*/ 1397000 w 1776"/>
              <a:gd name="T5" fmla="*/ 3175 h 1341"/>
              <a:gd name="T6" fmla="*/ 2763838 w 1776"/>
              <a:gd name="T7" fmla="*/ 0 h 1341"/>
              <a:gd name="T8" fmla="*/ 2819400 w 1776"/>
              <a:gd name="T9" fmla="*/ 2128838 h 13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76" h="1341">
                <a:moveTo>
                  <a:pt x="1776" y="1341"/>
                </a:moveTo>
                <a:lnTo>
                  <a:pt x="0" y="1341"/>
                </a:lnTo>
                <a:lnTo>
                  <a:pt x="880" y="2"/>
                </a:lnTo>
                <a:lnTo>
                  <a:pt x="1741" y="0"/>
                </a:lnTo>
                <a:lnTo>
                  <a:pt x="1776" y="1341"/>
                </a:lnTo>
                <a:close/>
              </a:path>
            </a:pathLst>
          </a:custGeom>
          <a:solidFill>
            <a:srgbClr val="090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Freeform 7"/>
          <p:cNvSpPr>
            <a:spLocks/>
          </p:cNvSpPr>
          <p:nvPr/>
        </p:nvSpPr>
        <p:spPr bwMode="auto">
          <a:xfrm rot="10800000">
            <a:off x="4800600" y="2057400"/>
            <a:ext cx="2819400" cy="2128838"/>
          </a:xfrm>
          <a:custGeom>
            <a:avLst/>
            <a:gdLst>
              <a:gd name="T0" fmla="*/ 2819400 w 1776"/>
              <a:gd name="T1" fmla="*/ 2128838 h 1341"/>
              <a:gd name="T2" fmla="*/ 0 w 1776"/>
              <a:gd name="T3" fmla="*/ 2128838 h 1341"/>
              <a:gd name="T4" fmla="*/ 1397000 w 1776"/>
              <a:gd name="T5" fmla="*/ 3175 h 1341"/>
              <a:gd name="T6" fmla="*/ 2763838 w 1776"/>
              <a:gd name="T7" fmla="*/ 0 h 1341"/>
              <a:gd name="T8" fmla="*/ 2819400 w 1776"/>
              <a:gd name="T9" fmla="*/ 2128838 h 13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76" h="1341">
                <a:moveTo>
                  <a:pt x="1776" y="1341"/>
                </a:moveTo>
                <a:lnTo>
                  <a:pt x="0" y="1341"/>
                </a:lnTo>
                <a:lnTo>
                  <a:pt x="880" y="2"/>
                </a:lnTo>
                <a:lnTo>
                  <a:pt x="1741" y="0"/>
                </a:lnTo>
                <a:lnTo>
                  <a:pt x="1776" y="1341"/>
                </a:lnTo>
                <a:close/>
              </a:path>
            </a:pathLst>
          </a:custGeom>
          <a:solidFill>
            <a:srgbClr val="FF1B2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733800" y="2819400"/>
            <a:ext cx="1905000" cy="641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latin typeface="Arial Black" pitchFamily="-128" charset="0"/>
              </a:rPr>
              <a:t>4 units</a:t>
            </a:r>
            <a:endParaRPr lang="en-US"/>
          </a:p>
        </p:txBody>
      </p:sp>
      <p:grpSp>
        <p:nvGrpSpPr>
          <p:cNvPr id="15369" name="Group 9"/>
          <p:cNvGrpSpPr>
            <a:grpSpLocks/>
          </p:cNvGrpSpPr>
          <p:nvPr/>
        </p:nvGrpSpPr>
        <p:grpSpPr bwMode="auto">
          <a:xfrm>
            <a:off x="3733800" y="1066800"/>
            <a:ext cx="3048000" cy="823913"/>
            <a:chOff x="2352" y="672"/>
            <a:chExt cx="1920" cy="519"/>
          </a:xfrm>
        </p:grpSpPr>
        <p:sp>
          <p:nvSpPr>
            <p:cNvPr id="15371" name="Text Box 10"/>
            <p:cNvSpPr txBox="1">
              <a:spLocks noChangeArrowheads="1"/>
            </p:cNvSpPr>
            <p:nvPr/>
          </p:nvSpPr>
          <p:spPr bwMode="auto">
            <a:xfrm>
              <a:off x="2352" y="672"/>
              <a:ext cx="1920" cy="519"/>
            </a:xfrm>
            <a:prstGeom prst="rect">
              <a:avLst/>
            </a:prstGeom>
            <a:solidFill>
              <a:srgbClr val="F4F4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4800">
                  <a:latin typeface="Arial Black" pitchFamily="-128" charset="0"/>
                </a:rPr>
                <a:t>A   = bh</a:t>
              </a:r>
              <a:endParaRPr lang="en-US"/>
            </a:p>
          </p:txBody>
        </p:sp>
        <p:sp>
          <p:nvSpPr>
            <p:cNvPr id="15372" name="AutoShape 11"/>
            <p:cNvSpPr>
              <a:spLocks noChangeArrowheads="1"/>
            </p:cNvSpPr>
            <p:nvPr/>
          </p:nvSpPr>
          <p:spPr bwMode="auto">
            <a:xfrm>
              <a:off x="2832" y="960"/>
              <a:ext cx="336" cy="144"/>
            </a:xfrm>
            <a:prstGeom prst="parallelogram">
              <a:avLst>
                <a:gd name="adj" fmla="val 58333"/>
              </a:avLst>
            </a:prstGeom>
            <a:solidFill>
              <a:srgbClr val="F4F446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70" name="Text Box 12"/>
          <p:cNvSpPr txBox="1">
            <a:spLocks noChangeArrowheads="1"/>
          </p:cNvSpPr>
          <p:nvPr/>
        </p:nvSpPr>
        <p:spPr bwMode="auto">
          <a:xfrm>
            <a:off x="1143000" y="2438400"/>
            <a:ext cx="1676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3600">
                <a:latin typeface="Arial Black" pitchFamily="-128" charset="0"/>
              </a:rPr>
              <a:t>5 units  </a:t>
            </a:r>
            <a:endParaRPr lang="en-US"/>
          </a:p>
        </p:txBody>
      </p:sp>
    </p:spTree>
  </p:cSld>
  <p:clrMapOvr>
    <a:masterClrMapping/>
  </p:clrMapOvr>
  <p:transition advTm="1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839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0000"/>
                </a:solidFill>
              </a:rPr>
              <a:t>Area of a Parallelogram</a:t>
            </a:r>
            <a:endParaRPr 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-128" charset="2"/>
              <a:buNone/>
              <a:defRPr/>
            </a:pPr>
            <a:endParaRPr lang="en-US" sz="2000" smtClean="0"/>
          </a:p>
          <a:p>
            <a:pPr eaLnBrk="1" hangingPunct="1">
              <a:lnSpc>
                <a:spcPct val="90000"/>
              </a:lnSpc>
              <a:buFont typeface="Wingdings" pitchFamily="-128" charset="2"/>
              <a:buNone/>
              <a:defRPr/>
            </a:pPr>
            <a:endParaRPr lang="en-US" sz="2000" smtClean="0"/>
          </a:p>
          <a:p>
            <a:pPr eaLnBrk="1" hangingPunct="1">
              <a:lnSpc>
                <a:spcPct val="90000"/>
              </a:lnSpc>
              <a:buFont typeface="Wingdings" pitchFamily="-128" charset="2"/>
              <a:buNone/>
              <a:defRPr/>
            </a:pPr>
            <a:endParaRPr lang="en-US" sz="2000" smtClean="0"/>
          </a:p>
          <a:p>
            <a:pPr eaLnBrk="1" hangingPunct="1">
              <a:lnSpc>
                <a:spcPct val="90000"/>
              </a:lnSpc>
              <a:buFont typeface="Wingdings" pitchFamily="-128" charset="2"/>
              <a:buNone/>
              <a:defRPr/>
            </a:pPr>
            <a:endParaRPr lang="en-US" sz="2000" smtClean="0"/>
          </a:p>
          <a:p>
            <a:pPr eaLnBrk="1" hangingPunct="1">
              <a:lnSpc>
                <a:spcPct val="90000"/>
              </a:lnSpc>
              <a:buFont typeface="Wingdings" pitchFamily="-128" charset="2"/>
              <a:buNone/>
              <a:defRPr/>
            </a:pPr>
            <a:endParaRPr lang="en-US" sz="2000" smtClean="0"/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3048000" y="4267200"/>
            <a:ext cx="1676400" cy="1190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latin typeface="Arial Black" pitchFamily="-128" charset="0"/>
              </a:rPr>
              <a:t>8 units</a:t>
            </a:r>
            <a:endParaRPr lang="en-US"/>
          </a:p>
        </p:txBody>
      </p:sp>
      <p:sp>
        <p:nvSpPr>
          <p:cNvPr id="16389" name="Line 6"/>
          <p:cNvSpPr>
            <a:spLocks noChangeShapeType="1"/>
          </p:cNvSpPr>
          <p:nvPr/>
        </p:nvSpPr>
        <p:spPr bwMode="auto">
          <a:xfrm>
            <a:off x="3429000" y="2057400"/>
            <a:ext cx="0" cy="21336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Freeform 7"/>
          <p:cNvSpPr>
            <a:spLocks/>
          </p:cNvSpPr>
          <p:nvPr/>
        </p:nvSpPr>
        <p:spPr bwMode="auto">
          <a:xfrm>
            <a:off x="2055813" y="2060575"/>
            <a:ext cx="2819400" cy="2128838"/>
          </a:xfrm>
          <a:custGeom>
            <a:avLst/>
            <a:gdLst>
              <a:gd name="T0" fmla="*/ 2819400 w 1776"/>
              <a:gd name="T1" fmla="*/ 2128838 h 1341"/>
              <a:gd name="T2" fmla="*/ 0 w 1776"/>
              <a:gd name="T3" fmla="*/ 2128838 h 1341"/>
              <a:gd name="T4" fmla="*/ 1397000 w 1776"/>
              <a:gd name="T5" fmla="*/ 3175 h 1341"/>
              <a:gd name="T6" fmla="*/ 2763838 w 1776"/>
              <a:gd name="T7" fmla="*/ 0 h 1341"/>
              <a:gd name="T8" fmla="*/ 2819400 w 1776"/>
              <a:gd name="T9" fmla="*/ 2128838 h 13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76" h="1341">
                <a:moveTo>
                  <a:pt x="1776" y="1341"/>
                </a:moveTo>
                <a:lnTo>
                  <a:pt x="0" y="1341"/>
                </a:lnTo>
                <a:lnTo>
                  <a:pt x="880" y="2"/>
                </a:lnTo>
                <a:lnTo>
                  <a:pt x="1741" y="0"/>
                </a:lnTo>
                <a:lnTo>
                  <a:pt x="1776" y="1341"/>
                </a:lnTo>
                <a:close/>
              </a:path>
            </a:pathLst>
          </a:custGeom>
          <a:solidFill>
            <a:srgbClr val="090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Freeform 8"/>
          <p:cNvSpPr>
            <a:spLocks/>
          </p:cNvSpPr>
          <p:nvPr/>
        </p:nvSpPr>
        <p:spPr bwMode="auto">
          <a:xfrm rot="10800000">
            <a:off x="5029200" y="2057400"/>
            <a:ext cx="2819400" cy="2128838"/>
          </a:xfrm>
          <a:custGeom>
            <a:avLst/>
            <a:gdLst>
              <a:gd name="T0" fmla="*/ 2819400 w 1776"/>
              <a:gd name="T1" fmla="*/ 2128838 h 1341"/>
              <a:gd name="T2" fmla="*/ 0 w 1776"/>
              <a:gd name="T3" fmla="*/ 2128838 h 1341"/>
              <a:gd name="T4" fmla="*/ 1397000 w 1776"/>
              <a:gd name="T5" fmla="*/ 3175 h 1341"/>
              <a:gd name="T6" fmla="*/ 2763838 w 1776"/>
              <a:gd name="T7" fmla="*/ 0 h 1341"/>
              <a:gd name="T8" fmla="*/ 2819400 w 1776"/>
              <a:gd name="T9" fmla="*/ 2128838 h 13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76" h="1341">
                <a:moveTo>
                  <a:pt x="1776" y="1341"/>
                </a:moveTo>
                <a:lnTo>
                  <a:pt x="0" y="1341"/>
                </a:lnTo>
                <a:lnTo>
                  <a:pt x="880" y="2"/>
                </a:lnTo>
                <a:lnTo>
                  <a:pt x="1741" y="0"/>
                </a:lnTo>
                <a:lnTo>
                  <a:pt x="1776" y="1341"/>
                </a:lnTo>
                <a:close/>
              </a:path>
            </a:pathLst>
          </a:custGeom>
          <a:solidFill>
            <a:srgbClr val="FF1B2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Text Box 9"/>
          <p:cNvSpPr txBox="1">
            <a:spLocks noChangeArrowheads="1"/>
          </p:cNvSpPr>
          <p:nvPr/>
        </p:nvSpPr>
        <p:spPr bwMode="auto">
          <a:xfrm>
            <a:off x="5181600" y="2743200"/>
            <a:ext cx="1905000" cy="641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latin typeface="Arial Black" pitchFamily="-128" charset="0"/>
              </a:rPr>
              <a:t>4 units</a:t>
            </a:r>
            <a:endParaRPr lang="en-US"/>
          </a:p>
        </p:txBody>
      </p:sp>
      <p:sp>
        <p:nvSpPr>
          <p:cNvPr id="16393" name="Text Box 4"/>
          <p:cNvSpPr txBox="1">
            <a:spLocks noChangeArrowheads="1"/>
          </p:cNvSpPr>
          <p:nvPr/>
        </p:nvSpPr>
        <p:spPr bwMode="auto">
          <a:xfrm>
            <a:off x="2362200" y="2743200"/>
            <a:ext cx="1676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latin typeface="Arial Black" pitchFamily="-128" charset="0"/>
              </a:rPr>
              <a:t>5 units</a:t>
            </a:r>
            <a:endParaRPr lang="en-US"/>
          </a:p>
        </p:txBody>
      </p:sp>
      <p:grpSp>
        <p:nvGrpSpPr>
          <p:cNvPr id="16394" name="Group 10"/>
          <p:cNvGrpSpPr>
            <a:grpSpLocks/>
          </p:cNvGrpSpPr>
          <p:nvPr/>
        </p:nvGrpSpPr>
        <p:grpSpPr bwMode="auto">
          <a:xfrm>
            <a:off x="3733800" y="1066800"/>
            <a:ext cx="3048000" cy="823913"/>
            <a:chOff x="2352" y="672"/>
            <a:chExt cx="1920" cy="519"/>
          </a:xfrm>
        </p:grpSpPr>
        <p:sp>
          <p:nvSpPr>
            <p:cNvPr id="16395" name="Text Box 11"/>
            <p:cNvSpPr txBox="1">
              <a:spLocks noChangeArrowheads="1"/>
            </p:cNvSpPr>
            <p:nvPr/>
          </p:nvSpPr>
          <p:spPr bwMode="auto">
            <a:xfrm>
              <a:off x="2352" y="672"/>
              <a:ext cx="1920" cy="519"/>
            </a:xfrm>
            <a:prstGeom prst="rect">
              <a:avLst/>
            </a:prstGeom>
            <a:solidFill>
              <a:srgbClr val="F4F4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4800">
                  <a:latin typeface="Arial Black" pitchFamily="-128" charset="0"/>
                </a:rPr>
                <a:t>A   = bh</a:t>
              </a:r>
              <a:endParaRPr lang="en-US"/>
            </a:p>
          </p:txBody>
        </p:sp>
        <p:sp>
          <p:nvSpPr>
            <p:cNvPr id="16396" name="AutoShape 12"/>
            <p:cNvSpPr>
              <a:spLocks noChangeArrowheads="1"/>
            </p:cNvSpPr>
            <p:nvPr/>
          </p:nvSpPr>
          <p:spPr bwMode="auto">
            <a:xfrm>
              <a:off x="2832" y="960"/>
              <a:ext cx="336" cy="144"/>
            </a:xfrm>
            <a:prstGeom prst="parallelogram">
              <a:avLst>
                <a:gd name="adj" fmla="val 58333"/>
              </a:avLst>
            </a:prstGeom>
            <a:solidFill>
              <a:srgbClr val="F4F446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advTm="1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839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0000"/>
                </a:solidFill>
              </a:rPr>
              <a:t>Area of a Parallelogram</a:t>
            </a:r>
            <a:endParaRPr 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-128" charset="2"/>
              <a:buNone/>
              <a:defRPr/>
            </a:pPr>
            <a:endParaRPr lang="en-US" sz="2000" smtClean="0"/>
          </a:p>
          <a:p>
            <a:pPr eaLnBrk="1" hangingPunct="1">
              <a:lnSpc>
                <a:spcPct val="90000"/>
              </a:lnSpc>
              <a:buFont typeface="Wingdings" pitchFamily="-128" charset="2"/>
              <a:buNone/>
              <a:defRPr/>
            </a:pPr>
            <a:endParaRPr lang="en-US" sz="2000" smtClean="0"/>
          </a:p>
          <a:p>
            <a:pPr eaLnBrk="1" hangingPunct="1">
              <a:lnSpc>
                <a:spcPct val="90000"/>
              </a:lnSpc>
              <a:buFont typeface="Wingdings" pitchFamily="-128" charset="2"/>
              <a:buNone/>
              <a:defRPr/>
            </a:pPr>
            <a:endParaRPr lang="en-US" sz="2000" smtClean="0"/>
          </a:p>
          <a:p>
            <a:pPr eaLnBrk="1" hangingPunct="1">
              <a:lnSpc>
                <a:spcPct val="90000"/>
              </a:lnSpc>
              <a:buFont typeface="Wingdings" pitchFamily="-128" charset="2"/>
              <a:buNone/>
              <a:defRPr/>
            </a:pPr>
            <a:endParaRPr lang="en-US" sz="2000" smtClean="0"/>
          </a:p>
          <a:p>
            <a:pPr eaLnBrk="1" hangingPunct="1">
              <a:lnSpc>
                <a:spcPct val="90000"/>
              </a:lnSpc>
              <a:buFont typeface="Wingdings" pitchFamily="-128" charset="2"/>
              <a:buNone/>
              <a:defRPr/>
            </a:pPr>
            <a:endParaRPr lang="en-US" sz="2000" smtClean="0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048000" y="4267200"/>
            <a:ext cx="1676400" cy="1190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latin typeface="Arial Black" pitchFamily="-128" charset="0"/>
              </a:rPr>
              <a:t>8 units</a:t>
            </a:r>
            <a:endParaRPr lang="en-US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4114800" y="2057400"/>
            <a:ext cx="0" cy="21336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Freeform 6"/>
          <p:cNvSpPr>
            <a:spLocks/>
          </p:cNvSpPr>
          <p:nvPr/>
        </p:nvSpPr>
        <p:spPr bwMode="auto">
          <a:xfrm>
            <a:off x="2741613" y="2060575"/>
            <a:ext cx="2819400" cy="2128838"/>
          </a:xfrm>
          <a:custGeom>
            <a:avLst/>
            <a:gdLst>
              <a:gd name="T0" fmla="*/ 2819400 w 1776"/>
              <a:gd name="T1" fmla="*/ 2128838 h 1341"/>
              <a:gd name="T2" fmla="*/ 0 w 1776"/>
              <a:gd name="T3" fmla="*/ 2128838 h 1341"/>
              <a:gd name="T4" fmla="*/ 1397000 w 1776"/>
              <a:gd name="T5" fmla="*/ 3175 h 1341"/>
              <a:gd name="T6" fmla="*/ 2763838 w 1776"/>
              <a:gd name="T7" fmla="*/ 0 h 1341"/>
              <a:gd name="T8" fmla="*/ 2819400 w 1776"/>
              <a:gd name="T9" fmla="*/ 2128838 h 13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76" h="1341">
                <a:moveTo>
                  <a:pt x="1776" y="1341"/>
                </a:moveTo>
                <a:lnTo>
                  <a:pt x="0" y="1341"/>
                </a:lnTo>
                <a:lnTo>
                  <a:pt x="880" y="2"/>
                </a:lnTo>
                <a:lnTo>
                  <a:pt x="1741" y="0"/>
                </a:lnTo>
                <a:lnTo>
                  <a:pt x="1776" y="1341"/>
                </a:lnTo>
                <a:close/>
              </a:path>
            </a:pathLst>
          </a:custGeom>
          <a:solidFill>
            <a:srgbClr val="090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5" name="Freeform 7"/>
          <p:cNvSpPr>
            <a:spLocks/>
          </p:cNvSpPr>
          <p:nvPr/>
        </p:nvSpPr>
        <p:spPr bwMode="auto">
          <a:xfrm rot="10800000">
            <a:off x="5715000" y="2057400"/>
            <a:ext cx="2819400" cy="2128838"/>
          </a:xfrm>
          <a:custGeom>
            <a:avLst/>
            <a:gdLst>
              <a:gd name="T0" fmla="*/ 2819400 w 1776"/>
              <a:gd name="T1" fmla="*/ 2128838 h 1341"/>
              <a:gd name="T2" fmla="*/ 0 w 1776"/>
              <a:gd name="T3" fmla="*/ 2128838 h 1341"/>
              <a:gd name="T4" fmla="*/ 1397000 w 1776"/>
              <a:gd name="T5" fmla="*/ 3175 h 1341"/>
              <a:gd name="T6" fmla="*/ 2763838 w 1776"/>
              <a:gd name="T7" fmla="*/ 0 h 1341"/>
              <a:gd name="T8" fmla="*/ 2819400 w 1776"/>
              <a:gd name="T9" fmla="*/ 2128838 h 13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76" h="1341">
                <a:moveTo>
                  <a:pt x="1776" y="1341"/>
                </a:moveTo>
                <a:lnTo>
                  <a:pt x="0" y="1341"/>
                </a:lnTo>
                <a:lnTo>
                  <a:pt x="880" y="2"/>
                </a:lnTo>
                <a:lnTo>
                  <a:pt x="1741" y="0"/>
                </a:lnTo>
                <a:lnTo>
                  <a:pt x="1776" y="1341"/>
                </a:lnTo>
                <a:close/>
              </a:path>
            </a:pathLst>
          </a:custGeom>
          <a:solidFill>
            <a:srgbClr val="FF1B2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867400" y="2743200"/>
            <a:ext cx="1905000" cy="641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latin typeface="Arial Black" pitchFamily="-128" charset="0"/>
              </a:rPr>
              <a:t>4 units</a:t>
            </a:r>
            <a:endParaRPr lang="en-US"/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3048000" y="2743200"/>
            <a:ext cx="1676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latin typeface="Arial Black" pitchFamily="-128" charset="0"/>
              </a:rPr>
              <a:t>5 units</a:t>
            </a:r>
            <a:endParaRPr lang="en-US"/>
          </a:p>
        </p:txBody>
      </p:sp>
      <p:grpSp>
        <p:nvGrpSpPr>
          <p:cNvPr id="17418" name="Group 10"/>
          <p:cNvGrpSpPr>
            <a:grpSpLocks/>
          </p:cNvGrpSpPr>
          <p:nvPr/>
        </p:nvGrpSpPr>
        <p:grpSpPr bwMode="auto">
          <a:xfrm>
            <a:off x="3733800" y="1066800"/>
            <a:ext cx="3048000" cy="823913"/>
            <a:chOff x="2352" y="672"/>
            <a:chExt cx="1920" cy="519"/>
          </a:xfrm>
        </p:grpSpPr>
        <p:sp>
          <p:nvSpPr>
            <p:cNvPr id="17419" name="Text Box 11"/>
            <p:cNvSpPr txBox="1">
              <a:spLocks noChangeArrowheads="1"/>
            </p:cNvSpPr>
            <p:nvPr/>
          </p:nvSpPr>
          <p:spPr bwMode="auto">
            <a:xfrm>
              <a:off x="2352" y="672"/>
              <a:ext cx="1920" cy="519"/>
            </a:xfrm>
            <a:prstGeom prst="rect">
              <a:avLst/>
            </a:prstGeom>
            <a:solidFill>
              <a:srgbClr val="F4F4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4800">
                  <a:latin typeface="Arial Black" pitchFamily="-128" charset="0"/>
                </a:rPr>
                <a:t>A   = bh</a:t>
              </a:r>
              <a:endParaRPr lang="en-US"/>
            </a:p>
          </p:txBody>
        </p:sp>
        <p:sp>
          <p:nvSpPr>
            <p:cNvPr id="17420" name="AutoShape 12"/>
            <p:cNvSpPr>
              <a:spLocks noChangeArrowheads="1"/>
            </p:cNvSpPr>
            <p:nvPr/>
          </p:nvSpPr>
          <p:spPr bwMode="auto">
            <a:xfrm>
              <a:off x="2832" y="960"/>
              <a:ext cx="336" cy="144"/>
            </a:xfrm>
            <a:prstGeom prst="parallelogram">
              <a:avLst>
                <a:gd name="adj" fmla="val 58333"/>
              </a:avLst>
            </a:prstGeom>
            <a:solidFill>
              <a:srgbClr val="F4F446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advTm="1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839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0000"/>
                </a:solidFill>
              </a:rPr>
              <a:t>Area of a Parallelogram</a:t>
            </a:r>
            <a:endParaRPr lang="en-U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-128" charset="2"/>
              <a:buNone/>
              <a:defRPr/>
            </a:pPr>
            <a:endParaRPr lang="en-US" sz="2000" smtClean="0"/>
          </a:p>
          <a:p>
            <a:pPr eaLnBrk="1" hangingPunct="1">
              <a:lnSpc>
                <a:spcPct val="90000"/>
              </a:lnSpc>
              <a:buFont typeface="Wingdings" pitchFamily="-128" charset="2"/>
              <a:buNone/>
              <a:defRPr/>
            </a:pPr>
            <a:endParaRPr lang="en-US" sz="2000" smtClean="0"/>
          </a:p>
          <a:p>
            <a:pPr eaLnBrk="1" hangingPunct="1">
              <a:lnSpc>
                <a:spcPct val="90000"/>
              </a:lnSpc>
              <a:buFont typeface="Wingdings" pitchFamily="-128" charset="2"/>
              <a:buNone/>
              <a:defRPr/>
            </a:pPr>
            <a:endParaRPr lang="en-US" sz="2000" smtClean="0"/>
          </a:p>
          <a:p>
            <a:pPr eaLnBrk="1" hangingPunct="1">
              <a:lnSpc>
                <a:spcPct val="90000"/>
              </a:lnSpc>
              <a:buFont typeface="Wingdings" pitchFamily="-128" charset="2"/>
              <a:buNone/>
              <a:defRPr/>
            </a:pPr>
            <a:endParaRPr lang="en-US" sz="2000" smtClean="0"/>
          </a:p>
          <a:p>
            <a:pPr eaLnBrk="1" hangingPunct="1">
              <a:lnSpc>
                <a:spcPct val="90000"/>
              </a:lnSpc>
              <a:buFont typeface="Wingdings" pitchFamily="-128" charset="2"/>
              <a:buNone/>
              <a:defRPr/>
            </a:pPr>
            <a:endParaRPr lang="en-US" sz="2000" smtClean="0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048000" y="4267200"/>
            <a:ext cx="1676400" cy="1190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latin typeface="Arial Black" pitchFamily="-128" charset="0"/>
              </a:rPr>
              <a:t>8 units</a:t>
            </a:r>
            <a:endParaRPr lang="en-US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4114800" y="2057400"/>
            <a:ext cx="0" cy="21336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Freeform 6"/>
          <p:cNvSpPr>
            <a:spLocks/>
          </p:cNvSpPr>
          <p:nvPr/>
        </p:nvSpPr>
        <p:spPr bwMode="auto">
          <a:xfrm>
            <a:off x="2741613" y="2060575"/>
            <a:ext cx="2819400" cy="2128838"/>
          </a:xfrm>
          <a:custGeom>
            <a:avLst/>
            <a:gdLst>
              <a:gd name="T0" fmla="*/ 2819400 w 1776"/>
              <a:gd name="T1" fmla="*/ 2128838 h 1341"/>
              <a:gd name="T2" fmla="*/ 0 w 1776"/>
              <a:gd name="T3" fmla="*/ 2128838 h 1341"/>
              <a:gd name="T4" fmla="*/ 1397000 w 1776"/>
              <a:gd name="T5" fmla="*/ 3175 h 1341"/>
              <a:gd name="T6" fmla="*/ 2763838 w 1776"/>
              <a:gd name="T7" fmla="*/ 0 h 1341"/>
              <a:gd name="T8" fmla="*/ 2819400 w 1776"/>
              <a:gd name="T9" fmla="*/ 2128838 h 13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76" h="1341">
                <a:moveTo>
                  <a:pt x="1776" y="1341"/>
                </a:moveTo>
                <a:lnTo>
                  <a:pt x="0" y="1341"/>
                </a:lnTo>
                <a:lnTo>
                  <a:pt x="880" y="2"/>
                </a:lnTo>
                <a:lnTo>
                  <a:pt x="1741" y="0"/>
                </a:lnTo>
                <a:lnTo>
                  <a:pt x="1776" y="1341"/>
                </a:lnTo>
                <a:close/>
              </a:path>
            </a:pathLst>
          </a:custGeom>
          <a:solidFill>
            <a:srgbClr val="090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Freeform 7"/>
          <p:cNvSpPr>
            <a:spLocks/>
          </p:cNvSpPr>
          <p:nvPr/>
        </p:nvSpPr>
        <p:spPr bwMode="auto">
          <a:xfrm rot="10800000">
            <a:off x="5638800" y="2595563"/>
            <a:ext cx="2819400" cy="2128837"/>
          </a:xfrm>
          <a:custGeom>
            <a:avLst/>
            <a:gdLst>
              <a:gd name="T0" fmla="*/ 2819400 w 1776"/>
              <a:gd name="T1" fmla="*/ 2128837 h 1341"/>
              <a:gd name="T2" fmla="*/ 0 w 1776"/>
              <a:gd name="T3" fmla="*/ 2128837 h 1341"/>
              <a:gd name="T4" fmla="*/ 1397000 w 1776"/>
              <a:gd name="T5" fmla="*/ 3175 h 1341"/>
              <a:gd name="T6" fmla="*/ 2763838 w 1776"/>
              <a:gd name="T7" fmla="*/ 0 h 1341"/>
              <a:gd name="T8" fmla="*/ 2819400 w 1776"/>
              <a:gd name="T9" fmla="*/ 2128837 h 13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76" h="1341">
                <a:moveTo>
                  <a:pt x="1776" y="1341"/>
                </a:moveTo>
                <a:lnTo>
                  <a:pt x="0" y="1341"/>
                </a:lnTo>
                <a:lnTo>
                  <a:pt x="880" y="2"/>
                </a:lnTo>
                <a:lnTo>
                  <a:pt x="1741" y="0"/>
                </a:lnTo>
                <a:lnTo>
                  <a:pt x="1776" y="1341"/>
                </a:lnTo>
                <a:close/>
              </a:path>
            </a:pathLst>
          </a:custGeom>
          <a:solidFill>
            <a:srgbClr val="FF1B2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5791200" y="3281363"/>
            <a:ext cx="1905000" cy="641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latin typeface="Arial Black" pitchFamily="-128" charset="0"/>
              </a:rPr>
              <a:t>4 units</a:t>
            </a:r>
            <a:endParaRPr lang="en-US"/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3048000" y="2743200"/>
            <a:ext cx="1676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latin typeface="Arial Black" pitchFamily="-128" charset="0"/>
              </a:rPr>
              <a:t>5 units</a:t>
            </a:r>
            <a:endParaRPr lang="en-US"/>
          </a:p>
        </p:txBody>
      </p:sp>
      <p:grpSp>
        <p:nvGrpSpPr>
          <p:cNvPr id="18442" name="Group 10"/>
          <p:cNvGrpSpPr>
            <a:grpSpLocks/>
          </p:cNvGrpSpPr>
          <p:nvPr/>
        </p:nvGrpSpPr>
        <p:grpSpPr bwMode="auto">
          <a:xfrm>
            <a:off x="3733800" y="1066800"/>
            <a:ext cx="3048000" cy="823913"/>
            <a:chOff x="2352" y="672"/>
            <a:chExt cx="1920" cy="519"/>
          </a:xfrm>
        </p:grpSpPr>
        <p:sp>
          <p:nvSpPr>
            <p:cNvPr id="18443" name="Text Box 11"/>
            <p:cNvSpPr txBox="1">
              <a:spLocks noChangeArrowheads="1"/>
            </p:cNvSpPr>
            <p:nvPr/>
          </p:nvSpPr>
          <p:spPr bwMode="auto">
            <a:xfrm>
              <a:off x="2352" y="672"/>
              <a:ext cx="1920" cy="519"/>
            </a:xfrm>
            <a:prstGeom prst="rect">
              <a:avLst/>
            </a:prstGeom>
            <a:solidFill>
              <a:srgbClr val="F4F4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4800">
                  <a:latin typeface="Arial Black" pitchFamily="-128" charset="0"/>
                </a:rPr>
                <a:t>A   = bh</a:t>
              </a:r>
              <a:endParaRPr lang="en-US"/>
            </a:p>
          </p:txBody>
        </p:sp>
        <p:sp>
          <p:nvSpPr>
            <p:cNvPr id="18444" name="AutoShape 12"/>
            <p:cNvSpPr>
              <a:spLocks noChangeArrowheads="1"/>
            </p:cNvSpPr>
            <p:nvPr/>
          </p:nvSpPr>
          <p:spPr bwMode="auto">
            <a:xfrm>
              <a:off x="2832" y="960"/>
              <a:ext cx="336" cy="144"/>
            </a:xfrm>
            <a:prstGeom prst="parallelogram">
              <a:avLst>
                <a:gd name="adj" fmla="val 58333"/>
              </a:avLst>
            </a:prstGeom>
            <a:solidFill>
              <a:srgbClr val="F4F446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advTm="1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839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0000"/>
                </a:solidFill>
              </a:rPr>
              <a:t>Area of a Parallelogram</a:t>
            </a:r>
            <a:endParaRPr lang="en-US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-128" charset="2"/>
              <a:buNone/>
              <a:defRPr/>
            </a:pPr>
            <a:endParaRPr lang="en-US" sz="2000" smtClean="0"/>
          </a:p>
          <a:p>
            <a:pPr eaLnBrk="1" hangingPunct="1">
              <a:lnSpc>
                <a:spcPct val="90000"/>
              </a:lnSpc>
              <a:buFont typeface="Wingdings" pitchFamily="-128" charset="2"/>
              <a:buNone/>
              <a:defRPr/>
            </a:pPr>
            <a:endParaRPr lang="en-US" sz="2000" smtClean="0"/>
          </a:p>
          <a:p>
            <a:pPr eaLnBrk="1" hangingPunct="1">
              <a:lnSpc>
                <a:spcPct val="90000"/>
              </a:lnSpc>
              <a:buFont typeface="Wingdings" pitchFamily="-128" charset="2"/>
              <a:buNone/>
              <a:defRPr/>
            </a:pPr>
            <a:endParaRPr lang="en-US" sz="2000" smtClean="0"/>
          </a:p>
          <a:p>
            <a:pPr eaLnBrk="1" hangingPunct="1">
              <a:lnSpc>
                <a:spcPct val="90000"/>
              </a:lnSpc>
              <a:buFont typeface="Wingdings" pitchFamily="-128" charset="2"/>
              <a:buNone/>
              <a:defRPr/>
            </a:pPr>
            <a:endParaRPr lang="en-US" sz="2000" smtClean="0"/>
          </a:p>
          <a:p>
            <a:pPr eaLnBrk="1" hangingPunct="1">
              <a:lnSpc>
                <a:spcPct val="90000"/>
              </a:lnSpc>
              <a:buFont typeface="Wingdings" pitchFamily="-128" charset="2"/>
              <a:buNone/>
              <a:defRPr/>
            </a:pPr>
            <a:endParaRPr lang="en-US" sz="2000" smtClean="0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048000" y="4267200"/>
            <a:ext cx="1676400" cy="1190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latin typeface="Arial Black" pitchFamily="-128" charset="0"/>
              </a:rPr>
              <a:t>8 units</a:t>
            </a:r>
            <a:endParaRPr lang="en-US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4114800" y="2057400"/>
            <a:ext cx="0" cy="21336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Freeform 6"/>
          <p:cNvSpPr>
            <a:spLocks/>
          </p:cNvSpPr>
          <p:nvPr/>
        </p:nvSpPr>
        <p:spPr bwMode="auto">
          <a:xfrm>
            <a:off x="2741613" y="2060575"/>
            <a:ext cx="2819400" cy="2128838"/>
          </a:xfrm>
          <a:custGeom>
            <a:avLst/>
            <a:gdLst>
              <a:gd name="T0" fmla="*/ 2819400 w 1776"/>
              <a:gd name="T1" fmla="*/ 2128838 h 1341"/>
              <a:gd name="T2" fmla="*/ 0 w 1776"/>
              <a:gd name="T3" fmla="*/ 2128838 h 1341"/>
              <a:gd name="T4" fmla="*/ 1397000 w 1776"/>
              <a:gd name="T5" fmla="*/ 3175 h 1341"/>
              <a:gd name="T6" fmla="*/ 2763838 w 1776"/>
              <a:gd name="T7" fmla="*/ 0 h 1341"/>
              <a:gd name="T8" fmla="*/ 2819400 w 1776"/>
              <a:gd name="T9" fmla="*/ 2128838 h 13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76" h="1341">
                <a:moveTo>
                  <a:pt x="1776" y="1341"/>
                </a:moveTo>
                <a:lnTo>
                  <a:pt x="0" y="1341"/>
                </a:lnTo>
                <a:lnTo>
                  <a:pt x="880" y="2"/>
                </a:lnTo>
                <a:lnTo>
                  <a:pt x="1741" y="0"/>
                </a:lnTo>
                <a:lnTo>
                  <a:pt x="1776" y="1341"/>
                </a:lnTo>
                <a:close/>
              </a:path>
            </a:pathLst>
          </a:custGeom>
          <a:solidFill>
            <a:srgbClr val="090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Freeform 7"/>
          <p:cNvSpPr>
            <a:spLocks/>
          </p:cNvSpPr>
          <p:nvPr/>
        </p:nvSpPr>
        <p:spPr bwMode="auto">
          <a:xfrm rot="10800000">
            <a:off x="5410200" y="3205163"/>
            <a:ext cx="2819400" cy="2128837"/>
          </a:xfrm>
          <a:custGeom>
            <a:avLst/>
            <a:gdLst>
              <a:gd name="T0" fmla="*/ 2819400 w 1776"/>
              <a:gd name="T1" fmla="*/ 2128837 h 1341"/>
              <a:gd name="T2" fmla="*/ 0 w 1776"/>
              <a:gd name="T3" fmla="*/ 2128837 h 1341"/>
              <a:gd name="T4" fmla="*/ 1397000 w 1776"/>
              <a:gd name="T5" fmla="*/ 3175 h 1341"/>
              <a:gd name="T6" fmla="*/ 2763838 w 1776"/>
              <a:gd name="T7" fmla="*/ 0 h 1341"/>
              <a:gd name="T8" fmla="*/ 2819400 w 1776"/>
              <a:gd name="T9" fmla="*/ 2128837 h 13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76" h="1341">
                <a:moveTo>
                  <a:pt x="1776" y="1341"/>
                </a:moveTo>
                <a:lnTo>
                  <a:pt x="0" y="1341"/>
                </a:lnTo>
                <a:lnTo>
                  <a:pt x="880" y="2"/>
                </a:lnTo>
                <a:lnTo>
                  <a:pt x="1741" y="0"/>
                </a:lnTo>
                <a:lnTo>
                  <a:pt x="1776" y="1341"/>
                </a:lnTo>
                <a:close/>
              </a:path>
            </a:pathLst>
          </a:custGeom>
          <a:solidFill>
            <a:srgbClr val="FF1B2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5562600" y="3890963"/>
            <a:ext cx="1905000" cy="641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latin typeface="Arial Black" pitchFamily="-128" charset="0"/>
              </a:rPr>
              <a:t>4 units</a:t>
            </a:r>
            <a:endParaRPr lang="en-US"/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3048000" y="2743200"/>
            <a:ext cx="1676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latin typeface="Arial Black" pitchFamily="-128" charset="0"/>
              </a:rPr>
              <a:t>5 units</a:t>
            </a:r>
            <a:endParaRPr lang="en-US"/>
          </a:p>
        </p:txBody>
      </p:sp>
      <p:grpSp>
        <p:nvGrpSpPr>
          <p:cNvPr id="19466" name="Group 10"/>
          <p:cNvGrpSpPr>
            <a:grpSpLocks/>
          </p:cNvGrpSpPr>
          <p:nvPr/>
        </p:nvGrpSpPr>
        <p:grpSpPr bwMode="auto">
          <a:xfrm>
            <a:off x="3733800" y="1066800"/>
            <a:ext cx="3048000" cy="823913"/>
            <a:chOff x="2352" y="672"/>
            <a:chExt cx="1920" cy="519"/>
          </a:xfrm>
        </p:grpSpPr>
        <p:sp>
          <p:nvSpPr>
            <p:cNvPr id="19467" name="Text Box 11"/>
            <p:cNvSpPr txBox="1">
              <a:spLocks noChangeArrowheads="1"/>
            </p:cNvSpPr>
            <p:nvPr/>
          </p:nvSpPr>
          <p:spPr bwMode="auto">
            <a:xfrm>
              <a:off x="2352" y="672"/>
              <a:ext cx="1920" cy="519"/>
            </a:xfrm>
            <a:prstGeom prst="rect">
              <a:avLst/>
            </a:prstGeom>
            <a:solidFill>
              <a:srgbClr val="F4F4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4800">
                  <a:latin typeface="Arial Black" pitchFamily="-128" charset="0"/>
                </a:rPr>
                <a:t>A   = bh</a:t>
              </a:r>
              <a:endParaRPr lang="en-US"/>
            </a:p>
          </p:txBody>
        </p:sp>
        <p:sp>
          <p:nvSpPr>
            <p:cNvPr id="19468" name="AutoShape 12"/>
            <p:cNvSpPr>
              <a:spLocks noChangeArrowheads="1"/>
            </p:cNvSpPr>
            <p:nvPr/>
          </p:nvSpPr>
          <p:spPr bwMode="auto">
            <a:xfrm>
              <a:off x="2832" y="960"/>
              <a:ext cx="336" cy="144"/>
            </a:xfrm>
            <a:prstGeom prst="parallelogram">
              <a:avLst>
                <a:gd name="adj" fmla="val 58333"/>
              </a:avLst>
            </a:prstGeom>
            <a:solidFill>
              <a:srgbClr val="F4F446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advTm="1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839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0000"/>
                </a:solidFill>
              </a:rPr>
              <a:t>Area of a Parallelogram</a:t>
            </a:r>
            <a:endParaRPr 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-128" charset="2"/>
              <a:buNone/>
              <a:defRPr/>
            </a:pPr>
            <a:endParaRPr lang="en-US" sz="2000" smtClean="0"/>
          </a:p>
          <a:p>
            <a:pPr eaLnBrk="1" hangingPunct="1">
              <a:lnSpc>
                <a:spcPct val="90000"/>
              </a:lnSpc>
              <a:buFont typeface="Wingdings" pitchFamily="-128" charset="2"/>
              <a:buNone/>
              <a:defRPr/>
            </a:pPr>
            <a:endParaRPr lang="en-US" sz="2000" smtClean="0"/>
          </a:p>
          <a:p>
            <a:pPr eaLnBrk="1" hangingPunct="1">
              <a:lnSpc>
                <a:spcPct val="90000"/>
              </a:lnSpc>
              <a:buFont typeface="Wingdings" pitchFamily="-128" charset="2"/>
              <a:buNone/>
              <a:defRPr/>
            </a:pPr>
            <a:endParaRPr lang="en-US" sz="2000" smtClean="0"/>
          </a:p>
          <a:p>
            <a:pPr eaLnBrk="1" hangingPunct="1">
              <a:lnSpc>
                <a:spcPct val="90000"/>
              </a:lnSpc>
              <a:buFont typeface="Wingdings" pitchFamily="-128" charset="2"/>
              <a:buNone/>
              <a:defRPr/>
            </a:pPr>
            <a:endParaRPr lang="en-US" sz="2000" smtClean="0"/>
          </a:p>
          <a:p>
            <a:pPr eaLnBrk="1" hangingPunct="1">
              <a:lnSpc>
                <a:spcPct val="90000"/>
              </a:lnSpc>
              <a:buFont typeface="Wingdings" pitchFamily="-128" charset="2"/>
              <a:buNone/>
              <a:defRPr/>
            </a:pPr>
            <a:endParaRPr lang="en-US" sz="2000" smtClean="0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048000" y="4267200"/>
            <a:ext cx="1676400" cy="1190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latin typeface="Arial Black" pitchFamily="-128" charset="0"/>
              </a:rPr>
              <a:t>8 units</a:t>
            </a:r>
            <a:endParaRPr lang="en-US"/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4573588" y="2057400"/>
            <a:ext cx="0" cy="21336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Freeform 6"/>
          <p:cNvSpPr>
            <a:spLocks/>
          </p:cNvSpPr>
          <p:nvPr/>
        </p:nvSpPr>
        <p:spPr bwMode="auto">
          <a:xfrm>
            <a:off x="3200400" y="2060575"/>
            <a:ext cx="2819400" cy="2128838"/>
          </a:xfrm>
          <a:custGeom>
            <a:avLst/>
            <a:gdLst>
              <a:gd name="T0" fmla="*/ 2819400 w 1776"/>
              <a:gd name="T1" fmla="*/ 2128838 h 1341"/>
              <a:gd name="T2" fmla="*/ 0 w 1776"/>
              <a:gd name="T3" fmla="*/ 2128838 h 1341"/>
              <a:gd name="T4" fmla="*/ 1397000 w 1776"/>
              <a:gd name="T5" fmla="*/ 3175 h 1341"/>
              <a:gd name="T6" fmla="*/ 2763838 w 1776"/>
              <a:gd name="T7" fmla="*/ 0 h 1341"/>
              <a:gd name="T8" fmla="*/ 2819400 w 1776"/>
              <a:gd name="T9" fmla="*/ 2128838 h 13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76" h="1341">
                <a:moveTo>
                  <a:pt x="1776" y="1341"/>
                </a:moveTo>
                <a:lnTo>
                  <a:pt x="0" y="1341"/>
                </a:lnTo>
                <a:lnTo>
                  <a:pt x="880" y="2"/>
                </a:lnTo>
                <a:lnTo>
                  <a:pt x="1741" y="0"/>
                </a:lnTo>
                <a:lnTo>
                  <a:pt x="1776" y="1341"/>
                </a:lnTo>
                <a:close/>
              </a:path>
            </a:pathLst>
          </a:custGeom>
          <a:solidFill>
            <a:srgbClr val="090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Freeform 7"/>
          <p:cNvSpPr>
            <a:spLocks/>
          </p:cNvSpPr>
          <p:nvPr/>
        </p:nvSpPr>
        <p:spPr bwMode="auto">
          <a:xfrm rot="10800000">
            <a:off x="4724400" y="3586163"/>
            <a:ext cx="2819400" cy="2128837"/>
          </a:xfrm>
          <a:custGeom>
            <a:avLst/>
            <a:gdLst>
              <a:gd name="T0" fmla="*/ 2819400 w 1776"/>
              <a:gd name="T1" fmla="*/ 2128837 h 1341"/>
              <a:gd name="T2" fmla="*/ 0 w 1776"/>
              <a:gd name="T3" fmla="*/ 2128837 h 1341"/>
              <a:gd name="T4" fmla="*/ 1397000 w 1776"/>
              <a:gd name="T5" fmla="*/ 3175 h 1341"/>
              <a:gd name="T6" fmla="*/ 2763838 w 1776"/>
              <a:gd name="T7" fmla="*/ 0 h 1341"/>
              <a:gd name="T8" fmla="*/ 2819400 w 1776"/>
              <a:gd name="T9" fmla="*/ 2128837 h 13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76" h="1341">
                <a:moveTo>
                  <a:pt x="1776" y="1341"/>
                </a:moveTo>
                <a:lnTo>
                  <a:pt x="0" y="1341"/>
                </a:lnTo>
                <a:lnTo>
                  <a:pt x="880" y="2"/>
                </a:lnTo>
                <a:lnTo>
                  <a:pt x="1741" y="0"/>
                </a:lnTo>
                <a:lnTo>
                  <a:pt x="1776" y="1341"/>
                </a:lnTo>
                <a:close/>
              </a:path>
            </a:pathLst>
          </a:custGeom>
          <a:solidFill>
            <a:srgbClr val="FF1B2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4876800" y="4271963"/>
            <a:ext cx="1905000" cy="641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latin typeface="Arial Black" pitchFamily="-128" charset="0"/>
              </a:rPr>
              <a:t>4 units</a:t>
            </a:r>
            <a:endParaRPr lang="en-US"/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3506788" y="2743200"/>
            <a:ext cx="1676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latin typeface="Arial Black" pitchFamily="-128" charset="0"/>
              </a:rPr>
              <a:t>5 units</a:t>
            </a:r>
            <a:endParaRPr lang="en-US"/>
          </a:p>
        </p:txBody>
      </p:sp>
      <p:grpSp>
        <p:nvGrpSpPr>
          <p:cNvPr id="20490" name="Group 10"/>
          <p:cNvGrpSpPr>
            <a:grpSpLocks/>
          </p:cNvGrpSpPr>
          <p:nvPr/>
        </p:nvGrpSpPr>
        <p:grpSpPr bwMode="auto">
          <a:xfrm>
            <a:off x="3733800" y="1066800"/>
            <a:ext cx="3048000" cy="823913"/>
            <a:chOff x="2352" y="672"/>
            <a:chExt cx="1920" cy="519"/>
          </a:xfrm>
        </p:grpSpPr>
        <p:sp>
          <p:nvSpPr>
            <p:cNvPr id="20491" name="Text Box 11"/>
            <p:cNvSpPr txBox="1">
              <a:spLocks noChangeArrowheads="1"/>
            </p:cNvSpPr>
            <p:nvPr/>
          </p:nvSpPr>
          <p:spPr bwMode="auto">
            <a:xfrm>
              <a:off x="2352" y="672"/>
              <a:ext cx="1920" cy="519"/>
            </a:xfrm>
            <a:prstGeom prst="rect">
              <a:avLst/>
            </a:prstGeom>
            <a:solidFill>
              <a:srgbClr val="F4F4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4800">
                  <a:latin typeface="Arial Black" pitchFamily="-128" charset="0"/>
                </a:rPr>
                <a:t>A   = bh</a:t>
              </a:r>
              <a:endParaRPr lang="en-US"/>
            </a:p>
          </p:txBody>
        </p:sp>
        <p:sp>
          <p:nvSpPr>
            <p:cNvPr id="20492" name="AutoShape 12"/>
            <p:cNvSpPr>
              <a:spLocks noChangeArrowheads="1"/>
            </p:cNvSpPr>
            <p:nvPr/>
          </p:nvSpPr>
          <p:spPr bwMode="auto">
            <a:xfrm>
              <a:off x="2832" y="960"/>
              <a:ext cx="336" cy="144"/>
            </a:xfrm>
            <a:prstGeom prst="parallelogram">
              <a:avLst>
                <a:gd name="adj" fmla="val 58333"/>
              </a:avLst>
            </a:prstGeom>
            <a:solidFill>
              <a:srgbClr val="F4F446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advTm="1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Area: Formulas and Derivations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 typeface="Wingdings" pitchFamily="-128" charset="2"/>
              <a:buNone/>
              <a:defRPr/>
            </a:pPr>
            <a:endParaRPr lang="en-US" sz="2800" smtClean="0"/>
          </a:p>
          <a:p>
            <a:pPr eaLnBrk="1" hangingPunct="1">
              <a:buFont typeface="Wingdings" pitchFamily="-128" charset="2"/>
              <a:buNone/>
              <a:defRPr/>
            </a:pPr>
            <a:endParaRPr lang="en-US" sz="2800" smtClean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371600" y="2057400"/>
            <a:ext cx="2743200" cy="1447800"/>
          </a:xfrm>
          <a:prstGeom prst="rect">
            <a:avLst/>
          </a:prstGeom>
          <a:solidFill>
            <a:srgbClr val="F4F44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576263" y="4114800"/>
            <a:ext cx="8093075" cy="2166938"/>
            <a:chOff x="576263" y="4114800"/>
            <a:chExt cx="8093075" cy="2166938"/>
          </a:xfrm>
        </p:grpSpPr>
        <p:sp>
          <p:nvSpPr>
            <p:cNvPr id="6156" name="Rectangle 12"/>
            <p:cNvSpPr>
              <a:spLocks noChangeArrowheads="1"/>
            </p:cNvSpPr>
            <p:nvPr/>
          </p:nvSpPr>
          <p:spPr bwMode="auto">
            <a:xfrm>
              <a:off x="576263" y="5418138"/>
              <a:ext cx="8093075" cy="863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1" name="Text Box 7"/>
            <p:cNvSpPr txBox="1">
              <a:spLocks noChangeArrowheads="1"/>
            </p:cNvSpPr>
            <p:nvPr/>
          </p:nvSpPr>
          <p:spPr bwMode="auto">
            <a:xfrm>
              <a:off x="838200" y="4114800"/>
              <a:ext cx="7696200" cy="2014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600" dirty="0"/>
                <a:t>All area formulas are based on the formula of a rectangle:  </a:t>
              </a:r>
            </a:p>
            <a:p>
              <a:pPr algn="ctr">
                <a:spcBef>
                  <a:spcPct val="50000"/>
                </a:spcBef>
              </a:pPr>
              <a:r>
                <a:rPr lang="en-US" sz="3600" dirty="0"/>
                <a:t>Area of a rectangle = base x height.</a:t>
              </a:r>
              <a:endParaRPr lang="en-US" dirty="0"/>
            </a:p>
          </p:txBody>
        </p:sp>
      </p:grp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4800600" y="2209800"/>
            <a:ext cx="3352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rgbClr val="F4170E"/>
                </a:solidFill>
              </a:rPr>
              <a:t>A = </a:t>
            </a:r>
            <a:r>
              <a:rPr lang="en-US" sz="4800" b="1" dirty="0" err="1">
                <a:solidFill>
                  <a:srgbClr val="F4170E"/>
                </a:solidFill>
              </a:rPr>
              <a:t>bh</a:t>
            </a:r>
            <a:endParaRPr lang="en-US" dirty="0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2362200" y="3124200"/>
            <a:ext cx="55721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rgbClr val="F4170E"/>
                </a:solidFill>
              </a:rPr>
              <a:t>b</a:t>
            </a: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4167188" y="2286000"/>
            <a:ext cx="55721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rgbClr val="F4170E"/>
                </a:solidFill>
              </a:rPr>
              <a:t>h</a:t>
            </a:r>
          </a:p>
        </p:txBody>
      </p:sp>
    </p:spTree>
  </p:cSld>
  <p:clrMapOvr>
    <a:masterClrMapping/>
  </p:clrMapOvr>
  <p:transition spd="slow" advTm="8000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8" grpId="0" animBg="1"/>
      <p:bldP spid="6152" grpId="0"/>
      <p:bldP spid="6154" grpId="0"/>
      <p:bldP spid="615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839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0000"/>
                </a:solidFill>
              </a:rPr>
              <a:t>Area of a Parallelogram</a:t>
            </a:r>
            <a:endParaRPr lang="en-US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-128" charset="2"/>
              <a:buNone/>
              <a:defRPr/>
            </a:pPr>
            <a:endParaRPr lang="en-US" sz="2000" smtClean="0"/>
          </a:p>
          <a:p>
            <a:pPr eaLnBrk="1" hangingPunct="1">
              <a:lnSpc>
                <a:spcPct val="90000"/>
              </a:lnSpc>
              <a:buFont typeface="Wingdings" pitchFamily="-128" charset="2"/>
              <a:buNone/>
              <a:defRPr/>
            </a:pPr>
            <a:endParaRPr lang="en-US" sz="2000" smtClean="0"/>
          </a:p>
          <a:p>
            <a:pPr eaLnBrk="1" hangingPunct="1">
              <a:lnSpc>
                <a:spcPct val="90000"/>
              </a:lnSpc>
              <a:buFont typeface="Wingdings" pitchFamily="-128" charset="2"/>
              <a:buNone/>
              <a:defRPr/>
            </a:pPr>
            <a:endParaRPr lang="en-US" sz="2000" smtClean="0"/>
          </a:p>
          <a:p>
            <a:pPr eaLnBrk="1" hangingPunct="1">
              <a:lnSpc>
                <a:spcPct val="90000"/>
              </a:lnSpc>
              <a:buFont typeface="Wingdings" pitchFamily="-128" charset="2"/>
              <a:buNone/>
              <a:defRPr/>
            </a:pPr>
            <a:endParaRPr lang="en-US" sz="2000" smtClean="0"/>
          </a:p>
          <a:p>
            <a:pPr eaLnBrk="1" hangingPunct="1">
              <a:lnSpc>
                <a:spcPct val="90000"/>
              </a:lnSpc>
              <a:buFont typeface="Wingdings" pitchFamily="-128" charset="2"/>
              <a:buNone/>
              <a:defRPr/>
            </a:pPr>
            <a:endParaRPr lang="en-US" sz="2000" smtClean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048000" y="4267200"/>
            <a:ext cx="1676400" cy="1190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latin typeface="Arial Black" pitchFamily="-128" charset="0"/>
              </a:rPr>
              <a:t>8 units</a:t>
            </a:r>
            <a:endParaRPr lang="en-US"/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5335588" y="2057400"/>
            <a:ext cx="0" cy="21336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Freeform 6"/>
          <p:cNvSpPr>
            <a:spLocks/>
          </p:cNvSpPr>
          <p:nvPr/>
        </p:nvSpPr>
        <p:spPr bwMode="auto">
          <a:xfrm>
            <a:off x="3962400" y="2060575"/>
            <a:ext cx="2819400" cy="2128838"/>
          </a:xfrm>
          <a:custGeom>
            <a:avLst/>
            <a:gdLst>
              <a:gd name="T0" fmla="*/ 2819400 w 1776"/>
              <a:gd name="T1" fmla="*/ 2128838 h 1341"/>
              <a:gd name="T2" fmla="*/ 0 w 1776"/>
              <a:gd name="T3" fmla="*/ 2128838 h 1341"/>
              <a:gd name="T4" fmla="*/ 1397000 w 1776"/>
              <a:gd name="T5" fmla="*/ 3175 h 1341"/>
              <a:gd name="T6" fmla="*/ 2763838 w 1776"/>
              <a:gd name="T7" fmla="*/ 0 h 1341"/>
              <a:gd name="T8" fmla="*/ 2819400 w 1776"/>
              <a:gd name="T9" fmla="*/ 2128838 h 13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76" h="1341">
                <a:moveTo>
                  <a:pt x="1776" y="1341"/>
                </a:moveTo>
                <a:lnTo>
                  <a:pt x="0" y="1341"/>
                </a:lnTo>
                <a:lnTo>
                  <a:pt x="880" y="2"/>
                </a:lnTo>
                <a:lnTo>
                  <a:pt x="1741" y="0"/>
                </a:lnTo>
                <a:lnTo>
                  <a:pt x="1776" y="1341"/>
                </a:lnTo>
                <a:close/>
              </a:path>
            </a:pathLst>
          </a:custGeom>
          <a:solidFill>
            <a:srgbClr val="090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Freeform 7"/>
          <p:cNvSpPr>
            <a:spLocks/>
          </p:cNvSpPr>
          <p:nvPr/>
        </p:nvSpPr>
        <p:spPr bwMode="auto">
          <a:xfrm rot="10800000">
            <a:off x="3962400" y="3586163"/>
            <a:ext cx="2819400" cy="2128837"/>
          </a:xfrm>
          <a:custGeom>
            <a:avLst/>
            <a:gdLst>
              <a:gd name="T0" fmla="*/ 2819400 w 1776"/>
              <a:gd name="T1" fmla="*/ 2128837 h 1341"/>
              <a:gd name="T2" fmla="*/ 0 w 1776"/>
              <a:gd name="T3" fmla="*/ 2128837 h 1341"/>
              <a:gd name="T4" fmla="*/ 1397000 w 1776"/>
              <a:gd name="T5" fmla="*/ 3175 h 1341"/>
              <a:gd name="T6" fmla="*/ 2763838 w 1776"/>
              <a:gd name="T7" fmla="*/ 0 h 1341"/>
              <a:gd name="T8" fmla="*/ 2819400 w 1776"/>
              <a:gd name="T9" fmla="*/ 2128837 h 13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76" h="1341">
                <a:moveTo>
                  <a:pt x="1776" y="1341"/>
                </a:moveTo>
                <a:lnTo>
                  <a:pt x="0" y="1341"/>
                </a:lnTo>
                <a:lnTo>
                  <a:pt x="880" y="2"/>
                </a:lnTo>
                <a:lnTo>
                  <a:pt x="1741" y="0"/>
                </a:lnTo>
                <a:lnTo>
                  <a:pt x="1776" y="1341"/>
                </a:lnTo>
                <a:close/>
              </a:path>
            </a:pathLst>
          </a:custGeom>
          <a:solidFill>
            <a:srgbClr val="FF1B2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4114800" y="4271963"/>
            <a:ext cx="1905000" cy="641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latin typeface="Arial Black" pitchFamily="-128" charset="0"/>
              </a:rPr>
              <a:t>4 units</a:t>
            </a:r>
            <a:endParaRPr lang="en-US"/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4268788" y="2743200"/>
            <a:ext cx="1676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latin typeface="Arial Black" pitchFamily="-128" charset="0"/>
              </a:rPr>
              <a:t>5 units</a:t>
            </a:r>
            <a:endParaRPr lang="en-US"/>
          </a:p>
        </p:txBody>
      </p:sp>
      <p:grpSp>
        <p:nvGrpSpPr>
          <p:cNvPr id="21514" name="Group 10"/>
          <p:cNvGrpSpPr>
            <a:grpSpLocks/>
          </p:cNvGrpSpPr>
          <p:nvPr/>
        </p:nvGrpSpPr>
        <p:grpSpPr bwMode="auto">
          <a:xfrm>
            <a:off x="3733800" y="1066800"/>
            <a:ext cx="3048000" cy="823913"/>
            <a:chOff x="2352" y="672"/>
            <a:chExt cx="1920" cy="519"/>
          </a:xfrm>
        </p:grpSpPr>
        <p:sp>
          <p:nvSpPr>
            <p:cNvPr id="21515" name="Text Box 11"/>
            <p:cNvSpPr txBox="1">
              <a:spLocks noChangeArrowheads="1"/>
            </p:cNvSpPr>
            <p:nvPr/>
          </p:nvSpPr>
          <p:spPr bwMode="auto">
            <a:xfrm>
              <a:off x="2352" y="672"/>
              <a:ext cx="1920" cy="519"/>
            </a:xfrm>
            <a:prstGeom prst="rect">
              <a:avLst/>
            </a:prstGeom>
            <a:solidFill>
              <a:srgbClr val="F4F4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4800">
                  <a:latin typeface="Arial Black" pitchFamily="-128" charset="0"/>
                </a:rPr>
                <a:t>A   = bh</a:t>
              </a:r>
              <a:endParaRPr lang="en-US"/>
            </a:p>
          </p:txBody>
        </p:sp>
        <p:sp>
          <p:nvSpPr>
            <p:cNvPr id="21516" name="AutoShape 12"/>
            <p:cNvSpPr>
              <a:spLocks noChangeArrowheads="1"/>
            </p:cNvSpPr>
            <p:nvPr/>
          </p:nvSpPr>
          <p:spPr bwMode="auto">
            <a:xfrm>
              <a:off x="2832" y="960"/>
              <a:ext cx="336" cy="144"/>
            </a:xfrm>
            <a:prstGeom prst="parallelogram">
              <a:avLst>
                <a:gd name="adj" fmla="val 58333"/>
              </a:avLst>
            </a:prstGeom>
            <a:solidFill>
              <a:srgbClr val="F4F446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advTm="10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839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0000"/>
                </a:solidFill>
              </a:rPr>
              <a:t>Area of a Parallelogram</a:t>
            </a:r>
            <a:endParaRPr lang="en-US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-128" charset="2"/>
              <a:buNone/>
              <a:defRPr/>
            </a:pPr>
            <a:endParaRPr lang="en-US" sz="2000" smtClean="0"/>
          </a:p>
          <a:p>
            <a:pPr eaLnBrk="1" hangingPunct="1">
              <a:lnSpc>
                <a:spcPct val="90000"/>
              </a:lnSpc>
              <a:buFont typeface="Wingdings" pitchFamily="-128" charset="2"/>
              <a:buNone/>
              <a:defRPr/>
            </a:pPr>
            <a:endParaRPr lang="en-US" sz="2000" smtClean="0"/>
          </a:p>
          <a:p>
            <a:pPr eaLnBrk="1" hangingPunct="1">
              <a:lnSpc>
                <a:spcPct val="90000"/>
              </a:lnSpc>
              <a:buFont typeface="Wingdings" pitchFamily="-128" charset="2"/>
              <a:buNone/>
              <a:defRPr/>
            </a:pPr>
            <a:endParaRPr lang="en-US" sz="2000" smtClean="0"/>
          </a:p>
          <a:p>
            <a:pPr eaLnBrk="1" hangingPunct="1">
              <a:lnSpc>
                <a:spcPct val="90000"/>
              </a:lnSpc>
              <a:buFont typeface="Wingdings" pitchFamily="-128" charset="2"/>
              <a:buNone/>
              <a:defRPr/>
            </a:pPr>
            <a:endParaRPr lang="en-US" sz="2000" smtClean="0"/>
          </a:p>
          <a:p>
            <a:pPr eaLnBrk="1" hangingPunct="1">
              <a:lnSpc>
                <a:spcPct val="90000"/>
              </a:lnSpc>
              <a:buFont typeface="Wingdings" pitchFamily="-128" charset="2"/>
              <a:buNone/>
              <a:defRPr/>
            </a:pPr>
            <a:endParaRPr lang="en-US" sz="2000" smtClean="0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048000" y="4267200"/>
            <a:ext cx="1676400" cy="1190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latin typeface="Arial Black" pitchFamily="-128" charset="0"/>
              </a:rPr>
              <a:t>8 units</a:t>
            </a:r>
            <a:endParaRPr lang="en-US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6096000" y="2057400"/>
            <a:ext cx="0" cy="21336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Freeform 6"/>
          <p:cNvSpPr>
            <a:spLocks/>
          </p:cNvSpPr>
          <p:nvPr/>
        </p:nvSpPr>
        <p:spPr bwMode="auto">
          <a:xfrm>
            <a:off x="4724400" y="2060575"/>
            <a:ext cx="2819400" cy="2128838"/>
          </a:xfrm>
          <a:custGeom>
            <a:avLst/>
            <a:gdLst>
              <a:gd name="T0" fmla="*/ 2819400 w 1776"/>
              <a:gd name="T1" fmla="*/ 2128838 h 1341"/>
              <a:gd name="T2" fmla="*/ 0 w 1776"/>
              <a:gd name="T3" fmla="*/ 2128838 h 1341"/>
              <a:gd name="T4" fmla="*/ 1397000 w 1776"/>
              <a:gd name="T5" fmla="*/ 3175 h 1341"/>
              <a:gd name="T6" fmla="*/ 2763838 w 1776"/>
              <a:gd name="T7" fmla="*/ 0 h 1341"/>
              <a:gd name="T8" fmla="*/ 2819400 w 1776"/>
              <a:gd name="T9" fmla="*/ 2128838 h 13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76" h="1341">
                <a:moveTo>
                  <a:pt x="1776" y="1341"/>
                </a:moveTo>
                <a:lnTo>
                  <a:pt x="0" y="1341"/>
                </a:lnTo>
                <a:lnTo>
                  <a:pt x="880" y="2"/>
                </a:lnTo>
                <a:lnTo>
                  <a:pt x="1741" y="0"/>
                </a:lnTo>
                <a:lnTo>
                  <a:pt x="1776" y="1341"/>
                </a:lnTo>
                <a:close/>
              </a:path>
            </a:pathLst>
          </a:custGeom>
          <a:solidFill>
            <a:srgbClr val="090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Freeform 7"/>
          <p:cNvSpPr>
            <a:spLocks/>
          </p:cNvSpPr>
          <p:nvPr/>
        </p:nvSpPr>
        <p:spPr bwMode="auto">
          <a:xfrm rot="10800000">
            <a:off x="3200400" y="3586163"/>
            <a:ext cx="2819400" cy="2128837"/>
          </a:xfrm>
          <a:custGeom>
            <a:avLst/>
            <a:gdLst>
              <a:gd name="T0" fmla="*/ 2819400 w 1776"/>
              <a:gd name="T1" fmla="*/ 2128837 h 1341"/>
              <a:gd name="T2" fmla="*/ 0 w 1776"/>
              <a:gd name="T3" fmla="*/ 2128837 h 1341"/>
              <a:gd name="T4" fmla="*/ 1397000 w 1776"/>
              <a:gd name="T5" fmla="*/ 3175 h 1341"/>
              <a:gd name="T6" fmla="*/ 2763838 w 1776"/>
              <a:gd name="T7" fmla="*/ 0 h 1341"/>
              <a:gd name="T8" fmla="*/ 2819400 w 1776"/>
              <a:gd name="T9" fmla="*/ 2128837 h 13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76" h="1341">
                <a:moveTo>
                  <a:pt x="1776" y="1341"/>
                </a:moveTo>
                <a:lnTo>
                  <a:pt x="0" y="1341"/>
                </a:lnTo>
                <a:lnTo>
                  <a:pt x="880" y="2"/>
                </a:lnTo>
                <a:lnTo>
                  <a:pt x="1741" y="0"/>
                </a:lnTo>
                <a:lnTo>
                  <a:pt x="1776" y="1341"/>
                </a:lnTo>
                <a:close/>
              </a:path>
            </a:pathLst>
          </a:custGeom>
          <a:solidFill>
            <a:srgbClr val="FF1B2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3352800" y="4271963"/>
            <a:ext cx="1905000" cy="641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latin typeface="Arial Black" pitchFamily="-128" charset="0"/>
              </a:rPr>
              <a:t>4 units</a:t>
            </a:r>
            <a:endParaRPr lang="en-US"/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5029200" y="2743200"/>
            <a:ext cx="1676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latin typeface="Arial Black" pitchFamily="-128" charset="0"/>
              </a:rPr>
              <a:t>5 units</a:t>
            </a:r>
            <a:endParaRPr lang="en-US"/>
          </a:p>
        </p:txBody>
      </p:sp>
      <p:grpSp>
        <p:nvGrpSpPr>
          <p:cNvPr id="22538" name="Group 10"/>
          <p:cNvGrpSpPr>
            <a:grpSpLocks/>
          </p:cNvGrpSpPr>
          <p:nvPr/>
        </p:nvGrpSpPr>
        <p:grpSpPr bwMode="auto">
          <a:xfrm>
            <a:off x="3733800" y="1066800"/>
            <a:ext cx="3048000" cy="823913"/>
            <a:chOff x="2352" y="672"/>
            <a:chExt cx="1920" cy="519"/>
          </a:xfrm>
        </p:grpSpPr>
        <p:sp>
          <p:nvSpPr>
            <p:cNvPr id="22539" name="Text Box 11"/>
            <p:cNvSpPr txBox="1">
              <a:spLocks noChangeArrowheads="1"/>
            </p:cNvSpPr>
            <p:nvPr/>
          </p:nvSpPr>
          <p:spPr bwMode="auto">
            <a:xfrm>
              <a:off x="2352" y="672"/>
              <a:ext cx="1920" cy="519"/>
            </a:xfrm>
            <a:prstGeom prst="rect">
              <a:avLst/>
            </a:prstGeom>
            <a:solidFill>
              <a:srgbClr val="F4F4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4800">
                  <a:latin typeface="Arial Black" pitchFamily="-128" charset="0"/>
                </a:rPr>
                <a:t>A   = bh</a:t>
              </a:r>
              <a:endParaRPr lang="en-US"/>
            </a:p>
          </p:txBody>
        </p:sp>
        <p:sp>
          <p:nvSpPr>
            <p:cNvPr id="22540" name="AutoShape 12"/>
            <p:cNvSpPr>
              <a:spLocks noChangeArrowheads="1"/>
            </p:cNvSpPr>
            <p:nvPr/>
          </p:nvSpPr>
          <p:spPr bwMode="auto">
            <a:xfrm>
              <a:off x="2832" y="960"/>
              <a:ext cx="336" cy="144"/>
            </a:xfrm>
            <a:prstGeom prst="parallelogram">
              <a:avLst>
                <a:gd name="adj" fmla="val 58333"/>
              </a:avLst>
            </a:prstGeom>
            <a:solidFill>
              <a:srgbClr val="F4F446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advTm="100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839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0000"/>
                </a:solidFill>
              </a:rPr>
              <a:t>Area of a Parallelogram</a:t>
            </a:r>
            <a:endParaRPr lang="en-US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-128" charset="2"/>
              <a:buNone/>
              <a:defRPr/>
            </a:pPr>
            <a:endParaRPr lang="en-US" sz="2000" smtClean="0"/>
          </a:p>
          <a:p>
            <a:pPr eaLnBrk="1" hangingPunct="1">
              <a:lnSpc>
                <a:spcPct val="90000"/>
              </a:lnSpc>
              <a:buFont typeface="Wingdings" pitchFamily="-128" charset="2"/>
              <a:buNone/>
              <a:defRPr/>
            </a:pPr>
            <a:endParaRPr lang="en-US" sz="2000" smtClean="0"/>
          </a:p>
          <a:p>
            <a:pPr eaLnBrk="1" hangingPunct="1">
              <a:lnSpc>
                <a:spcPct val="90000"/>
              </a:lnSpc>
              <a:buFont typeface="Wingdings" pitchFamily="-128" charset="2"/>
              <a:buNone/>
              <a:defRPr/>
            </a:pPr>
            <a:endParaRPr lang="en-US" sz="2000" smtClean="0"/>
          </a:p>
          <a:p>
            <a:pPr eaLnBrk="1" hangingPunct="1">
              <a:lnSpc>
                <a:spcPct val="90000"/>
              </a:lnSpc>
              <a:buFont typeface="Wingdings" pitchFamily="-128" charset="2"/>
              <a:buNone/>
              <a:defRPr/>
            </a:pPr>
            <a:endParaRPr lang="en-US" sz="2000" smtClean="0"/>
          </a:p>
          <a:p>
            <a:pPr eaLnBrk="1" hangingPunct="1">
              <a:lnSpc>
                <a:spcPct val="90000"/>
              </a:lnSpc>
              <a:buFont typeface="Wingdings" pitchFamily="-128" charset="2"/>
              <a:buNone/>
              <a:defRPr/>
            </a:pPr>
            <a:endParaRPr lang="en-US" sz="2000" smtClean="0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048000" y="4267200"/>
            <a:ext cx="1676400" cy="1190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latin typeface="Arial Black" pitchFamily="-128" charset="0"/>
              </a:rPr>
              <a:t>8 units</a:t>
            </a:r>
            <a:endParaRPr lang="en-US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6096000" y="2057400"/>
            <a:ext cx="0" cy="21336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Freeform 6"/>
          <p:cNvSpPr>
            <a:spLocks/>
          </p:cNvSpPr>
          <p:nvPr/>
        </p:nvSpPr>
        <p:spPr bwMode="auto">
          <a:xfrm>
            <a:off x="4724400" y="2060575"/>
            <a:ext cx="2819400" cy="2128838"/>
          </a:xfrm>
          <a:custGeom>
            <a:avLst/>
            <a:gdLst>
              <a:gd name="T0" fmla="*/ 2819400 w 1776"/>
              <a:gd name="T1" fmla="*/ 2128838 h 1341"/>
              <a:gd name="T2" fmla="*/ 0 w 1776"/>
              <a:gd name="T3" fmla="*/ 2128838 h 1341"/>
              <a:gd name="T4" fmla="*/ 1397000 w 1776"/>
              <a:gd name="T5" fmla="*/ 3175 h 1341"/>
              <a:gd name="T6" fmla="*/ 2763838 w 1776"/>
              <a:gd name="T7" fmla="*/ 0 h 1341"/>
              <a:gd name="T8" fmla="*/ 2819400 w 1776"/>
              <a:gd name="T9" fmla="*/ 2128838 h 13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76" h="1341">
                <a:moveTo>
                  <a:pt x="1776" y="1341"/>
                </a:moveTo>
                <a:lnTo>
                  <a:pt x="0" y="1341"/>
                </a:lnTo>
                <a:lnTo>
                  <a:pt x="880" y="2"/>
                </a:lnTo>
                <a:lnTo>
                  <a:pt x="1741" y="0"/>
                </a:lnTo>
                <a:lnTo>
                  <a:pt x="1776" y="1341"/>
                </a:lnTo>
                <a:close/>
              </a:path>
            </a:pathLst>
          </a:custGeom>
          <a:solidFill>
            <a:srgbClr val="090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Freeform 7"/>
          <p:cNvSpPr>
            <a:spLocks/>
          </p:cNvSpPr>
          <p:nvPr/>
        </p:nvSpPr>
        <p:spPr bwMode="auto">
          <a:xfrm rot="10800000">
            <a:off x="2514600" y="2438400"/>
            <a:ext cx="2819400" cy="2128838"/>
          </a:xfrm>
          <a:custGeom>
            <a:avLst/>
            <a:gdLst>
              <a:gd name="T0" fmla="*/ 2819400 w 1776"/>
              <a:gd name="T1" fmla="*/ 2128838 h 1341"/>
              <a:gd name="T2" fmla="*/ 0 w 1776"/>
              <a:gd name="T3" fmla="*/ 2128838 h 1341"/>
              <a:gd name="T4" fmla="*/ 1397000 w 1776"/>
              <a:gd name="T5" fmla="*/ 3175 h 1341"/>
              <a:gd name="T6" fmla="*/ 2763838 w 1776"/>
              <a:gd name="T7" fmla="*/ 0 h 1341"/>
              <a:gd name="T8" fmla="*/ 2819400 w 1776"/>
              <a:gd name="T9" fmla="*/ 2128838 h 13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76" h="1341">
                <a:moveTo>
                  <a:pt x="1776" y="1341"/>
                </a:moveTo>
                <a:lnTo>
                  <a:pt x="0" y="1341"/>
                </a:lnTo>
                <a:lnTo>
                  <a:pt x="880" y="2"/>
                </a:lnTo>
                <a:lnTo>
                  <a:pt x="1741" y="0"/>
                </a:lnTo>
                <a:lnTo>
                  <a:pt x="1776" y="1341"/>
                </a:lnTo>
                <a:close/>
              </a:path>
            </a:pathLst>
          </a:custGeom>
          <a:solidFill>
            <a:srgbClr val="FF1B2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2667000" y="3124200"/>
            <a:ext cx="1905000" cy="641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latin typeface="Arial Black" pitchFamily="-128" charset="0"/>
              </a:rPr>
              <a:t>4 units</a:t>
            </a:r>
            <a:endParaRPr lang="en-US"/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5029200" y="2743200"/>
            <a:ext cx="1676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latin typeface="Arial Black" pitchFamily="-128" charset="0"/>
              </a:rPr>
              <a:t>5 units</a:t>
            </a:r>
            <a:endParaRPr lang="en-US"/>
          </a:p>
        </p:txBody>
      </p:sp>
      <p:grpSp>
        <p:nvGrpSpPr>
          <p:cNvPr id="23562" name="Group 10"/>
          <p:cNvGrpSpPr>
            <a:grpSpLocks/>
          </p:cNvGrpSpPr>
          <p:nvPr/>
        </p:nvGrpSpPr>
        <p:grpSpPr bwMode="auto">
          <a:xfrm>
            <a:off x="3733800" y="1066800"/>
            <a:ext cx="3048000" cy="823913"/>
            <a:chOff x="2352" y="672"/>
            <a:chExt cx="1920" cy="519"/>
          </a:xfrm>
        </p:grpSpPr>
        <p:sp>
          <p:nvSpPr>
            <p:cNvPr id="23563" name="Text Box 11"/>
            <p:cNvSpPr txBox="1">
              <a:spLocks noChangeArrowheads="1"/>
            </p:cNvSpPr>
            <p:nvPr/>
          </p:nvSpPr>
          <p:spPr bwMode="auto">
            <a:xfrm>
              <a:off x="2352" y="672"/>
              <a:ext cx="1920" cy="519"/>
            </a:xfrm>
            <a:prstGeom prst="rect">
              <a:avLst/>
            </a:prstGeom>
            <a:solidFill>
              <a:srgbClr val="F4F4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4800">
                  <a:latin typeface="Arial Black" pitchFamily="-128" charset="0"/>
                </a:rPr>
                <a:t>A   = bh</a:t>
              </a:r>
              <a:endParaRPr lang="en-US"/>
            </a:p>
          </p:txBody>
        </p:sp>
        <p:sp>
          <p:nvSpPr>
            <p:cNvPr id="23564" name="AutoShape 12"/>
            <p:cNvSpPr>
              <a:spLocks noChangeArrowheads="1"/>
            </p:cNvSpPr>
            <p:nvPr/>
          </p:nvSpPr>
          <p:spPr bwMode="auto">
            <a:xfrm>
              <a:off x="2832" y="960"/>
              <a:ext cx="336" cy="144"/>
            </a:xfrm>
            <a:prstGeom prst="parallelogram">
              <a:avLst>
                <a:gd name="adj" fmla="val 58333"/>
              </a:avLst>
            </a:prstGeom>
            <a:solidFill>
              <a:srgbClr val="F4F446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advTm="100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839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0000"/>
                </a:solidFill>
              </a:rPr>
              <a:t>Area of a Parallelogram</a:t>
            </a:r>
            <a:endParaRPr lang="en-US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-128" charset="2"/>
              <a:buNone/>
              <a:defRPr/>
            </a:pPr>
            <a:endParaRPr lang="en-US" sz="2000" smtClean="0"/>
          </a:p>
          <a:p>
            <a:pPr eaLnBrk="1" hangingPunct="1">
              <a:lnSpc>
                <a:spcPct val="90000"/>
              </a:lnSpc>
              <a:buFont typeface="Wingdings" pitchFamily="-128" charset="2"/>
              <a:buNone/>
              <a:defRPr/>
            </a:pPr>
            <a:endParaRPr lang="en-US" sz="2000" smtClean="0"/>
          </a:p>
          <a:p>
            <a:pPr eaLnBrk="1" hangingPunct="1">
              <a:lnSpc>
                <a:spcPct val="90000"/>
              </a:lnSpc>
              <a:buFont typeface="Wingdings" pitchFamily="-128" charset="2"/>
              <a:buNone/>
              <a:defRPr/>
            </a:pPr>
            <a:endParaRPr lang="en-US" sz="2000" smtClean="0"/>
          </a:p>
          <a:p>
            <a:pPr eaLnBrk="1" hangingPunct="1">
              <a:lnSpc>
                <a:spcPct val="90000"/>
              </a:lnSpc>
              <a:buFont typeface="Wingdings" pitchFamily="-128" charset="2"/>
              <a:buNone/>
              <a:defRPr/>
            </a:pPr>
            <a:endParaRPr lang="en-US" sz="2000" smtClean="0"/>
          </a:p>
          <a:p>
            <a:pPr eaLnBrk="1" hangingPunct="1">
              <a:lnSpc>
                <a:spcPct val="90000"/>
              </a:lnSpc>
              <a:buFont typeface="Wingdings" pitchFamily="-128" charset="2"/>
              <a:buNone/>
              <a:defRPr/>
            </a:pPr>
            <a:endParaRPr lang="en-US" sz="2000" smtClean="0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048000" y="4267200"/>
            <a:ext cx="1676400" cy="1190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latin typeface="Arial Black" pitchFamily="-128" charset="0"/>
              </a:rPr>
              <a:t>8 units</a:t>
            </a:r>
            <a:endParaRPr lang="en-US"/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6096000" y="2057400"/>
            <a:ext cx="0" cy="21336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Freeform 6"/>
          <p:cNvSpPr>
            <a:spLocks/>
          </p:cNvSpPr>
          <p:nvPr/>
        </p:nvSpPr>
        <p:spPr bwMode="auto">
          <a:xfrm>
            <a:off x="4724400" y="2060575"/>
            <a:ext cx="2819400" cy="2128838"/>
          </a:xfrm>
          <a:custGeom>
            <a:avLst/>
            <a:gdLst>
              <a:gd name="T0" fmla="*/ 2819400 w 1776"/>
              <a:gd name="T1" fmla="*/ 2128838 h 1341"/>
              <a:gd name="T2" fmla="*/ 0 w 1776"/>
              <a:gd name="T3" fmla="*/ 2128838 h 1341"/>
              <a:gd name="T4" fmla="*/ 1397000 w 1776"/>
              <a:gd name="T5" fmla="*/ 3175 h 1341"/>
              <a:gd name="T6" fmla="*/ 2763838 w 1776"/>
              <a:gd name="T7" fmla="*/ 0 h 1341"/>
              <a:gd name="T8" fmla="*/ 2819400 w 1776"/>
              <a:gd name="T9" fmla="*/ 2128838 h 13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76" h="1341">
                <a:moveTo>
                  <a:pt x="1776" y="1341"/>
                </a:moveTo>
                <a:lnTo>
                  <a:pt x="0" y="1341"/>
                </a:lnTo>
                <a:lnTo>
                  <a:pt x="880" y="2"/>
                </a:lnTo>
                <a:lnTo>
                  <a:pt x="1741" y="0"/>
                </a:lnTo>
                <a:lnTo>
                  <a:pt x="1776" y="1341"/>
                </a:lnTo>
                <a:close/>
              </a:path>
            </a:pathLst>
          </a:custGeom>
          <a:solidFill>
            <a:srgbClr val="090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Freeform 7"/>
          <p:cNvSpPr>
            <a:spLocks/>
          </p:cNvSpPr>
          <p:nvPr/>
        </p:nvSpPr>
        <p:spPr bwMode="auto">
          <a:xfrm rot="10800000">
            <a:off x="2514600" y="2057400"/>
            <a:ext cx="2819400" cy="2128838"/>
          </a:xfrm>
          <a:custGeom>
            <a:avLst/>
            <a:gdLst>
              <a:gd name="T0" fmla="*/ 2819400 w 1776"/>
              <a:gd name="T1" fmla="*/ 2128838 h 1341"/>
              <a:gd name="T2" fmla="*/ 0 w 1776"/>
              <a:gd name="T3" fmla="*/ 2128838 h 1341"/>
              <a:gd name="T4" fmla="*/ 1397000 w 1776"/>
              <a:gd name="T5" fmla="*/ 3175 h 1341"/>
              <a:gd name="T6" fmla="*/ 2763838 w 1776"/>
              <a:gd name="T7" fmla="*/ 0 h 1341"/>
              <a:gd name="T8" fmla="*/ 2819400 w 1776"/>
              <a:gd name="T9" fmla="*/ 2128838 h 13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76" h="1341">
                <a:moveTo>
                  <a:pt x="1776" y="1341"/>
                </a:moveTo>
                <a:lnTo>
                  <a:pt x="0" y="1341"/>
                </a:lnTo>
                <a:lnTo>
                  <a:pt x="880" y="2"/>
                </a:lnTo>
                <a:lnTo>
                  <a:pt x="1741" y="0"/>
                </a:lnTo>
                <a:lnTo>
                  <a:pt x="1776" y="1341"/>
                </a:lnTo>
                <a:close/>
              </a:path>
            </a:pathLst>
          </a:custGeom>
          <a:solidFill>
            <a:srgbClr val="FF1B2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2667000" y="2743200"/>
            <a:ext cx="1905000" cy="641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latin typeface="Arial Black" pitchFamily="-128" charset="0"/>
              </a:rPr>
              <a:t>4 units</a:t>
            </a:r>
            <a:endParaRPr lang="en-US"/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5029200" y="2743200"/>
            <a:ext cx="1676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latin typeface="Arial Black" pitchFamily="-128" charset="0"/>
              </a:rPr>
              <a:t>5 units</a:t>
            </a:r>
            <a:endParaRPr lang="en-US"/>
          </a:p>
        </p:txBody>
      </p:sp>
    </p:spTree>
  </p:cSld>
  <p:clrMapOvr>
    <a:masterClrMapping/>
  </p:clrMapOvr>
  <p:transition advTm="100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839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0000"/>
                </a:solidFill>
              </a:rPr>
              <a:t>Area of a Parallelogram</a:t>
            </a:r>
            <a:endParaRPr lang="en-US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-128" charset="2"/>
              <a:buNone/>
              <a:defRPr/>
            </a:pPr>
            <a:endParaRPr lang="en-US" sz="2000" smtClean="0"/>
          </a:p>
          <a:p>
            <a:pPr eaLnBrk="1" hangingPunct="1">
              <a:lnSpc>
                <a:spcPct val="90000"/>
              </a:lnSpc>
              <a:buFont typeface="Wingdings" pitchFamily="-128" charset="2"/>
              <a:buNone/>
              <a:defRPr/>
            </a:pPr>
            <a:endParaRPr lang="en-US" sz="2000" smtClean="0"/>
          </a:p>
          <a:p>
            <a:pPr eaLnBrk="1" hangingPunct="1">
              <a:lnSpc>
                <a:spcPct val="90000"/>
              </a:lnSpc>
              <a:buFont typeface="Wingdings" pitchFamily="-128" charset="2"/>
              <a:buNone/>
              <a:defRPr/>
            </a:pPr>
            <a:endParaRPr lang="en-US" sz="2000" smtClean="0"/>
          </a:p>
          <a:p>
            <a:pPr eaLnBrk="1" hangingPunct="1">
              <a:lnSpc>
                <a:spcPct val="90000"/>
              </a:lnSpc>
              <a:buFont typeface="Wingdings" pitchFamily="-128" charset="2"/>
              <a:buNone/>
              <a:defRPr/>
            </a:pPr>
            <a:endParaRPr lang="en-US" sz="2000" smtClean="0"/>
          </a:p>
          <a:p>
            <a:pPr eaLnBrk="1" hangingPunct="1">
              <a:lnSpc>
                <a:spcPct val="90000"/>
              </a:lnSpc>
              <a:buFont typeface="Wingdings" pitchFamily="-128" charset="2"/>
              <a:buNone/>
              <a:defRPr/>
            </a:pPr>
            <a:endParaRPr lang="en-US" sz="2000" smtClean="0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048000" y="4267200"/>
            <a:ext cx="1676400" cy="1190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latin typeface="Arial Black" pitchFamily="-128" charset="0"/>
              </a:rPr>
              <a:t>8 units</a:t>
            </a:r>
            <a:endParaRPr lang="en-US"/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6096000" y="2057400"/>
            <a:ext cx="0" cy="21336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Freeform 6"/>
          <p:cNvSpPr>
            <a:spLocks/>
          </p:cNvSpPr>
          <p:nvPr/>
        </p:nvSpPr>
        <p:spPr bwMode="auto">
          <a:xfrm>
            <a:off x="4724400" y="2060575"/>
            <a:ext cx="2819400" cy="2128838"/>
          </a:xfrm>
          <a:custGeom>
            <a:avLst/>
            <a:gdLst>
              <a:gd name="T0" fmla="*/ 2819400 w 1776"/>
              <a:gd name="T1" fmla="*/ 2128838 h 1341"/>
              <a:gd name="T2" fmla="*/ 0 w 1776"/>
              <a:gd name="T3" fmla="*/ 2128838 h 1341"/>
              <a:gd name="T4" fmla="*/ 1397000 w 1776"/>
              <a:gd name="T5" fmla="*/ 3175 h 1341"/>
              <a:gd name="T6" fmla="*/ 2763838 w 1776"/>
              <a:gd name="T7" fmla="*/ 0 h 1341"/>
              <a:gd name="T8" fmla="*/ 2819400 w 1776"/>
              <a:gd name="T9" fmla="*/ 2128838 h 13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76" h="1341">
                <a:moveTo>
                  <a:pt x="1776" y="1341"/>
                </a:moveTo>
                <a:lnTo>
                  <a:pt x="0" y="1341"/>
                </a:lnTo>
                <a:lnTo>
                  <a:pt x="880" y="2"/>
                </a:lnTo>
                <a:lnTo>
                  <a:pt x="1741" y="0"/>
                </a:lnTo>
                <a:lnTo>
                  <a:pt x="1776" y="1341"/>
                </a:lnTo>
                <a:close/>
              </a:path>
            </a:pathLst>
          </a:custGeom>
          <a:solidFill>
            <a:srgbClr val="090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Freeform 7"/>
          <p:cNvSpPr>
            <a:spLocks/>
          </p:cNvSpPr>
          <p:nvPr/>
        </p:nvSpPr>
        <p:spPr bwMode="auto">
          <a:xfrm rot="10800000">
            <a:off x="2895600" y="2057400"/>
            <a:ext cx="2819400" cy="2128838"/>
          </a:xfrm>
          <a:custGeom>
            <a:avLst/>
            <a:gdLst>
              <a:gd name="T0" fmla="*/ 2819400 w 1776"/>
              <a:gd name="T1" fmla="*/ 2128838 h 1341"/>
              <a:gd name="T2" fmla="*/ 0 w 1776"/>
              <a:gd name="T3" fmla="*/ 2128838 h 1341"/>
              <a:gd name="T4" fmla="*/ 1397000 w 1776"/>
              <a:gd name="T5" fmla="*/ 3175 h 1341"/>
              <a:gd name="T6" fmla="*/ 2763838 w 1776"/>
              <a:gd name="T7" fmla="*/ 0 h 1341"/>
              <a:gd name="T8" fmla="*/ 2819400 w 1776"/>
              <a:gd name="T9" fmla="*/ 2128838 h 13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76" h="1341">
                <a:moveTo>
                  <a:pt x="1776" y="1341"/>
                </a:moveTo>
                <a:lnTo>
                  <a:pt x="0" y="1341"/>
                </a:lnTo>
                <a:lnTo>
                  <a:pt x="880" y="2"/>
                </a:lnTo>
                <a:lnTo>
                  <a:pt x="1741" y="0"/>
                </a:lnTo>
                <a:lnTo>
                  <a:pt x="1776" y="1341"/>
                </a:lnTo>
                <a:close/>
              </a:path>
            </a:pathLst>
          </a:custGeom>
          <a:solidFill>
            <a:srgbClr val="FF1B2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2667000" y="2743200"/>
            <a:ext cx="1905000" cy="641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latin typeface="Arial Black" pitchFamily="-128" charset="0"/>
              </a:rPr>
              <a:t>4 units</a:t>
            </a:r>
            <a:endParaRPr lang="en-US"/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5105400" y="2743200"/>
            <a:ext cx="1676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latin typeface="Arial Black" pitchFamily="-128" charset="0"/>
              </a:rPr>
              <a:t>5 units</a:t>
            </a:r>
            <a:endParaRPr lang="en-US"/>
          </a:p>
        </p:txBody>
      </p:sp>
    </p:spTree>
  </p:cSld>
  <p:clrMapOvr>
    <a:masterClrMapping/>
  </p:clrMapOvr>
  <p:transition advTm="1000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839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0000"/>
                </a:solidFill>
              </a:rPr>
              <a:t>Area of a Parallelogram</a:t>
            </a:r>
            <a:endParaRPr lang="en-US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-128" charset="2"/>
              <a:buNone/>
              <a:defRPr/>
            </a:pPr>
            <a:endParaRPr lang="en-US" sz="2000" smtClean="0"/>
          </a:p>
          <a:p>
            <a:pPr eaLnBrk="1" hangingPunct="1">
              <a:lnSpc>
                <a:spcPct val="90000"/>
              </a:lnSpc>
              <a:buFont typeface="Wingdings" pitchFamily="-128" charset="2"/>
              <a:buNone/>
              <a:defRPr/>
            </a:pPr>
            <a:endParaRPr lang="en-US" sz="2000" smtClean="0"/>
          </a:p>
          <a:p>
            <a:pPr eaLnBrk="1" hangingPunct="1">
              <a:lnSpc>
                <a:spcPct val="90000"/>
              </a:lnSpc>
              <a:buFont typeface="Wingdings" pitchFamily="-128" charset="2"/>
              <a:buNone/>
              <a:defRPr/>
            </a:pPr>
            <a:endParaRPr lang="en-US" sz="2000" smtClean="0"/>
          </a:p>
          <a:p>
            <a:pPr eaLnBrk="1" hangingPunct="1">
              <a:lnSpc>
                <a:spcPct val="90000"/>
              </a:lnSpc>
              <a:buFont typeface="Wingdings" pitchFamily="-128" charset="2"/>
              <a:buNone/>
              <a:defRPr/>
            </a:pPr>
            <a:endParaRPr lang="en-US" sz="2000" smtClean="0"/>
          </a:p>
          <a:p>
            <a:pPr eaLnBrk="1" hangingPunct="1">
              <a:lnSpc>
                <a:spcPct val="90000"/>
              </a:lnSpc>
              <a:buFont typeface="Wingdings" pitchFamily="-128" charset="2"/>
              <a:buNone/>
              <a:defRPr/>
            </a:pPr>
            <a:endParaRPr lang="en-US" sz="2000" smtClean="0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4114800" y="4267200"/>
            <a:ext cx="1676400" cy="1190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latin typeface="Arial Black" pitchFamily="-128" charset="0"/>
              </a:rPr>
              <a:t>8 units</a:t>
            </a:r>
            <a:endParaRPr lang="en-US"/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>
            <a:off x="6096000" y="2057400"/>
            <a:ext cx="0" cy="21336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Freeform 6"/>
          <p:cNvSpPr>
            <a:spLocks/>
          </p:cNvSpPr>
          <p:nvPr/>
        </p:nvSpPr>
        <p:spPr bwMode="auto">
          <a:xfrm>
            <a:off x="4724400" y="2060575"/>
            <a:ext cx="2819400" cy="2128838"/>
          </a:xfrm>
          <a:custGeom>
            <a:avLst/>
            <a:gdLst>
              <a:gd name="T0" fmla="*/ 2819400 w 1776"/>
              <a:gd name="T1" fmla="*/ 2128838 h 1341"/>
              <a:gd name="T2" fmla="*/ 0 w 1776"/>
              <a:gd name="T3" fmla="*/ 2128838 h 1341"/>
              <a:gd name="T4" fmla="*/ 1397000 w 1776"/>
              <a:gd name="T5" fmla="*/ 3175 h 1341"/>
              <a:gd name="T6" fmla="*/ 2763838 w 1776"/>
              <a:gd name="T7" fmla="*/ 0 h 1341"/>
              <a:gd name="T8" fmla="*/ 2819400 w 1776"/>
              <a:gd name="T9" fmla="*/ 2128838 h 13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76" h="1341">
                <a:moveTo>
                  <a:pt x="1776" y="1341"/>
                </a:moveTo>
                <a:lnTo>
                  <a:pt x="0" y="1341"/>
                </a:lnTo>
                <a:lnTo>
                  <a:pt x="880" y="2"/>
                </a:lnTo>
                <a:lnTo>
                  <a:pt x="1741" y="0"/>
                </a:lnTo>
                <a:lnTo>
                  <a:pt x="1776" y="1341"/>
                </a:lnTo>
                <a:close/>
              </a:path>
            </a:pathLst>
          </a:custGeom>
          <a:solidFill>
            <a:srgbClr val="090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Freeform 7"/>
          <p:cNvSpPr>
            <a:spLocks/>
          </p:cNvSpPr>
          <p:nvPr/>
        </p:nvSpPr>
        <p:spPr bwMode="auto">
          <a:xfrm rot="10800000">
            <a:off x="3200400" y="2057400"/>
            <a:ext cx="2819400" cy="2128838"/>
          </a:xfrm>
          <a:custGeom>
            <a:avLst/>
            <a:gdLst>
              <a:gd name="T0" fmla="*/ 2819400 w 1776"/>
              <a:gd name="T1" fmla="*/ 2128838 h 1341"/>
              <a:gd name="T2" fmla="*/ 0 w 1776"/>
              <a:gd name="T3" fmla="*/ 2128838 h 1341"/>
              <a:gd name="T4" fmla="*/ 1397000 w 1776"/>
              <a:gd name="T5" fmla="*/ 3175 h 1341"/>
              <a:gd name="T6" fmla="*/ 2763838 w 1776"/>
              <a:gd name="T7" fmla="*/ 0 h 1341"/>
              <a:gd name="T8" fmla="*/ 2819400 w 1776"/>
              <a:gd name="T9" fmla="*/ 2128838 h 13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76" h="1341">
                <a:moveTo>
                  <a:pt x="1776" y="1341"/>
                </a:moveTo>
                <a:lnTo>
                  <a:pt x="0" y="1341"/>
                </a:lnTo>
                <a:lnTo>
                  <a:pt x="880" y="2"/>
                </a:lnTo>
                <a:lnTo>
                  <a:pt x="1741" y="0"/>
                </a:lnTo>
                <a:lnTo>
                  <a:pt x="1776" y="1341"/>
                </a:lnTo>
                <a:close/>
              </a:path>
            </a:pathLst>
          </a:custGeom>
          <a:solidFill>
            <a:srgbClr val="FF1B2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2667000" y="2743200"/>
            <a:ext cx="1905000" cy="641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latin typeface="Arial Black" pitchFamily="-128" charset="0"/>
              </a:rPr>
              <a:t>4 units</a:t>
            </a:r>
            <a:endParaRPr lang="en-US"/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5181600" y="2743200"/>
            <a:ext cx="1676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latin typeface="Arial Black" pitchFamily="-128" charset="0"/>
              </a:rPr>
              <a:t>5 units</a:t>
            </a:r>
            <a:endParaRPr lang="en-US"/>
          </a:p>
        </p:txBody>
      </p:sp>
      <p:grpSp>
        <p:nvGrpSpPr>
          <p:cNvPr id="26634" name="Group 12"/>
          <p:cNvGrpSpPr>
            <a:grpSpLocks/>
          </p:cNvGrpSpPr>
          <p:nvPr/>
        </p:nvGrpSpPr>
        <p:grpSpPr bwMode="auto">
          <a:xfrm>
            <a:off x="3733800" y="1066800"/>
            <a:ext cx="3048000" cy="823913"/>
            <a:chOff x="2352" y="672"/>
            <a:chExt cx="1920" cy="519"/>
          </a:xfrm>
        </p:grpSpPr>
        <p:sp>
          <p:nvSpPr>
            <p:cNvPr id="26635" name="Text Box 10"/>
            <p:cNvSpPr txBox="1">
              <a:spLocks noChangeArrowheads="1"/>
            </p:cNvSpPr>
            <p:nvPr/>
          </p:nvSpPr>
          <p:spPr bwMode="auto">
            <a:xfrm>
              <a:off x="2352" y="672"/>
              <a:ext cx="1920" cy="519"/>
            </a:xfrm>
            <a:prstGeom prst="rect">
              <a:avLst/>
            </a:prstGeom>
            <a:solidFill>
              <a:srgbClr val="F4F4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4800">
                  <a:latin typeface="Arial Black" pitchFamily="-128" charset="0"/>
                </a:rPr>
                <a:t>A   = bh</a:t>
              </a:r>
              <a:endParaRPr lang="en-US"/>
            </a:p>
          </p:txBody>
        </p:sp>
        <p:sp>
          <p:nvSpPr>
            <p:cNvPr id="26636" name="AutoShape 11"/>
            <p:cNvSpPr>
              <a:spLocks noChangeArrowheads="1"/>
            </p:cNvSpPr>
            <p:nvPr/>
          </p:nvSpPr>
          <p:spPr bwMode="auto">
            <a:xfrm>
              <a:off x="2832" y="960"/>
              <a:ext cx="336" cy="144"/>
            </a:xfrm>
            <a:prstGeom prst="parallelogram">
              <a:avLst>
                <a:gd name="adj" fmla="val 58333"/>
              </a:avLst>
            </a:prstGeom>
            <a:solidFill>
              <a:srgbClr val="F4F446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advTm="1000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839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0000"/>
                </a:solidFill>
              </a:rPr>
              <a:t>Area of a Parallelogram</a:t>
            </a:r>
            <a:endParaRPr lang="en-US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-128" charset="2"/>
              <a:buNone/>
              <a:defRPr/>
            </a:pPr>
            <a:endParaRPr lang="en-US" sz="2000" smtClean="0"/>
          </a:p>
          <a:p>
            <a:pPr eaLnBrk="1" hangingPunct="1">
              <a:lnSpc>
                <a:spcPct val="90000"/>
              </a:lnSpc>
              <a:buFont typeface="Wingdings" pitchFamily="-128" charset="2"/>
              <a:buNone/>
              <a:defRPr/>
            </a:pPr>
            <a:endParaRPr lang="en-US" sz="2000" smtClean="0"/>
          </a:p>
          <a:p>
            <a:pPr eaLnBrk="1" hangingPunct="1">
              <a:lnSpc>
                <a:spcPct val="90000"/>
              </a:lnSpc>
              <a:buFont typeface="Wingdings" pitchFamily="-128" charset="2"/>
              <a:buNone/>
              <a:defRPr/>
            </a:pPr>
            <a:endParaRPr lang="en-US" sz="2000" smtClean="0"/>
          </a:p>
          <a:p>
            <a:pPr eaLnBrk="1" hangingPunct="1">
              <a:lnSpc>
                <a:spcPct val="90000"/>
              </a:lnSpc>
              <a:buFont typeface="Wingdings" pitchFamily="-128" charset="2"/>
              <a:buNone/>
              <a:defRPr/>
            </a:pPr>
            <a:endParaRPr lang="en-US" sz="2000" smtClean="0"/>
          </a:p>
          <a:p>
            <a:pPr eaLnBrk="1" hangingPunct="1">
              <a:lnSpc>
                <a:spcPct val="90000"/>
              </a:lnSpc>
              <a:buFont typeface="Wingdings" pitchFamily="-128" charset="2"/>
              <a:buNone/>
              <a:defRPr/>
            </a:pPr>
            <a:endParaRPr lang="en-US" sz="2000" smtClean="0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4114800" y="4267200"/>
            <a:ext cx="1676400" cy="1190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latin typeface="Arial Black" pitchFamily="-128" charset="0"/>
              </a:rPr>
              <a:t>8 units</a:t>
            </a:r>
            <a:endParaRPr lang="en-US"/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6096000" y="2057400"/>
            <a:ext cx="0" cy="21336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Freeform 6"/>
          <p:cNvSpPr>
            <a:spLocks/>
          </p:cNvSpPr>
          <p:nvPr/>
        </p:nvSpPr>
        <p:spPr bwMode="auto">
          <a:xfrm>
            <a:off x="4572000" y="2060575"/>
            <a:ext cx="2819400" cy="2128838"/>
          </a:xfrm>
          <a:custGeom>
            <a:avLst/>
            <a:gdLst>
              <a:gd name="T0" fmla="*/ 2819400 w 1776"/>
              <a:gd name="T1" fmla="*/ 2128838 h 1341"/>
              <a:gd name="T2" fmla="*/ 0 w 1776"/>
              <a:gd name="T3" fmla="*/ 2128838 h 1341"/>
              <a:gd name="T4" fmla="*/ 1397000 w 1776"/>
              <a:gd name="T5" fmla="*/ 3175 h 1341"/>
              <a:gd name="T6" fmla="*/ 2763838 w 1776"/>
              <a:gd name="T7" fmla="*/ 0 h 1341"/>
              <a:gd name="T8" fmla="*/ 2819400 w 1776"/>
              <a:gd name="T9" fmla="*/ 2128838 h 13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76" h="1341">
                <a:moveTo>
                  <a:pt x="1776" y="1341"/>
                </a:moveTo>
                <a:lnTo>
                  <a:pt x="0" y="1341"/>
                </a:lnTo>
                <a:lnTo>
                  <a:pt x="880" y="2"/>
                </a:lnTo>
                <a:lnTo>
                  <a:pt x="1741" y="0"/>
                </a:lnTo>
                <a:lnTo>
                  <a:pt x="1776" y="1341"/>
                </a:lnTo>
                <a:close/>
              </a:path>
            </a:pathLst>
          </a:custGeom>
          <a:solidFill>
            <a:srgbClr val="090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Freeform 7"/>
          <p:cNvSpPr>
            <a:spLocks/>
          </p:cNvSpPr>
          <p:nvPr/>
        </p:nvSpPr>
        <p:spPr bwMode="auto">
          <a:xfrm rot="10800000">
            <a:off x="3200400" y="2057400"/>
            <a:ext cx="2819400" cy="2128838"/>
          </a:xfrm>
          <a:custGeom>
            <a:avLst/>
            <a:gdLst>
              <a:gd name="T0" fmla="*/ 2819400 w 1776"/>
              <a:gd name="T1" fmla="*/ 2128838 h 1341"/>
              <a:gd name="T2" fmla="*/ 0 w 1776"/>
              <a:gd name="T3" fmla="*/ 2128838 h 1341"/>
              <a:gd name="T4" fmla="*/ 1397000 w 1776"/>
              <a:gd name="T5" fmla="*/ 3175 h 1341"/>
              <a:gd name="T6" fmla="*/ 2763838 w 1776"/>
              <a:gd name="T7" fmla="*/ 0 h 1341"/>
              <a:gd name="T8" fmla="*/ 2819400 w 1776"/>
              <a:gd name="T9" fmla="*/ 2128838 h 13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76" h="1341">
                <a:moveTo>
                  <a:pt x="1776" y="1341"/>
                </a:moveTo>
                <a:lnTo>
                  <a:pt x="0" y="1341"/>
                </a:lnTo>
                <a:lnTo>
                  <a:pt x="880" y="2"/>
                </a:lnTo>
                <a:lnTo>
                  <a:pt x="1741" y="0"/>
                </a:lnTo>
                <a:lnTo>
                  <a:pt x="1776" y="1341"/>
                </a:lnTo>
                <a:close/>
              </a:path>
            </a:pathLst>
          </a:custGeom>
          <a:solidFill>
            <a:srgbClr val="FF1B2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2667000" y="2743200"/>
            <a:ext cx="1905000" cy="641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latin typeface="Arial Black" pitchFamily="-128" charset="0"/>
              </a:rPr>
              <a:t>4 units</a:t>
            </a:r>
            <a:endParaRPr lang="en-US"/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5105400" y="2667000"/>
            <a:ext cx="1676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latin typeface="Arial Black" pitchFamily="-128" charset="0"/>
              </a:rPr>
              <a:t>5 units</a:t>
            </a:r>
            <a:endParaRPr lang="en-US"/>
          </a:p>
        </p:txBody>
      </p:sp>
      <p:grpSp>
        <p:nvGrpSpPr>
          <p:cNvPr id="27658" name="Group 10"/>
          <p:cNvGrpSpPr>
            <a:grpSpLocks/>
          </p:cNvGrpSpPr>
          <p:nvPr/>
        </p:nvGrpSpPr>
        <p:grpSpPr bwMode="auto">
          <a:xfrm>
            <a:off x="3733800" y="1066800"/>
            <a:ext cx="3048000" cy="823913"/>
            <a:chOff x="2352" y="672"/>
            <a:chExt cx="1920" cy="519"/>
          </a:xfrm>
        </p:grpSpPr>
        <p:sp>
          <p:nvSpPr>
            <p:cNvPr id="27659" name="Text Box 11"/>
            <p:cNvSpPr txBox="1">
              <a:spLocks noChangeArrowheads="1"/>
            </p:cNvSpPr>
            <p:nvPr/>
          </p:nvSpPr>
          <p:spPr bwMode="auto">
            <a:xfrm>
              <a:off x="2352" y="672"/>
              <a:ext cx="1920" cy="519"/>
            </a:xfrm>
            <a:prstGeom prst="rect">
              <a:avLst/>
            </a:prstGeom>
            <a:solidFill>
              <a:srgbClr val="F4F4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4800">
                  <a:latin typeface="Arial Black" pitchFamily="-128" charset="0"/>
                </a:rPr>
                <a:t>A   = bh</a:t>
              </a:r>
              <a:endParaRPr lang="en-US"/>
            </a:p>
          </p:txBody>
        </p:sp>
        <p:sp>
          <p:nvSpPr>
            <p:cNvPr id="27660" name="AutoShape 12"/>
            <p:cNvSpPr>
              <a:spLocks noChangeArrowheads="1"/>
            </p:cNvSpPr>
            <p:nvPr/>
          </p:nvSpPr>
          <p:spPr bwMode="auto">
            <a:xfrm>
              <a:off x="2832" y="960"/>
              <a:ext cx="336" cy="144"/>
            </a:xfrm>
            <a:prstGeom prst="parallelogram">
              <a:avLst>
                <a:gd name="adj" fmla="val 58333"/>
              </a:avLst>
            </a:prstGeom>
            <a:solidFill>
              <a:srgbClr val="F4F446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advTm="1000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839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0000"/>
                </a:solidFill>
              </a:rPr>
              <a:t>Area of a Parallelogram</a:t>
            </a:r>
            <a:endParaRPr lang="en-US" smtClean="0"/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-128" charset="2"/>
              <a:buNone/>
              <a:defRPr/>
            </a:pPr>
            <a:endParaRPr lang="en-US" sz="2000" smtClean="0"/>
          </a:p>
          <a:p>
            <a:pPr eaLnBrk="1" hangingPunct="1">
              <a:lnSpc>
                <a:spcPct val="90000"/>
              </a:lnSpc>
              <a:buFont typeface="Wingdings" pitchFamily="-128" charset="2"/>
              <a:buNone/>
              <a:defRPr/>
            </a:pPr>
            <a:endParaRPr lang="en-US" sz="2000" smtClean="0"/>
          </a:p>
          <a:p>
            <a:pPr eaLnBrk="1" hangingPunct="1">
              <a:lnSpc>
                <a:spcPct val="90000"/>
              </a:lnSpc>
              <a:buFont typeface="Wingdings" pitchFamily="-128" charset="2"/>
              <a:buNone/>
              <a:defRPr/>
            </a:pPr>
            <a:endParaRPr lang="en-US" sz="2000" smtClean="0"/>
          </a:p>
          <a:p>
            <a:pPr eaLnBrk="1" hangingPunct="1">
              <a:lnSpc>
                <a:spcPct val="90000"/>
              </a:lnSpc>
              <a:buFont typeface="Wingdings" pitchFamily="-128" charset="2"/>
              <a:buNone/>
              <a:defRPr/>
            </a:pPr>
            <a:endParaRPr lang="en-US" sz="2000" smtClean="0"/>
          </a:p>
          <a:p>
            <a:pPr eaLnBrk="1" hangingPunct="1">
              <a:lnSpc>
                <a:spcPct val="90000"/>
              </a:lnSpc>
              <a:buFont typeface="Wingdings" pitchFamily="-128" charset="2"/>
              <a:buNone/>
              <a:defRPr/>
            </a:pPr>
            <a:endParaRPr lang="en-US" sz="2000" smtClean="0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4114800" y="4267200"/>
            <a:ext cx="1676400" cy="1190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latin typeface="Arial Black" pitchFamily="-128" charset="0"/>
              </a:rPr>
              <a:t>8 units</a:t>
            </a:r>
            <a:endParaRPr lang="en-US"/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6096000" y="2057400"/>
            <a:ext cx="0" cy="21336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Freeform 6"/>
          <p:cNvSpPr>
            <a:spLocks/>
          </p:cNvSpPr>
          <p:nvPr/>
        </p:nvSpPr>
        <p:spPr bwMode="auto">
          <a:xfrm>
            <a:off x="4572000" y="2060575"/>
            <a:ext cx="2819400" cy="2128838"/>
          </a:xfrm>
          <a:custGeom>
            <a:avLst/>
            <a:gdLst>
              <a:gd name="T0" fmla="*/ 2819400 w 1776"/>
              <a:gd name="T1" fmla="*/ 2128838 h 1341"/>
              <a:gd name="T2" fmla="*/ 0 w 1776"/>
              <a:gd name="T3" fmla="*/ 2128838 h 1341"/>
              <a:gd name="T4" fmla="*/ 1397000 w 1776"/>
              <a:gd name="T5" fmla="*/ 3175 h 1341"/>
              <a:gd name="T6" fmla="*/ 2763838 w 1776"/>
              <a:gd name="T7" fmla="*/ 0 h 1341"/>
              <a:gd name="T8" fmla="*/ 2819400 w 1776"/>
              <a:gd name="T9" fmla="*/ 2128838 h 13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76" h="1341">
                <a:moveTo>
                  <a:pt x="1776" y="1341"/>
                </a:moveTo>
                <a:lnTo>
                  <a:pt x="0" y="1341"/>
                </a:lnTo>
                <a:lnTo>
                  <a:pt x="880" y="2"/>
                </a:lnTo>
                <a:lnTo>
                  <a:pt x="1741" y="0"/>
                </a:lnTo>
                <a:lnTo>
                  <a:pt x="1776" y="1341"/>
                </a:lnTo>
                <a:close/>
              </a:path>
            </a:pathLst>
          </a:custGeom>
          <a:solidFill>
            <a:srgbClr val="FCFF1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9" name="Freeform 7"/>
          <p:cNvSpPr>
            <a:spLocks/>
          </p:cNvSpPr>
          <p:nvPr/>
        </p:nvSpPr>
        <p:spPr bwMode="auto">
          <a:xfrm rot="10800000">
            <a:off x="3200400" y="2057400"/>
            <a:ext cx="2819400" cy="2128838"/>
          </a:xfrm>
          <a:custGeom>
            <a:avLst/>
            <a:gdLst>
              <a:gd name="T0" fmla="*/ 2819400 w 1776"/>
              <a:gd name="T1" fmla="*/ 2128838 h 1341"/>
              <a:gd name="T2" fmla="*/ 0 w 1776"/>
              <a:gd name="T3" fmla="*/ 2128838 h 1341"/>
              <a:gd name="T4" fmla="*/ 1397000 w 1776"/>
              <a:gd name="T5" fmla="*/ 3175 h 1341"/>
              <a:gd name="T6" fmla="*/ 2763838 w 1776"/>
              <a:gd name="T7" fmla="*/ 0 h 1341"/>
              <a:gd name="T8" fmla="*/ 2819400 w 1776"/>
              <a:gd name="T9" fmla="*/ 2128838 h 13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76" h="1341">
                <a:moveTo>
                  <a:pt x="1776" y="1341"/>
                </a:moveTo>
                <a:lnTo>
                  <a:pt x="0" y="1341"/>
                </a:lnTo>
                <a:lnTo>
                  <a:pt x="880" y="2"/>
                </a:lnTo>
                <a:lnTo>
                  <a:pt x="1741" y="0"/>
                </a:lnTo>
                <a:lnTo>
                  <a:pt x="1776" y="1341"/>
                </a:lnTo>
                <a:close/>
              </a:path>
            </a:pathLst>
          </a:custGeom>
          <a:solidFill>
            <a:srgbClr val="F4F44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2667000" y="2743200"/>
            <a:ext cx="1905000" cy="641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latin typeface="Arial Black" pitchFamily="-128" charset="0"/>
              </a:rPr>
              <a:t>4 units</a:t>
            </a:r>
            <a:endParaRPr lang="en-US"/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5105400" y="2667000"/>
            <a:ext cx="1676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latin typeface="Arial Black" pitchFamily="-128" charset="0"/>
              </a:rPr>
              <a:t>5 units</a:t>
            </a:r>
            <a:endParaRPr lang="en-US"/>
          </a:p>
        </p:txBody>
      </p:sp>
      <p:grpSp>
        <p:nvGrpSpPr>
          <p:cNvPr id="28682" name="Group 10"/>
          <p:cNvGrpSpPr>
            <a:grpSpLocks/>
          </p:cNvGrpSpPr>
          <p:nvPr/>
        </p:nvGrpSpPr>
        <p:grpSpPr bwMode="auto">
          <a:xfrm>
            <a:off x="3733800" y="1066800"/>
            <a:ext cx="3048000" cy="823913"/>
            <a:chOff x="2352" y="672"/>
            <a:chExt cx="1920" cy="519"/>
          </a:xfrm>
        </p:grpSpPr>
        <p:sp>
          <p:nvSpPr>
            <p:cNvPr id="28683" name="Text Box 11"/>
            <p:cNvSpPr txBox="1">
              <a:spLocks noChangeArrowheads="1"/>
            </p:cNvSpPr>
            <p:nvPr/>
          </p:nvSpPr>
          <p:spPr bwMode="auto">
            <a:xfrm>
              <a:off x="2352" y="672"/>
              <a:ext cx="1920" cy="519"/>
            </a:xfrm>
            <a:prstGeom prst="rect">
              <a:avLst/>
            </a:prstGeom>
            <a:solidFill>
              <a:srgbClr val="F4F4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4800">
                  <a:latin typeface="Arial Black" pitchFamily="-128" charset="0"/>
                </a:rPr>
                <a:t>A   = bh</a:t>
              </a:r>
              <a:endParaRPr lang="en-US"/>
            </a:p>
          </p:txBody>
        </p:sp>
        <p:sp>
          <p:nvSpPr>
            <p:cNvPr id="28684" name="AutoShape 12"/>
            <p:cNvSpPr>
              <a:spLocks noChangeArrowheads="1"/>
            </p:cNvSpPr>
            <p:nvPr/>
          </p:nvSpPr>
          <p:spPr bwMode="auto">
            <a:xfrm>
              <a:off x="2832" y="960"/>
              <a:ext cx="336" cy="144"/>
            </a:xfrm>
            <a:prstGeom prst="parallelogram">
              <a:avLst>
                <a:gd name="adj" fmla="val 58333"/>
              </a:avLst>
            </a:prstGeom>
            <a:solidFill>
              <a:srgbClr val="F4F446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advTm="1000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839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0000"/>
                </a:solidFill>
              </a:rPr>
              <a:t>Area of a Parallelogram</a:t>
            </a:r>
            <a:endParaRPr lang="en-US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-128" charset="2"/>
              <a:buNone/>
              <a:defRPr/>
            </a:pPr>
            <a:endParaRPr lang="en-US" sz="2000" smtClean="0"/>
          </a:p>
          <a:p>
            <a:pPr eaLnBrk="1" hangingPunct="1">
              <a:lnSpc>
                <a:spcPct val="90000"/>
              </a:lnSpc>
              <a:buFont typeface="Wingdings" pitchFamily="-128" charset="2"/>
              <a:buNone/>
              <a:defRPr/>
            </a:pPr>
            <a:endParaRPr lang="en-US" sz="2000" smtClean="0"/>
          </a:p>
          <a:p>
            <a:pPr eaLnBrk="1" hangingPunct="1">
              <a:lnSpc>
                <a:spcPct val="90000"/>
              </a:lnSpc>
              <a:buFont typeface="Wingdings" pitchFamily="-128" charset="2"/>
              <a:buNone/>
              <a:defRPr/>
            </a:pPr>
            <a:endParaRPr lang="en-US" sz="2000" smtClean="0"/>
          </a:p>
          <a:p>
            <a:pPr eaLnBrk="1" hangingPunct="1">
              <a:lnSpc>
                <a:spcPct val="90000"/>
              </a:lnSpc>
              <a:buFont typeface="Wingdings" pitchFamily="-128" charset="2"/>
              <a:buNone/>
              <a:defRPr/>
            </a:pPr>
            <a:endParaRPr lang="en-US" sz="2000" smtClean="0"/>
          </a:p>
          <a:p>
            <a:pPr eaLnBrk="1" hangingPunct="1">
              <a:lnSpc>
                <a:spcPct val="90000"/>
              </a:lnSpc>
              <a:buFont typeface="Wingdings" pitchFamily="-128" charset="2"/>
              <a:buNone/>
              <a:defRPr/>
            </a:pPr>
            <a:endParaRPr lang="en-US" sz="2000" smtClean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447800" y="4343400"/>
            <a:ext cx="1676400" cy="1190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latin typeface="Arial Black" pitchFamily="-128" charset="0"/>
              </a:rPr>
              <a:t>8 units</a:t>
            </a:r>
            <a:endParaRPr lang="en-US"/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>
            <a:off x="3429000" y="2133600"/>
            <a:ext cx="0" cy="21336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Freeform 6"/>
          <p:cNvSpPr>
            <a:spLocks/>
          </p:cNvSpPr>
          <p:nvPr/>
        </p:nvSpPr>
        <p:spPr bwMode="auto">
          <a:xfrm>
            <a:off x="1905000" y="2136775"/>
            <a:ext cx="2819400" cy="2128838"/>
          </a:xfrm>
          <a:custGeom>
            <a:avLst/>
            <a:gdLst>
              <a:gd name="T0" fmla="*/ 2819400 w 1776"/>
              <a:gd name="T1" fmla="*/ 2128838 h 1341"/>
              <a:gd name="T2" fmla="*/ 0 w 1776"/>
              <a:gd name="T3" fmla="*/ 2128838 h 1341"/>
              <a:gd name="T4" fmla="*/ 1397000 w 1776"/>
              <a:gd name="T5" fmla="*/ 3175 h 1341"/>
              <a:gd name="T6" fmla="*/ 2763838 w 1776"/>
              <a:gd name="T7" fmla="*/ 0 h 1341"/>
              <a:gd name="T8" fmla="*/ 2819400 w 1776"/>
              <a:gd name="T9" fmla="*/ 2128838 h 13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76" h="1341">
                <a:moveTo>
                  <a:pt x="1776" y="1341"/>
                </a:moveTo>
                <a:lnTo>
                  <a:pt x="0" y="1341"/>
                </a:lnTo>
                <a:lnTo>
                  <a:pt x="880" y="2"/>
                </a:lnTo>
                <a:lnTo>
                  <a:pt x="1741" y="0"/>
                </a:lnTo>
                <a:lnTo>
                  <a:pt x="1776" y="1341"/>
                </a:lnTo>
                <a:close/>
              </a:path>
            </a:pathLst>
          </a:custGeom>
          <a:solidFill>
            <a:srgbClr val="F4F44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3" name="Freeform 7"/>
          <p:cNvSpPr>
            <a:spLocks/>
          </p:cNvSpPr>
          <p:nvPr/>
        </p:nvSpPr>
        <p:spPr bwMode="auto">
          <a:xfrm rot="10800000">
            <a:off x="533400" y="2133600"/>
            <a:ext cx="2819400" cy="2128838"/>
          </a:xfrm>
          <a:custGeom>
            <a:avLst/>
            <a:gdLst>
              <a:gd name="T0" fmla="*/ 2819400 w 1776"/>
              <a:gd name="T1" fmla="*/ 2128838 h 1341"/>
              <a:gd name="T2" fmla="*/ 0 w 1776"/>
              <a:gd name="T3" fmla="*/ 2128838 h 1341"/>
              <a:gd name="T4" fmla="*/ 1397000 w 1776"/>
              <a:gd name="T5" fmla="*/ 3175 h 1341"/>
              <a:gd name="T6" fmla="*/ 2763838 w 1776"/>
              <a:gd name="T7" fmla="*/ 0 h 1341"/>
              <a:gd name="T8" fmla="*/ 2819400 w 1776"/>
              <a:gd name="T9" fmla="*/ 2128838 h 13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76" h="1341">
                <a:moveTo>
                  <a:pt x="1776" y="1341"/>
                </a:moveTo>
                <a:lnTo>
                  <a:pt x="0" y="1341"/>
                </a:lnTo>
                <a:lnTo>
                  <a:pt x="880" y="2"/>
                </a:lnTo>
                <a:lnTo>
                  <a:pt x="1741" y="0"/>
                </a:lnTo>
                <a:lnTo>
                  <a:pt x="1776" y="1341"/>
                </a:lnTo>
                <a:close/>
              </a:path>
            </a:pathLst>
          </a:custGeom>
          <a:solidFill>
            <a:srgbClr val="F4F44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0" y="2819400"/>
            <a:ext cx="1905000" cy="641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latin typeface="Arial Black" pitchFamily="-128" charset="0"/>
              </a:rPr>
              <a:t>4 units</a:t>
            </a:r>
            <a:endParaRPr lang="en-US"/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2362200" y="2743200"/>
            <a:ext cx="1676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latin typeface="Arial Black" pitchFamily="-128" charset="0"/>
              </a:rPr>
              <a:t>5 units</a:t>
            </a:r>
            <a:endParaRPr lang="en-US"/>
          </a:p>
        </p:txBody>
      </p:sp>
      <p:grpSp>
        <p:nvGrpSpPr>
          <p:cNvPr id="29706" name="Group 10"/>
          <p:cNvGrpSpPr>
            <a:grpSpLocks/>
          </p:cNvGrpSpPr>
          <p:nvPr/>
        </p:nvGrpSpPr>
        <p:grpSpPr bwMode="auto">
          <a:xfrm>
            <a:off x="5791200" y="1219200"/>
            <a:ext cx="3048000" cy="823913"/>
            <a:chOff x="2352" y="672"/>
            <a:chExt cx="1920" cy="519"/>
          </a:xfrm>
        </p:grpSpPr>
        <p:sp>
          <p:nvSpPr>
            <p:cNvPr id="29707" name="Text Box 11"/>
            <p:cNvSpPr txBox="1">
              <a:spLocks noChangeArrowheads="1"/>
            </p:cNvSpPr>
            <p:nvPr/>
          </p:nvSpPr>
          <p:spPr bwMode="auto">
            <a:xfrm>
              <a:off x="2352" y="672"/>
              <a:ext cx="1920" cy="519"/>
            </a:xfrm>
            <a:prstGeom prst="rect">
              <a:avLst/>
            </a:prstGeom>
            <a:solidFill>
              <a:srgbClr val="F4F4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4800">
                  <a:latin typeface="Arial Black" pitchFamily="-128" charset="0"/>
                </a:rPr>
                <a:t>A   = bh</a:t>
              </a:r>
              <a:endParaRPr lang="en-US"/>
            </a:p>
          </p:txBody>
        </p:sp>
        <p:sp>
          <p:nvSpPr>
            <p:cNvPr id="29708" name="AutoShape 12"/>
            <p:cNvSpPr>
              <a:spLocks noChangeArrowheads="1"/>
            </p:cNvSpPr>
            <p:nvPr/>
          </p:nvSpPr>
          <p:spPr bwMode="auto">
            <a:xfrm>
              <a:off x="2832" y="960"/>
              <a:ext cx="336" cy="144"/>
            </a:xfrm>
            <a:prstGeom prst="parallelogram">
              <a:avLst>
                <a:gd name="adj" fmla="val 58333"/>
              </a:avLst>
            </a:prstGeom>
            <a:solidFill>
              <a:srgbClr val="F4F446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advTm="1000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839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0000"/>
                </a:solidFill>
              </a:rPr>
              <a:t>Area of a Parallelogram</a:t>
            </a:r>
            <a:endParaRPr lang="en-US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-128" charset="2"/>
              <a:buNone/>
              <a:defRPr/>
            </a:pPr>
            <a:endParaRPr lang="en-US" sz="2000" smtClean="0"/>
          </a:p>
          <a:p>
            <a:pPr eaLnBrk="1" hangingPunct="1">
              <a:lnSpc>
                <a:spcPct val="90000"/>
              </a:lnSpc>
              <a:buFont typeface="Wingdings" pitchFamily="-128" charset="2"/>
              <a:buNone/>
              <a:defRPr/>
            </a:pPr>
            <a:endParaRPr lang="en-US" sz="2000" smtClean="0"/>
          </a:p>
          <a:p>
            <a:pPr eaLnBrk="1" hangingPunct="1">
              <a:lnSpc>
                <a:spcPct val="90000"/>
              </a:lnSpc>
              <a:buFont typeface="Wingdings" pitchFamily="-128" charset="2"/>
              <a:buNone/>
              <a:defRPr/>
            </a:pPr>
            <a:endParaRPr lang="en-US" sz="2000" smtClean="0"/>
          </a:p>
          <a:p>
            <a:pPr eaLnBrk="1" hangingPunct="1">
              <a:lnSpc>
                <a:spcPct val="90000"/>
              </a:lnSpc>
              <a:buFont typeface="Wingdings" pitchFamily="-128" charset="2"/>
              <a:buNone/>
              <a:defRPr/>
            </a:pPr>
            <a:endParaRPr lang="en-US" sz="2000" smtClean="0"/>
          </a:p>
          <a:p>
            <a:pPr eaLnBrk="1" hangingPunct="1">
              <a:lnSpc>
                <a:spcPct val="90000"/>
              </a:lnSpc>
              <a:buFont typeface="Wingdings" pitchFamily="-128" charset="2"/>
              <a:buNone/>
              <a:defRPr/>
            </a:pPr>
            <a:endParaRPr lang="en-US" sz="2000" smtClean="0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447800" y="4343400"/>
            <a:ext cx="1676400" cy="1190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latin typeface="Arial Black" pitchFamily="-128" charset="0"/>
              </a:rPr>
              <a:t>8 units</a:t>
            </a:r>
            <a:endParaRPr lang="en-US"/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3429000" y="2133600"/>
            <a:ext cx="0" cy="21336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Freeform 6"/>
          <p:cNvSpPr>
            <a:spLocks/>
          </p:cNvSpPr>
          <p:nvPr/>
        </p:nvSpPr>
        <p:spPr bwMode="auto">
          <a:xfrm>
            <a:off x="1905000" y="2136775"/>
            <a:ext cx="2819400" cy="2128838"/>
          </a:xfrm>
          <a:custGeom>
            <a:avLst/>
            <a:gdLst>
              <a:gd name="T0" fmla="*/ 2819400 w 1776"/>
              <a:gd name="T1" fmla="*/ 2128838 h 1341"/>
              <a:gd name="T2" fmla="*/ 0 w 1776"/>
              <a:gd name="T3" fmla="*/ 2128838 h 1341"/>
              <a:gd name="T4" fmla="*/ 1397000 w 1776"/>
              <a:gd name="T5" fmla="*/ 3175 h 1341"/>
              <a:gd name="T6" fmla="*/ 2763838 w 1776"/>
              <a:gd name="T7" fmla="*/ 0 h 1341"/>
              <a:gd name="T8" fmla="*/ 2819400 w 1776"/>
              <a:gd name="T9" fmla="*/ 2128838 h 13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76" h="1341">
                <a:moveTo>
                  <a:pt x="1776" y="1341"/>
                </a:moveTo>
                <a:lnTo>
                  <a:pt x="0" y="1341"/>
                </a:lnTo>
                <a:lnTo>
                  <a:pt x="880" y="2"/>
                </a:lnTo>
                <a:lnTo>
                  <a:pt x="1741" y="0"/>
                </a:lnTo>
                <a:lnTo>
                  <a:pt x="1776" y="1341"/>
                </a:lnTo>
                <a:close/>
              </a:path>
            </a:pathLst>
          </a:custGeom>
          <a:solidFill>
            <a:srgbClr val="F4F44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Freeform 7"/>
          <p:cNvSpPr>
            <a:spLocks/>
          </p:cNvSpPr>
          <p:nvPr/>
        </p:nvSpPr>
        <p:spPr bwMode="auto">
          <a:xfrm rot="10800000">
            <a:off x="533400" y="2133600"/>
            <a:ext cx="2819400" cy="2128838"/>
          </a:xfrm>
          <a:custGeom>
            <a:avLst/>
            <a:gdLst>
              <a:gd name="T0" fmla="*/ 2819400 w 1776"/>
              <a:gd name="T1" fmla="*/ 2128838 h 1341"/>
              <a:gd name="T2" fmla="*/ 0 w 1776"/>
              <a:gd name="T3" fmla="*/ 2128838 h 1341"/>
              <a:gd name="T4" fmla="*/ 1397000 w 1776"/>
              <a:gd name="T5" fmla="*/ 3175 h 1341"/>
              <a:gd name="T6" fmla="*/ 2763838 w 1776"/>
              <a:gd name="T7" fmla="*/ 0 h 1341"/>
              <a:gd name="T8" fmla="*/ 2819400 w 1776"/>
              <a:gd name="T9" fmla="*/ 2128838 h 13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76" h="1341">
                <a:moveTo>
                  <a:pt x="1776" y="1341"/>
                </a:moveTo>
                <a:lnTo>
                  <a:pt x="0" y="1341"/>
                </a:lnTo>
                <a:lnTo>
                  <a:pt x="880" y="2"/>
                </a:lnTo>
                <a:lnTo>
                  <a:pt x="1741" y="0"/>
                </a:lnTo>
                <a:lnTo>
                  <a:pt x="1776" y="1341"/>
                </a:lnTo>
                <a:close/>
              </a:path>
            </a:pathLst>
          </a:custGeom>
          <a:solidFill>
            <a:srgbClr val="F4F44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0" y="2819400"/>
            <a:ext cx="1905000" cy="641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latin typeface="Arial Black" pitchFamily="-128" charset="0"/>
              </a:rPr>
              <a:t>4 units</a:t>
            </a:r>
            <a:endParaRPr lang="en-US"/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2362200" y="2743200"/>
            <a:ext cx="1676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latin typeface="Arial Black" pitchFamily="-128" charset="0"/>
              </a:rPr>
              <a:t>5 units</a:t>
            </a:r>
            <a:endParaRPr lang="en-US"/>
          </a:p>
        </p:txBody>
      </p:sp>
      <p:grpSp>
        <p:nvGrpSpPr>
          <p:cNvPr id="30730" name="Group 10"/>
          <p:cNvGrpSpPr>
            <a:grpSpLocks/>
          </p:cNvGrpSpPr>
          <p:nvPr/>
        </p:nvGrpSpPr>
        <p:grpSpPr bwMode="auto">
          <a:xfrm>
            <a:off x="5791200" y="1219200"/>
            <a:ext cx="3048000" cy="823913"/>
            <a:chOff x="2352" y="672"/>
            <a:chExt cx="1920" cy="519"/>
          </a:xfrm>
        </p:grpSpPr>
        <p:sp>
          <p:nvSpPr>
            <p:cNvPr id="30734" name="Text Box 11"/>
            <p:cNvSpPr txBox="1">
              <a:spLocks noChangeArrowheads="1"/>
            </p:cNvSpPr>
            <p:nvPr/>
          </p:nvSpPr>
          <p:spPr bwMode="auto">
            <a:xfrm>
              <a:off x="2352" y="672"/>
              <a:ext cx="1920" cy="519"/>
            </a:xfrm>
            <a:prstGeom prst="rect">
              <a:avLst/>
            </a:prstGeom>
            <a:solidFill>
              <a:srgbClr val="D9D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4800">
                  <a:latin typeface="Arial Black" pitchFamily="-128" charset="0"/>
                </a:rPr>
                <a:t>A   = bh</a:t>
              </a:r>
              <a:endParaRPr lang="en-US"/>
            </a:p>
          </p:txBody>
        </p:sp>
        <p:sp>
          <p:nvSpPr>
            <p:cNvPr id="30735" name="AutoShape 12"/>
            <p:cNvSpPr>
              <a:spLocks noChangeArrowheads="1"/>
            </p:cNvSpPr>
            <p:nvPr/>
          </p:nvSpPr>
          <p:spPr bwMode="auto">
            <a:xfrm>
              <a:off x="2832" y="960"/>
              <a:ext cx="336" cy="144"/>
            </a:xfrm>
            <a:prstGeom prst="parallelogram">
              <a:avLst>
                <a:gd name="adj" fmla="val 58333"/>
              </a:avLst>
            </a:prstGeom>
            <a:solidFill>
              <a:srgbClr val="D9D93E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731" name="Group 13"/>
          <p:cNvGrpSpPr>
            <a:grpSpLocks/>
          </p:cNvGrpSpPr>
          <p:nvPr/>
        </p:nvGrpSpPr>
        <p:grpSpPr bwMode="auto">
          <a:xfrm>
            <a:off x="5257800" y="2133600"/>
            <a:ext cx="3505200" cy="641350"/>
            <a:chOff x="3312" y="1344"/>
            <a:chExt cx="2208" cy="404"/>
          </a:xfrm>
        </p:grpSpPr>
        <p:sp>
          <p:nvSpPr>
            <p:cNvPr id="30732" name="Text Box 14"/>
            <p:cNvSpPr txBox="1">
              <a:spLocks noChangeArrowheads="1"/>
            </p:cNvSpPr>
            <p:nvPr/>
          </p:nvSpPr>
          <p:spPr bwMode="auto">
            <a:xfrm>
              <a:off x="3312" y="1344"/>
              <a:ext cx="2208" cy="404"/>
            </a:xfrm>
            <a:prstGeom prst="rect">
              <a:avLst/>
            </a:prstGeom>
            <a:solidFill>
              <a:srgbClr val="F4F4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600">
                  <a:latin typeface="Arial Black" pitchFamily="-128" charset="0"/>
                </a:rPr>
                <a:t>A   = 8u * 4u</a:t>
              </a:r>
              <a:endParaRPr lang="en-US"/>
            </a:p>
          </p:txBody>
        </p:sp>
        <p:sp>
          <p:nvSpPr>
            <p:cNvPr id="30733" name="AutoShape 15"/>
            <p:cNvSpPr>
              <a:spLocks noChangeArrowheads="1"/>
            </p:cNvSpPr>
            <p:nvPr/>
          </p:nvSpPr>
          <p:spPr bwMode="auto">
            <a:xfrm>
              <a:off x="3696" y="1584"/>
              <a:ext cx="288" cy="144"/>
            </a:xfrm>
            <a:prstGeom prst="parallelogram">
              <a:avLst>
                <a:gd name="adj" fmla="val 50000"/>
              </a:avLst>
            </a:prstGeom>
            <a:solidFill>
              <a:srgbClr val="F4F446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advTm="1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2362200" y="1371600"/>
            <a:ext cx="4876800" cy="3505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839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0000"/>
                </a:solidFill>
              </a:rPr>
              <a:t>Area: Why do we use square units?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 typeface="Wingdings" pitchFamily="-128" charset="2"/>
              <a:buNone/>
              <a:defRPr/>
            </a:pPr>
            <a:endParaRPr lang="en-US" sz="2800" smtClean="0"/>
          </a:p>
          <a:p>
            <a:pPr eaLnBrk="1" hangingPunct="1">
              <a:buFont typeface="Wingdings" pitchFamily="-128" charset="2"/>
              <a:buNone/>
              <a:defRPr/>
            </a:pPr>
            <a:endParaRPr lang="en-US" sz="2800" smtClean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09600" y="2362200"/>
            <a:ext cx="1676400" cy="1190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latin typeface="Arial Black" pitchFamily="-128" charset="0"/>
              </a:rPr>
              <a:t>3 units</a:t>
            </a:r>
            <a:endParaRPr lang="en-US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038600" y="5105400"/>
            <a:ext cx="1676400" cy="1190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latin typeface="Arial Black" pitchFamily="-128" charset="0"/>
              </a:rPr>
              <a:t>4 units</a:t>
            </a:r>
            <a:endParaRPr lang="en-US"/>
          </a:p>
        </p:txBody>
      </p:sp>
    </p:spTree>
  </p:cSld>
  <p:clrMapOvr>
    <a:masterClrMapping/>
  </p:clrMapOvr>
  <p:transition spd="slow" advTm="8000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839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0000"/>
                </a:solidFill>
              </a:rPr>
              <a:t>Area of a Parallelogram</a:t>
            </a:r>
            <a:endParaRPr lang="en-US" smtClean="0"/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-128" charset="2"/>
              <a:buNone/>
              <a:defRPr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buFont typeface="Wingdings" pitchFamily="-128" charset="2"/>
              <a:buNone/>
              <a:defRPr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buFont typeface="Wingdings" pitchFamily="-128" charset="2"/>
              <a:buNone/>
              <a:defRPr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buFont typeface="Wingdings" pitchFamily="-128" charset="2"/>
              <a:buNone/>
              <a:defRPr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buFont typeface="Wingdings" pitchFamily="-128" charset="2"/>
              <a:buNone/>
              <a:defRPr/>
            </a:pPr>
            <a:endParaRPr lang="en-US" sz="2000" dirty="0" smtClean="0"/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447800" y="4343400"/>
            <a:ext cx="1676400" cy="1190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latin typeface="Arial Black" pitchFamily="-128" charset="0"/>
              </a:rPr>
              <a:t>8 units</a:t>
            </a:r>
            <a:endParaRPr lang="en-US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3429000" y="2133600"/>
            <a:ext cx="0" cy="21336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Freeform 6"/>
          <p:cNvSpPr>
            <a:spLocks/>
          </p:cNvSpPr>
          <p:nvPr/>
        </p:nvSpPr>
        <p:spPr bwMode="auto">
          <a:xfrm>
            <a:off x="1905000" y="2136775"/>
            <a:ext cx="2819400" cy="2128838"/>
          </a:xfrm>
          <a:custGeom>
            <a:avLst/>
            <a:gdLst>
              <a:gd name="T0" fmla="*/ 2819400 w 1776"/>
              <a:gd name="T1" fmla="*/ 2128838 h 1341"/>
              <a:gd name="T2" fmla="*/ 0 w 1776"/>
              <a:gd name="T3" fmla="*/ 2128838 h 1341"/>
              <a:gd name="T4" fmla="*/ 1397000 w 1776"/>
              <a:gd name="T5" fmla="*/ 3175 h 1341"/>
              <a:gd name="T6" fmla="*/ 2763838 w 1776"/>
              <a:gd name="T7" fmla="*/ 0 h 1341"/>
              <a:gd name="T8" fmla="*/ 2819400 w 1776"/>
              <a:gd name="T9" fmla="*/ 2128838 h 13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76" h="1341">
                <a:moveTo>
                  <a:pt x="1776" y="1341"/>
                </a:moveTo>
                <a:lnTo>
                  <a:pt x="0" y="1341"/>
                </a:lnTo>
                <a:lnTo>
                  <a:pt x="880" y="2"/>
                </a:lnTo>
                <a:lnTo>
                  <a:pt x="1741" y="0"/>
                </a:lnTo>
                <a:lnTo>
                  <a:pt x="1776" y="1341"/>
                </a:lnTo>
                <a:close/>
              </a:path>
            </a:pathLst>
          </a:custGeom>
          <a:solidFill>
            <a:srgbClr val="F4F44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Freeform 7"/>
          <p:cNvSpPr>
            <a:spLocks/>
          </p:cNvSpPr>
          <p:nvPr/>
        </p:nvSpPr>
        <p:spPr bwMode="auto">
          <a:xfrm rot="10800000">
            <a:off x="533400" y="2133600"/>
            <a:ext cx="2819400" cy="2128838"/>
          </a:xfrm>
          <a:custGeom>
            <a:avLst/>
            <a:gdLst>
              <a:gd name="T0" fmla="*/ 2819400 w 1776"/>
              <a:gd name="T1" fmla="*/ 2128838 h 1341"/>
              <a:gd name="T2" fmla="*/ 0 w 1776"/>
              <a:gd name="T3" fmla="*/ 2128838 h 1341"/>
              <a:gd name="T4" fmla="*/ 1397000 w 1776"/>
              <a:gd name="T5" fmla="*/ 3175 h 1341"/>
              <a:gd name="T6" fmla="*/ 2763838 w 1776"/>
              <a:gd name="T7" fmla="*/ 0 h 1341"/>
              <a:gd name="T8" fmla="*/ 2819400 w 1776"/>
              <a:gd name="T9" fmla="*/ 2128838 h 13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76" h="1341">
                <a:moveTo>
                  <a:pt x="1776" y="1341"/>
                </a:moveTo>
                <a:lnTo>
                  <a:pt x="0" y="1341"/>
                </a:lnTo>
                <a:lnTo>
                  <a:pt x="880" y="2"/>
                </a:lnTo>
                <a:lnTo>
                  <a:pt x="1741" y="0"/>
                </a:lnTo>
                <a:lnTo>
                  <a:pt x="1776" y="1341"/>
                </a:lnTo>
                <a:close/>
              </a:path>
            </a:pathLst>
          </a:custGeom>
          <a:solidFill>
            <a:srgbClr val="F4F44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0" y="2819400"/>
            <a:ext cx="1905000" cy="641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latin typeface="Arial Black" pitchFamily="-128" charset="0"/>
              </a:rPr>
              <a:t>4 units</a:t>
            </a:r>
            <a:endParaRPr lang="en-US"/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2362200" y="2743200"/>
            <a:ext cx="1676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latin typeface="Arial Black" pitchFamily="-128" charset="0"/>
              </a:rPr>
              <a:t>5 units</a:t>
            </a:r>
            <a:endParaRPr lang="en-US"/>
          </a:p>
        </p:txBody>
      </p:sp>
      <p:grpSp>
        <p:nvGrpSpPr>
          <p:cNvPr id="31754" name="Group 10"/>
          <p:cNvGrpSpPr>
            <a:grpSpLocks/>
          </p:cNvGrpSpPr>
          <p:nvPr/>
        </p:nvGrpSpPr>
        <p:grpSpPr bwMode="auto">
          <a:xfrm>
            <a:off x="5791200" y="1219200"/>
            <a:ext cx="3048000" cy="823913"/>
            <a:chOff x="2352" y="672"/>
            <a:chExt cx="1920" cy="519"/>
          </a:xfrm>
        </p:grpSpPr>
        <p:sp>
          <p:nvSpPr>
            <p:cNvPr id="31761" name="Text Box 11"/>
            <p:cNvSpPr txBox="1">
              <a:spLocks noChangeArrowheads="1"/>
            </p:cNvSpPr>
            <p:nvPr/>
          </p:nvSpPr>
          <p:spPr bwMode="auto">
            <a:xfrm>
              <a:off x="2352" y="672"/>
              <a:ext cx="1920" cy="519"/>
            </a:xfrm>
            <a:prstGeom prst="rect">
              <a:avLst/>
            </a:prstGeom>
            <a:solidFill>
              <a:srgbClr val="D9D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4800">
                  <a:latin typeface="Arial Black" pitchFamily="-128" charset="0"/>
                </a:rPr>
                <a:t>A   = bh</a:t>
              </a:r>
              <a:endParaRPr lang="en-US"/>
            </a:p>
          </p:txBody>
        </p:sp>
        <p:sp>
          <p:nvSpPr>
            <p:cNvPr id="31762" name="AutoShape 12"/>
            <p:cNvSpPr>
              <a:spLocks noChangeArrowheads="1"/>
            </p:cNvSpPr>
            <p:nvPr/>
          </p:nvSpPr>
          <p:spPr bwMode="auto">
            <a:xfrm>
              <a:off x="2832" y="960"/>
              <a:ext cx="336" cy="144"/>
            </a:xfrm>
            <a:prstGeom prst="parallelogram">
              <a:avLst>
                <a:gd name="adj" fmla="val 58333"/>
              </a:avLst>
            </a:prstGeom>
            <a:solidFill>
              <a:srgbClr val="D9D93E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755" name="Group 13"/>
          <p:cNvGrpSpPr>
            <a:grpSpLocks/>
          </p:cNvGrpSpPr>
          <p:nvPr/>
        </p:nvGrpSpPr>
        <p:grpSpPr bwMode="auto">
          <a:xfrm>
            <a:off x="5257800" y="2133600"/>
            <a:ext cx="3505200" cy="641350"/>
            <a:chOff x="3312" y="1344"/>
            <a:chExt cx="2208" cy="404"/>
          </a:xfrm>
        </p:grpSpPr>
        <p:sp>
          <p:nvSpPr>
            <p:cNvPr id="31759" name="Text Box 14"/>
            <p:cNvSpPr txBox="1">
              <a:spLocks noChangeArrowheads="1"/>
            </p:cNvSpPr>
            <p:nvPr/>
          </p:nvSpPr>
          <p:spPr bwMode="auto">
            <a:xfrm>
              <a:off x="3312" y="1344"/>
              <a:ext cx="2208" cy="404"/>
            </a:xfrm>
            <a:prstGeom prst="rect">
              <a:avLst/>
            </a:prstGeom>
            <a:solidFill>
              <a:srgbClr val="D9D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600">
                  <a:latin typeface="Arial Black" pitchFamily="-128" charset="0"/>
                </a:rPr>
                <a:t>A   = 8u * 4u</a:t>
              </a:r>
              <a:endParaRPr lang="en-US"/>
            </a:p>
          </p:txBody>
        </p:sp>
        <p:sp>
          <p:nvSpPr>
            <p:cNvPr id="31760" name="AutoShape 15"/>
            <p:cNvSpPr>
              <a:spLocks noChangeArrowheads="1"/>
            </p:cNvSpPr>
            <p:nvPr/>
          </p:nvSpPr>
          <p:spPr bwMode="auto">
            <a:xfrm>
              <a:off x="3696" y="1584"/>
              <a:ext cx="288" cy="144"/>
            </a:xfrm>
            <a:prstGeom prst="parallelogram">
              <a:avLst>
                <a:gd name="adj" fmla="val 50000"/>
              </a:avLst>
            </a:prstGeom>
            <a:solidFill>
              <a:srgbClr val="D9D93E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756" name="Text Box 16"/>
          <p:cNvSpPr txBox="1">
            <a:spLocks noChangeArrowheads="1"/>
          </p:cNvSpPr>
          <p:nvPr/>
        </p:nvSpPr>
        <p:spPr bwMode="auto">
          <a:xfrm>
            <a:off x="5257800" y="3124200"/>
            <a:ext cx="3505200" cy="823913"/>
          </a:xfrm>
          <a:prstGeom prst="rect">
            <a:avLst/>
          </a:prstGeom>
          <a:solidFill>
            <a:srgbClr val="F4F4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>
                <a:latin typeface="Arial Black" pitchFamily="-128" charset="0"/>
              </a:rPr>
              <a:t>A   = 32u</a:t>
            </a:r>
            <a:r>
              <a:rPr lang="en-US" sz="4800" baseline="30000">
                <a:latin typeface="Arial Black" pitchFamily="-128" charset="0"/>
              </a:rPr>
              <a:t>2</a:t>
            </a:r>
            <a:endParaRPr lang="en-US"/>
          </a:p>
        </p:txBody>
      </p:sp>
      <p:sp>
        <p:nvSpPr>
          <p:cNvPr id="31757" name="AutoShape 17"/>
          <p:cNvSpPr>
            <a:spLocks noChangeArrowheads="1"/>
          </p:cNvSpPr>
          <p:nvPr/>
        </p:nvSpPr>
        <p:spPr bwMode="auto">
          <a:xfrm>
            <a:off x="5867400" y="3657600"/>
            <a:ext cx="457200" cy="228600"/>
          </a:xfrm>
          <a:prstGeom prst="parallelogram">
            <a:avLst>
              <a:gd name="adj" fmla="val 50000"/>
            </a:avLst>
          </a:prstGeom>
          <a:solidFill>
            <a:srgbClr val="F4F446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429000" y="4587270"/>
            <a:ext cx="4813300" cy="1686530"/>
            <a:chOff x="3429000" y="4587270"/>
            <a:chExt cx="4813300" cy="1686530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3429000" y="4587270"/>
              <a:ext cx="4813300" cy="1686530"/>
            </a:xfrm>
            <a:prstGeom prst="roundRect">
              <a:avLst/>
            </a:prstGeom>
            <a:solidFill>
              <a:srgbClr val="FF747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28" charset="-128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581400" y="4587270"/>
              <a:ext cx="4572000" cy="15696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smtClean="0">
                  <a:latin typeface="Arial Black" pitchFamily="-128" charset="0"/>
                </a:rPr>
                <a:t>Note that the “5 units” is NOT used in the area at all. (It is part of the original perimeter)</a:t>
              </a:r>
              <a:endParaRPr lang="en-US" dirty="0"/>
            </a:p>
          </p:txBody>
        </p:sp>
      </p:grpSp>
    </p:spTree>
  </p:cSld>
  <p:clrMapOvr>
    <a:masterClrMapping/>
  </p:clrMapOvr>
  <p:transition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Area of a Triangle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body" sz="half" idx="2"/>
          </p:nvPr>
        </p:nvSpPr>
        <p:spPr>
          <a:solidFill>
            <a:srgbClr val="D9D93E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smtClean="0">
                <a:latin typeface="Marker Felt" pitchFamily="-128" charset="0"/>
              </a:rPr>
              <a:t>All triangles can be “cloned” and “flipped” to form a parallelogram.  This means that the area of a triangle is 1/2 the area of a parallelogram.</a:t>
            </a:r>
            <a:endParaRPr lang="en-US" sz="2400" smtClean="0"/>
          </a:p>
        </p:txBody>
      </p:sp>
      <p:sp>
        <p:nvSpPr>
          <p:cNvPr id="32772" name="Freeform 5"/>
          <p:cNvSpPr>
            <a:spLocks/>
          </p:cNvSpPr>
          <p:nvPr/>
        </p:nvSpPr>
        <p:spPr bwMode="auto">
          <a:xfrm>
            <a:off x="1600200" y="2590800"/>
            <a:ext cx="4419600" cy="914400"/>
          </a:xfrm>
          <a:custGeom>
            <a:avLst/>
            <a:gdLst>
              <a:gd name="T0" fmla="*/ 523875 w 2784"/>
              <a:gd name="T1" fmla="*/ 28575 h 576"/>
              <a:gd name="T2" fmla="*/ 0 w 2784"/>
              <a:gd name="T3" fmla="*/ 914400 h 576"/>
              <a:gd name="T4" fmla="*/ 4419600 w 2784"/>
              <a:gd name="T5" fmla="*/ 914400 h 576"/>
              <a:gd name="T6" fmla="*/ 533400 w 2784"/>
              <a:gd name="T7" fmla="*/ 0 h 5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4" h="576">
                <a:moveTo>
                  <a:pt x="330" y="18"/>
                </a:moveTo>
                <a:lnTo>
                  <a:pt x="0" y="576"/>
                </a:lnTo>
                <a:lnTo>
                  <a:pt x="2784" y="576"/>
                </a:lnTo>
                <a:lnTo>
                  <a:pt x="336" y="0"/>
                </a:lnTo>
              </a:path>
            </a:pathLst>
          </a:custGeom>
          <a:solidFill>
            <a:srgbClr val="2DFF2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Area of a Triangle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2"/>
          </p:nvPr>
        </p:nvSpPr>
        <p:spPr>
          <a:solidFill>
            <a:srgbClr val="D9D93E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smtClean="0">
                <a:latin typeface="Marker Felt" pitchFamily="-128" charset="0"/>
              </a:rPr>
              <a:t>All triangles can be “cloned” and “flipped” to form a parallelogram.  This means that the area of a triangle is 1/2 the area of a parallelogram.</a:t>
            </a:r>
            <a:endParaRPr lang="en-US" sz="2400" smtClean="0"/>
          </a:p>
        </p:txBody>
      </p:sp>
      <p:sp>
        <p:nvSpPr>
          <p:cNvPr id="33796" name="Freeform 4"/>
          <p:cNvSpPr>
            <a:spLocks/>
          </p:cNvSpPr>
          <p:nvPr/>
        </p:nvSpPr>
        <p:spPr bwMode="auto">
          <a:xfrm>
            <a:off x="1600200" y="2590800"/>
            <a:ext cx="4419600" cy="914400"/>
          </a:xfrm>
          <a:custGeom>
            <a:avLst/>
            <a:gdLst>
              <a:gd name="T0" fmla="*/ 523875 w 2784"/>
              <a:gd name="T1" fmla="*/ 28575 h 576"/>
              <a:gd name="T2" fmla="*/ 0 w 2784"/>
              <a:gd name="T3" fmla="*/ 914400 h 576"/>
              <a:gd name="T4" fmla="*/ 4419600 w 2784"/>
              <a:gd name="T5" fmla="*/ 914400 h 576"/>
              <a:gd name="T6" fmla="*/ 533400 w 2784"/>
              <a:gd name="T7" fmla="*/ 0 h 5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4" h="576">
                <a:moveTo>
                  <a:pt x="330" y="18"/>
                </a:moveTo>
                <a:lnTo>
                  <a:pt x="0" y="576"/>
                </a:lnTo>
                <a:lnTo>
                  <a:pt x="2784" y="576"/>
                </a:lnTo>
                <a:lnTo>
                  <a:pt x="336" y="0"/>
                </a:lnTo>
              </a:path>
            </a:pathLst>
          </a:custGeom>
          <a:solidFill>
            <a:srgbClr val="2DFF2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Freeform 5"/>
          <p:cNvSpPr>
            <a:spLocks/>
          </p:cNvSpPr>
          <p:nvPr/>
        </p:nvSpPr>
        <p:spPr bwMode="auto">
          <a:xfrm>
            <a:off x="1752600" y="2743200"/>
            <a:ext cx="4419600" cy="914400"/>
          </a:xfrm>
          <a:custGeom>
            <a:avLst/>
            <a:gdLst>
              <a:gd name="T0" fmla="*/ 523875 w 2784"/>
              <a:gd name="T1" fmla="*/ 28575 h 576"/>
              <a:gd name="T2" fmla="*/ 0 w 2784"/>
              <a:gd name="T3" fmla="*/ 914400 h 576"/>
              <a:gd name="T4" fmla="*/ 4419600 w 2784"/>
              <a:gd name="T5" fmla="*/ 914400 h 576"/>
              <a:gd name="T6" fmla="*/ 533400 w 2784"/>
              <a:gd name="T7" fmla="*/ 0 h 5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4" h="576">
                <a:moveTo>
                  <a:pt x="330" y="18"/>
                </a:moveTo>
                <a:lnTo>
                  <a:pt x="0" y="576"/>
                </a:lnTo>
                <a:lnTo>
                  <a:pt x="2784" y="576"/>
                </a:lnTo>
                <a:lnTo>
                  <a:pt x="336" y="0"/>
                </a:lnTo>
              </a:path>
            </a:pathLst>
          </a:custGeom>
          <a:solidFill>
            <a:srgbClr val="F4170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Tm="1000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Area of a Triangle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2"/>
          </p:nvPr>
        </p:nvSpPr>
        <p:spPr>
          <a:solidFill>
            <a:srgbClr val="D9D93E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smtClean="0">
                <a:latin typeface="Marker Felt" pitchFamily="-128" charset="0"/>
              </a:rPr>
              <a:t>All triangles can be “cloned” and “flipped” to form a parallelogram.  This means that the area of a triangle is 1/2 the area of a parallelogram.</a:t>
            </a:r>
            <a:endParaRPr lang="en-US" sz="2400" smtClean="0"/>
          </a:p>
        </p:txBody>
      </p:sp>
      <p:sp>
        <p:nvSpPr>
          <p:cNvPr id="34820" name="Freeform 4"/>
          <p:cNvSpPr>
            <a:spLocks/>
          </p:cNvSpPr>
          <p:nvPr/>
        </p:nvSpPr>
        <p:spPr bwMode="auto">
          <a:xfrm>
            <a:off x="1600200" y="2590800"/>
            <a:ext cx="4419600" cy="914400"/>
          </a:xfrm>
          <a:custGeom>
            <a:avLst/>
            <a:gdLst>
              <a:gd name="T0" fmla="*/ 523875 w 2784"/>
              <a:gd name="T1" fmla="*/ 28575 h 576"/>
              <a:gd name="T2" fmla="*/ 0 w 2784"/>
              <a:gd name="T3" fmla="*/ 914400 h 576"/>
              <a:gd name="T4" fmla="*/ 4419600 w 2784"/>
              <a:gd name="T5" fmla="*/ 914400 h 576"/>
              <a:gd name="T6" fmla="*/ 533400 w 2784"/>
              <a:gd name="T7" fmla="*/ 0 h 5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4" h="576">
                <a:moveTo>
                  <a:pt x="330" y="18"/>
                </a:moveTo>
                <a:lnTo>
                  <a:pt x="0" y="576"/>
                </a:lnTo>
                <a:lnTo>
                  <a:pt x="2784" y="576"/>
                </a:lnTo>
                <a:lnTo>
                  <a:pt x="336" y="0"/>
                </a:lnTo>
              </a:path>
            </a:pathLst>
          </a:custGeom>
          <a:solidFill>
            <a:srgbClr val="2DFF2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Freeform 5"/>
          <p:cNvSpPr>
            <a:spLocks/>
          </p:cNvSpPr>
          <p:nvPr/>
        </p:nvSpPr>
        <p:spPr bwMode="auto">
          <a:xfrm rot="-653412">
            <a:off x="1752600" y="2743200"/>
            <a:ext cx="4419600" cy="914400"/>
          </a:xfrm>
          <a:custGeom>
            <a:avLst/>
            <a:gdLst>
              <a:gd name="T0" fmla="*/ 523875 w 2784"/>
              <a:gd name="T1" fmla="*/ 28575 h 576"/>
              <a:gd name="T2" fmla="*/ 0 w 2784"/>
              <a:gd name="T3" fmla="*/ 914400 h 576"/>
              <a:gd name="T4" fmla="*/ 4419600 w 2784"/>
              <a:gd name="T5" fmla="*/ 914400 h 576"/>
              <a:gd name="T6" fmla="*/ 533400 w 2784"/>
              <a:gd name="T7" fmla="*/ 0 h 5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4" h="576">
                <a:moveTo>
                  <a:pt x="330" y="18"/>
                </a:moveTo>
                <a:lnTo>
                  <a:pt x="0" y="576"/>
                </a:lnTo>
                <a:lnTo>
                  <a:pt x="2784" y="576"/>
                </a:lnTo>
                <a:lnTo>
                  <a:pt x="336" y="0"/>
                </a:lnTo>
              </a:path>
            </a:pathLst>
          </a:custGeom>
          <a:solidFill>
            <a:srgbClr val="F4170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00">
        <p:fade/>
      </p:transition>
    </mc:Choice>
    <mc:Fallback>
      <p:transition advTm="1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Area of a Triangle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half" idx="2"/>
          </p:nvPr>
        </p:nvSpPr>
        <p:spPr>
          <a:solidFill>
            <a:srgbClr val="D9D93E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smtClean="0">
                <a:latin typeface="Marker Felt" pitchFamily="-128" charset="0"/>
              </a:rPr>
              <a:t>All triangles can be “cloned” and “flipped” to form a parallelogram.  This means that the area of a triangle is 1/2 the area of a parallelogram.</a:t>
            </a:r>
            <a:endParaRPr lang="en-US" sz="2400" smtClean="0"/>
          </a:p>
        </p:txBody>
      </p:sp>
      <p:sp>
        <p:nvSpPr>
          <p:cNvPr id="35844" name="Freeform 4"/>
          <p:cNvSpPr>
            <a:spLocks/>
          </p:cNvSpPr>
          <p:nvPr/>
        </p:nvSpPr>
        <p:spPr bwMode="auto">
          <a:xfrm>
            <a:off x="1600200" y="2590800"/>
            <a:ext cx="4419600" cy="914400"/>
          </a:xfrm>
          <a:custGeom>
            <a:avLst/>
            <a:gdLst>
              <a:gd name="T0" fmla="*/ 523875 w 2784"/>
              <a:gd name="T1" fmla="*/ 28575 h 576"/>
              <a:gd name="T2" fmla="*/ 0 w 2784"/>
              <a:gd name="T3" fmla="*/ 914400 h 576"/>
              <a:gd name="T4" fmla="*/ 4419600 w 2784"/>
              <a:gd name="T5" fmla="*/ 914400 h 576"/>
              <a:gd name="T6" fmla="*/ 533400 w 2784"/>
              <a:gd name="T7" fmla="*/ 0 h 5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4" h="576">
                <a:moveTo>
                  <a:pt x="330" y="18"/>
                </a:moveTo>
                <a:lnTo>
                  <a:pt x="0" y="576"/>
                </a:lnTo>
                <a:lnTo>
                  <a:pt x="2784" y="576"/>
                </a:lnTo>
                <a:lnTo>
                  <a:pt x="336" y="0"/>
                </a:lnTo>
              </a:path>
            </a:pathLst>
          </a:custGeom>
          <a:solidFill>
            <a:srgbClr val="2DFF2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5" name="Freeform 5"/>
          <p:cNvSpPr>
            <a:spLocks/>
          </p:cNvSpPr>
          <p:nvPr/>
        </p:nvSpPr>
        <p:spPr bwMode="auto">
          <a:xfrm rot="-1164467">
            <a:off x="1752600" y="2743200"/>
            <a:ext cx="4419600" cy="914400"/>
          </a:xfrm>
          <a:custGeom>
            <a:avLst/>
            <a:gdLst>
              <a:gd name="T0" fmla="*/ 523875 w 2784"/>
              <a:gd name="T1" fmla="*/ 28575 h 576"/>
              <a:gd name="T2" fmla="*/ 0 w 2784"/>
              <a:gd name="T3" fmla="*/ 914400 h 576"/>
              <a:gd name="T4" fmla="*/ 4419600 w 2784"/>
              <a:gd name="T5" fmla="*/ 914400 h 576"/>
              <a:gd name="T6" fmla="*/ 533400 w 2784"/>
              <a:gd name="T7" fmla="*/ 0 h 5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4" h="576">
                <a:moveTo>
                  <a:pt x="330" y="18"/>
                </a:moveTo>
                <a:lnTo>
                  <a:pt x="0" y="576"/>
                </a:lnTo>
                <a:lnTo>
                  <a:pt x="2784" y="576"/>
                </a:lnTo>
                <a:lnTo>
                  <a:pt x="336" y="0"/>
                </a:lnTo>
              </a:path>
            </a:pathLst>
          </a:custGeom>
          <a:solidFill>
            <a:srgbClr val="F4170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00">
        <p:fade/>
      </p:transition>
    </mc:Choice>
    <mc:Fallback>
      <p:transition advTm="1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Area of a Triangle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2"/>
          </p:nvPr>
        </p:nvSpPr>
        <p:spPr>
          <a:solidFill>
            <a:srgbClr val="D9D93E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smtClean="0">
                <a:latin typeface="Marker Felt" pitchFamily="-128" charset="0"/>
              </a:rPr>
              <a:t>All triangles can be “cloned” and “flipped” to form a parallelogram.  This means that the area of a triangle is 1/2 the area of a parallelogram.</a:t>
            </a:r>
            <a:endParaRPr lang="en-US" sz="2400" smtClean="0"/>
          </a:p>
        </p:txBody>
      </p:sp>
      <p:sp>
        <p:nvSpPr>
          <p:cNvPr id="36868" name="Freeform 4"/>
          <p:cNvSpPr>
            <a:spLocks/>
          </p:cNvSpPr>
          <p:nvPr/>
        </p:nvSpPr>
        <p:spPr bwMode="auto">
          <a:xfrm>
            <a:off x="1600200" y="2590800"/>
            <a:ext cx="4419600" cy="914400"/>
          </a:xfrm>
          <a:custGeom>
            <a:avLst/>
            <a:gdLst>
              <a:gd name="T0" fmla="*/ 523875 w 2784"/>
              <a:gd name="T1" fmla="*/ 28575 h 576"/>
              <a:gd name="T2" fmla="*/ 0 w 2784"/>
              <a:gd name="T3" fmla="*/ 914400 h 576"/>
              <a:gd name="T4" fmla="*/ 4419600 w 2784"/>
              <a:gd name="T5" fmla="*/ 914400 h 576"/>
              <a:gd name="T6" fmla="*/ 533400 w 2784"/>
              <a:gd name="T7" fmla="*/ 0 h 5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4" h="576">
                <a:moveTo>
                  <a:pt x="330" y="18"/>
                </a:moveTo>
                <a:lnTo>
                  <a:pt x="0" y="576"/>
                </a:lnTo>
                <a:lnTo>
                  <a:pt x="2784" y="576"/>
                </a:lnTo>
                <a:lnTo>
                  <a:pt x="336" y="0"/>
                </a:lnTo>
              </a:path>
            </a:pathLst>
          </a:custGeom>
          <a:solidFill>
            <a:srgbClr val="2DFF2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9" name="Freeform 5"/>
          <p:cNvSpPr>
            <a:spLocks/>
          </p:cNvSpPr>
          <p:nvPr/>
        </p:nvSpPr>
        <p:spPr bwMode="auto">
          <a:xfrm rot="-1918533">
            <a:off x="1752600" y="2743200"/>
            <a:ext cx="4419600" cy="914400"/>
          </a:xfrm>
          <a:custGeom>
            <a:avLst/>
            <a:gdLst>
              <a:gd name="T0" fmla="*/ 523875 w 2784"/>
              <a:gd name="T1" fmla="*/ 28575 h 576"/>
              <a:gd name="T2" fmla="*/ 0 w 2784"/>
              <a:gd name="T3" fmla="*/ 914400 h 576"/>
              <a:gd name="T4" fmla="*/ 4419600 w 2784"/>
              <a:gd name="T5" fmla="*/ 914400 h 576"/>
              <a:gd name="T6" fmla="*/ 533400 w 2784"/>
              <a:gd name="T7" fmla="*/ 0 h 5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4" h="576">
                <a:moveTo>
                  <a:pt x="330" y="18"/>
                </a:moveTo>
                <a:lnTo>
                  <a:pt x="0" y="576"/>
                </a:lnTo>
                <a:lnTo>
                  <a:pt x="2784" y="576"/>
                </a:lnTo>
                <a:lnTo>
                  <a:pt x="336" y="0"/>
                </a:lnTo>
              </a:path>
            </a:pathLst>
          </a:custGeom>
          <a:solidFill>
            <a:srgbClr val="F4170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00">
        <p:fade/>
      </p:transition>
    </mc:Choice>
    <mc:Fallback>
      <p:transition advTm="1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Area of a Triangle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2"/>
          </p:nvPr>
        </p:nvSpPr>
        <p:spPr>
          <a:solidFill>
            <a:srgbClr val="D9D93E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smtClean="0">
                <a:latin typeface="Marker Felt" pitchFamily="-128" charset="0"/>
              </a:rPr>
              <a:t>All triangles can be “cloned” and “flipped” to form a parallelogram.  This means that the area of a triangle is 1/2 the area of a parallelogram.</a:t>
            </a:r>
            <a:endParaRPr lang="en-US" sz="2400" smtClean="0"/>
          </a:p>
        </p:txBody>
      </p:sp>
      <p:sp>
        <p:nvSpPr>
          <p:cNvPr id="37892" name="Freeform 4"/>
          <p:cNvSpPr>
            <a:spLocks/>
          </p:cNvSpPr>
          <p:nvPr/>
        </p:nvSpPr>
        <p:spPr bwMode="auto">
          <a:xfrm>
            <a:off x="1600200" y="2590800"/>
            <a:ext cx="4419600" cy="914400"/>
          </a:xfrm>
          <a:custGeom>
            <a:avLst/>
            <a:gdLst>
              <a:gd name="T0" fmla="*/ 523875 w 2784"/>
              <a:gd name="T1" fmla="*/ 28575 h 576"/>
              <a:gd name="T2" fmla="*/ 0 w 2784"/>
              <a:gd name="T3" fmla="*/ 914400 h 576"/>
              <a:gd name="T4" fmla="*/ 4419600 w 2784"/>
              <a:gd name="T5" fmla="*/ 914400 h 576"/>
              <a:gd name="T6" fmla="*/ 533400 w 2784"/>
              <a:gd name="T7" fmla="*/ 0 h 5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4" h="576">
                <a:moveTo>
                  <a:pt x="330" y="18"/>
                </a:moveTo>
                <a:lnTo>
                  <a:pt x="0" y="576"/>
                </a:lnTo>
                <a:lnTo>
                  <a:pt x="2784" y="576"/>
                </a:lnTo>
                <a:lnTo>
                  <a:pt x="336" y="0"/>
                </a:lnTo>
              </a:path>
            </a:pathLst>
          </a:custGeom>
          <a:solidFill>
            <a:srgbClr val="2DFF2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3" name="Freeform 5"/>
          <p:cNvSpPr>
            <a:spLocks/>
          </p:cNvSpPr>
          <p:nvPr/>
        </p:nvSpPr>
        <p:spPr bwMode="auto">
          <a:xfrm rot="-3127243">
            <a:off x="1752600" y="2743200"/>
            <a:ext cx="4419600" cy="914400"/>
          </a:xfrm>
          <a:custGeom>
            <a:avLst/>
            <a:gdLst>
              <a:gd name="T0" fmla="*/ 523875 w 2784"/>
              <a:gd name="T1" fmla="*/ 28575 h 576"/>
              <a:gd name="T2" fmla="*/ 0 w 2784"/>
              <a:gd name="T3" fmla="*/ 914400 h 576"/>
              <a:gd name="T4" fmla="*/ 4419600 w 2784"/>
              <a:gd name="T5" fmla="*/ 914400 h 576"/>
              <a:gd name="T6" fmla="*/ 533400 w 2784"/>
              <a:gd name="T7" fmla="*/ 0 h 5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4" h="576">
                <a:moveTo>
                  <a:pt x="330" y="18"/>
                </a:moveTo>
                <a:lnTo>
                  <a:pt x="0" y="576"/>
                </a:lnTo>
                <a:lnTo>
                  <a:pt x="2784" y="576"/>
                </a:lnTo>
                <a:lnTo>
                  <a:pt x="336" y="0"/>
                </a:lnTo>
              </a:path>
            </a:pathLst>
          </a:custGeom>
          <a:solidFill>
            <a:srgbClr val="F4170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00">
        <p:fade/>
      </p:transition>
    </mc:Choice>
    <mc:Fallback>
      <p:transition advTm="1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Area of a Triangle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2"/>
          </p:nvPr>
        </p:nvSpPr>
        <p:spPr>
          <a:solidFill>
            <a:srgbClr val="D9D93E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smtClean="0">
                <a:latin typeface="Marker Felt" pitchFamily="-128" charset="0"/>
              </a:rPr>
              <a:t>All triangles can be “cloned” and “flipped” to form a parallelogram.  This means that the area of a triangle is 1/2 the area of a parallelogram.</a:t>
            </a:r>
            <a:endParaRPr lang="en-US" sz="2400" smtClean="0"/>
          </a:p>
        </p:txBody>
      </p:sp>
      <p:sp>
        <p:nvSpPr>
          <p:cNvPr id="38916" name="Freeform 4"/>
          <p:cNvSpPr>
            <a:spLocks/>
          </p:cNvSpPr>
          <p:nvPr/>
        </p:nvSpPr>
        <p:spPr bwMode="auto">
          <a:xfrm>
            <a:off x="1600200" y="2590800"/>
            <a:ext cx="4419600" cy="914400"/>
          </a:xfrm>
          <a:custGeom>
            <a:avLst/>
            <a:gdLst>
              <a:gd name="T0" fmla="*/ 523875 w 2784"/>
              <a:gd name="T1" fmla="*/ 28575 h 576"/>
              <a:gd name="T2" fmla="*/ 0 w 2784"/>
              <a:gd name="T3" fmla="*/ 914400 h 576"/>
              <a:gd name="T4" fmla="*/ 4419600 w 2784"/>
              <a:gd name="T5" fmla="*/ 914400 h 576"/>
              <a:gd name="T6" fmla="*/ 533400 w 2784"/>
              <a:gd name="T7" fmla="*/ 0 h 5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4" h="576">
                <a:moveTo>
                  <a:pt x="330" y="18"/>
                </a:moveTo>
                <a:lnTo>
                  <a:pt x="0" y="576"/>
                </a:lnTo>
                <a:lnTo>
                  <a:pt x="2784" y="576"/>
                </a:lnTo>
                <a:lnTo>
                  <a:pt x="336" y="0"/>
                </a:lnTo>
              </a:path>
            </a:pathLst>
          </a:custGeom>
          <a:solidFill>
            <a:srgbClr val="2DFF2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7" name="Freeform 5"/>
          <p:cNvSpPr>
            <a:spLocks/>
          </p:cNvSpPr>
          <p:nvPr/>
        </p:nvSpPr>
        <p:spPr bwMode="auto">
          <a:xfrm rot="-4546609">
            <a:off x="1752600" y="2743200"/>
            <a:ext cx="4419600" cy="914400"/>
          </a:xfrm>
          <a:custGeom>
            <a:avLst/>
            <a:gdLst>
              <a:gd name="T0" fmla="*/ 523875 w 2784"/>
              <a:gd name="T1" fmla="*/ 28575 h 576"/>
              <a:gd name="T2" fmla="*/ 0 w 2784"/>
              <a:gd name="T3" fmla="*/ 914400 h 576"/>
              <a:gd name="T4" fmla="*/ 4419600 w 2784"/>
              <a:gd name="T5" fmla="*/ 914400 h 576"/>
              <a:gd name="T6" fmla="*/ 533400 w 2784"/>
              <a:gd name="T7" fmla="*/ 0 h 5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4" h="576">
                <a:moveTo>
                  <a:pt x="330" y="18"/>
                </a:moveTo>
                <a:lnTo>
                  <a:pt x="0" y="576"/>
                </a:lnTo>
                <a:lnTo>
                  <a:pt x="2784" y="576"/>
                </a:lnTo>
                <a:lnTo>
                  <a:pt x="336" y="0"/>
                </a:lnTo>
              </a:path>
            </a:pathLst>
          </a:custGeom>
          <a:solidFill>
            <a:srgbClr val="F4170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00">
        <p:fade/>
      </p:transition>
    </mc:Choice>
    <mc:Fallback>
      <p:transition advTm="1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Area of a Triangle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2"/>
          </p:nvPr>
        </p:nvSpPr>
        <p:spPr>
          <a:solidFill>
            <a:srgbClr val="D9D93E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smtClean="0">
                <a:latin typeface="Marker Felt" pitchFamily="-128" charset="0"/>
              </a:rPr>
              <a:t>All triangles can be “cloned” and “flipped” to form a parallelogram.  This means that the area of a triangle is 1/2 the area of a parallelogram.</a:t>
            </a:r>
            <a:endParaRPr lang="en-US" sz="2400" smtClean="0"/>
          </a:p>
        </p:txBody>
      </p:sp>
      <p:sp>
        <p:nvSpPr>
          <p:cNvPr id="39940" name="Freeform 4"/>
          <p:cNvSpPr>
            <a:spLocks/>
          </p:cNvSpPr>
          <p:nvPr/>
        </p:nvSpPr>
        <p:spPr bwMode="auto">
          <a:xfrm>
            <a:off x="1600200" y="2590800"/>
            <a:ext cx="4419600" cy="914400"/>
          </a:xfrm>
          <a:custGeom>
            <a:avLst/>
            <a:gdLst>
              <a:gd name="T0" fmla="*/ 523875 w 2784"/>
              <a:gd name="T1" fmla="*/ 28575 h 576"/>
              <a:gd name="T2" fmla="*/ 0 w 2784"/>
              <a:gd name="T3" fmla="*/ 914400 h 576"/>
              <a:gd name="T4" fmla="*/ 4419600 w 2784"/>
              <a:gd name="T5" fmla="*/ 914400 h 576"/>
              <a:gd name="T6" fmla="*/ 533400 w 2784"/>
              <a:gd name="T7" fmla="*/ 0 h 5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4" h="576">
                <a:moveTo>
                  <a:pt x="330" y="18"/>
                </a:moveTo>
                <a:lnTo>
                  <a:pt x="0" y="576"/>
                </a:lnTo>
                <a:lnTo>
                  <a:pt x="2784" y="576"/>
                </a:lnTo>
                <a:lnTo>
                  <a:pt x="336" y="0"/>
                </a:lnTo>
              </a:path>
            </a:pathLst>
          </a:custGeom>
          <a:solidFill>
            <a:srgbClr val="2DFF2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1" name="Freeform 5"/>
          <p:cNvSpPr>
            <a:spLocks/>
          </p:cNvSpPr>
          <p:nvPr/>
        </p:nvSpPr>
        <p:spPr bwMode="auto">
          <a:xfrm rot="-5769414">
            <a:off x="1752600" y="2743200"/>
            <a:ext cx="4419600" cy="914400"/>
          </a:xfrm>
          <a:custGeom>
            <a:avLst/>
            <a:gdLst>
              <a:gd name="T0" fmla="*/ 523875 w 2784"/>
              <a:gd name="T1" fmla="*/ 28575 h 576"/>
              <a:gd name="T2" fmla="*/ 0 w 2784"/>
              <a:gd name="T3" fmla="*/ 914400 h 576"/>
              <a:gd name="T4" fmla="*/ 4419600 w 2784"/>
              <a:gd name="T5" fmla="*/ 914400 h 576"/>
              <a:gd name="T6" fmla="*/ 533400 w 2784"/>
              <a:gd name="T7" fmla="*/ 0 h 5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4" h="576">
                <a:moveTo>
                  <a:pt x="330" y="18"/>
                </a:moveTo>
                <a:lnTo>
                  <a:pt x="0" y="576"/>
                </a:lnTo>
                <a:lnTo>
                  <a:pt x="2784" y="576"/>
                </a:lnTo>
                <a:lnTo>
                  <a:pt x="336" y="0"/>
                </a:lnTo>
              </a:path>
            </a:pathLst>
          </a:custGeom>
          <a:solidFill>
            <a:srgbClr val="F4170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00">
        <p:fade/>
      </p:transition>
    </mc:Choice>
    <mc:Fallback>
      <p:transition advTm="1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Area of a Triangle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2"/>
          </p:nvPr>
        </p:nvSpPr>
        <p:spPr>
          <a:solidFill>
            <a:srgbClr val="D9D93E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smtClean="0">
                <a:latin typeface="Marker Felt" pitchFamily="-128" charset="0"/>
              </a:rPr>
              <a:t>All triangles can be “cloned” and “flipped” to form a parallelogram.  This means that the area of a triangle is 1/2 the area of a parallelogram.</a:t>
            </a:r>
            <a:endParaRPr lang="en-US" sz="2400" smtClean="0"/>
          </a:p>
        </p:txBody>
      </p:sp>
      <p:sp>
        <p:nvSpPr>
          <p:cNvPr id="40964" name="Freeform 4"/>
          <p:cNvSpPr>
            <a:spLocks/>
          </p:cNvSpPr>
          <p:nvPr/>
        </p:nvSpPr>
        <p:spPr bwMode="auto">
          <a:xfrm>
            <a:off x="1600200" y="2590800"/>
            <a:ext cx="4419600" cy="914400"/>
          </a:xfrm>
          <a:custGeom>
            <a:avLst/>
            <a:gdLst>
              <a:gd name="T0" fmla="*/ 523875 w 2784"/>
              <a:gd name="T1" fmla="*/ 28575 h 576"/>
              <a:gd name="T2" fmla="*/ 0 w 2784"/>
              <a:gd name="T3" fmla="*/ 914400 h 576"/>
              <a:gd name="T4" fmla="*/ 4419600 w 2784"/>
              <a:gd name="T5" fmla="*/ 914400 h 576"/>
              <a:gd name="T6" fmla="*/ 533400 w 2784"/>
              <a:gd name="T7" fmla="*/ 0 h 5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4" h="576">
                <a:moveTo>
                  <a:pt x="330" y="18"/>
                </a:moveTo>
                <a:lnTo>
                  <a:pt x="0" y="576"/>
                </a:lnTo>
                <a:lnTo>
                  <a:pt x="2784" y="576"/>
                </a:lnTo>
                <a:lnTo>
                  <a:pt x="336" y="0"/>
                </a:lnTo>
              </a:path>
            </a:pathLst>
          </a:custGeom>
          <a:solidFill>
            <a:srgbClr val="2DFF2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Freeform 5"/>
          <p:cNvSpPr>
            <a:spLocks/>
          </p:cNvSpPr>
          <p:nvPr/>
        </p:nvSpPr>
        <p:spPr bwMode="auto">
          <a:xfrm rot="-6653309">
            <a:off x="1752600" y="2743200"/>
            <a:ext cx="4419600" cy="914400"/>
          </a:xfrm>
          <a:custGeom>
            <a:avLst/>
            <a:gdLst>
              <a:gd name="T0" fmla="*/ 523875 w 2784"/>
              <a:gd name="T1" fmla="*/ 28575 h 576"/>
              <a:gd name="T2" fmla="*/ 0 w 2784"/>
              <a:gd name="T3" fmla="*/ 914400 h 576"/>
              <a:gd name="T4" fmla="*/ 4419600 w 2784"/>
              <a:gd name="T5" fmla="*/ 914400 h 576"/>
              <a:gd name="T6" fmla="*/ 533400 w 2784"/>
              <a:gd name="T7" fmla="*/ 0 h 5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4" h="576">
                <a:moveTo>
                  <a:pt x="330" y="18"/>
                </a:moveTo>
                <a:lnTo>
                  <a:pt x="0" y="576"/>
                </a:lnTo>
                <a:lnTo>
                  <a:pt x="2784" y="576"/>
                </a:lnTo>
                <a:lnTo>
                  <a:pt x="336" y="0"/>
                </a:lnTo>
              </a:path>
            </a:pathLst>
          </a:custGeom>
          <a:solidFill>
            <a:srgbClr val="F4170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00">
        <p:fade/>
      </p:transition>
    </mc:Choice>
    <mc:Fallback>
      <p:transition advTm="1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362200" y="1371600"/>
            <a:ext cx="4876800" cy="3505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839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0000"/>
                </a:solidFill>
              </a:rPr>
              <a:t>Area: Why do we use square units?</a:t>
            </a:r>
            <a:endParaRPr lang="en-US" smtClean="0"/>
          </a:p>
        </p:txBody>
      </p:sp>
      <p:sp>
        <p:nvSpPr>
          <p:cNvPr id="20890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 typeface="Wingdings" pitchFamily="-128" charset="2"/>
              <a:buNone/>
              <a:defRPr/>
            </a:pPr>
            <a:endParaRPr lang="en-US" sz="2800" smtClean="0"/>
          </a:p>
          <a:p>
            <a:pPr eaLnBrk="1" hangingPunct="1">
              <a:buFont typeface="Wingdings" pitchFamily="-128" charset="2"/>
              <a:buNone/>
              <a:defRPr/>
            </a:pPr>
            <a:endParaRPr lang="en-US" sz="2800" smtClean="0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609600" y="2362200"/>
            <a:ext cx="1676400" cy="1190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latin typeface="Arial Black" pitchFamily="-128" charset="0"/>
              </a:rPr>
              <a:t>3 units</a:t>
            </a:r>
            <a:endParaRPr lang="en-US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038600" y="5105400"/>
            <a:ext cx="1676400" cy="1190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latin typeface="Arial Black" pitchFamily="-128" charset="0"/>
              </a:rPr>
              <a:t>4 units</a:t>
            </a:r>
            <a:endParaRPr lang="en-US"/>
          </a:p>
        </p:txBody>
      </p:sp>
      <p:sp>
        <p:nvSpPr>
          <p:cNvPr id="208903" name="Line 7"/>
          <p:cNvSpPr>
            <a:spLocks noChangeShapeType="1"/>
          </p:cNvSpPr>
          <p:nvPr/>
        </p:nvSpPr>
        <p:spPr bwMode="auto">
          <a:xfrm>
            <a:off x="2362200" y="25146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04" name="Line 8"/>
          <p:cNvSpPr>
            <a:spLocks noChangeShapeType="1"/>
          </p:cNvSpPr>
          <p:nvPr/>
        </p:nvSpPr>
        <p:spPr bwMode="auto">
          <a:xfrm>
            <a:off x="2362200" y="36576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05" name="Line 9"/>
          <p:cNvSpPr>
            <a:spLocks noChangeShapeType="1"/>
          </p:cNvSpPr>
          <p:nvPr/>
        </p:nvSpPr>
        <p:spPr bwMode="auto">
          <a:xfrm>
            <a:off x="4800600" y="1371600"/>
            <a:ext cx="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06" name="Line 10"/>
          <p:cNvSpPr>
            <a:spLocks noChangeShapeType="1"/>
          </p:cNvSpPr>
          <p:nvPr/>
        </p:nvSpPr>
        <p:spPr bwMode="auto">
          <a:xfrm>
            <a:off x="6019800" y="1371600"/>
            <a:ext cx="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07" name="Line 11"/>
          <p:cNvSpPr>
            <a:spLocks noChangeShapeType="1"/>
          </p:cNvSpPr>
          <p:nvPr/>
        </p:nvSpPr>
        <p:spPr bwMode="auto">
          <a:xfrm>
            <a:off x="3581400" y="1371600"/>
            <a:ext cx="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8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8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8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8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8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3" grpId="0" animBg="1"/>
      <p:bldP spid="208904" grpId="0" animBg="1"/>
      <p:bldP spid="208905" grpId="0" animBg="1"/>
      <p:bldP spid="208906" grpId="0" animBg="1"/>
      <p:bldP spid="20890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Area of a Triangle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2"/>
          </p:nvPr>
        </p:nvSpPr>
        <p:spPr>
          <a:solidFill>
            <a:srgbClr val="D9D93E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smtClean="0">
                <a:latin typeface="Marker Felt" pitchFamily="-128" charset="0"/>
              </a:rPr>
              <a:t>All triangles can be “cloned” and “flipped” to form a parallelogram.  This means that the area of a triangle is 1/2 the area of a parallelogram.</a:t>
            </a:r>
            <a:endParaRPr lang="en-US" sz="2400" smtClean="0"/>
          </a:p>
        </p:txBody>
      </p:sp>
      <p:sp>
        <p:nvSpPr>
          <p:cNvPr id="41988" name="Freeform 4"/>
          <p:cNvSpPr>
            <a:spLocks/>
          </p:cNvSpPr>
          <p:nvPr/>
        </p:nvSpPr>
        <p:spPr bwMode="auto">
          <a:xfrm>
            <a:off x="1600200" y="2590800"/>
            <a:ext cx="4419600" cy="914400"/>
          </a:xfrm>
          <a:custGeom>
            <a:avLst/>
            <a:gdLst>
              <a:gd name="T0" fmla="*/ 523875 w 2784"/>
              <a:gd name="T1" fmla="*/ 28575 h 576"/>
              <a:gd name="T2" fmla="*/ 0 w 2784"/>
              <a:gd name="T3" fmla="*/ 914400 h 576"/>
              <a:gd name="T4" fmla="*/ 4419600 w 2784"/>
              <a:gd name="T5" fmla="*/ 914400 h 576"/>
              <a:gd name="T6" fmla="*/ 533400 w 2784"/>
              <a:gd name="T7" fmla="*/ 0 h 5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4" h="576">
                <a:moveTo>
                  <a:pt x="330" y="18"/>
                </a:moveTo>
                <a:lnTo>
                  <a:pt x="0" y="576"/>
                </a:lnTo>
                <a:lnTo>
                  <a:pt x="2784" y="576"/>
                </a:lnTo>
                <a:lnTo>
                  <a:pt x="336" y="0"/>
                </a:lnTo>
              </a:path>
            </a:pathLst>
          </a:custGeom>
          <a:solidFill>
            <a:srgbClr val="2DFF2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Freeform 5"/>
          <p:cNvSpPr>
            <a:spLocks/>
          </p:cNvSpPr>
          <p:nvPr/>
        </p:nvSpPr>
        <p:spPr bwMode="auto">
          <a:xfrm rot="-7688647">
            <a:off x="1752600" y="2743200"/>
            <a:ext cx="4419600" cy="914400"/>
          </a:xfrm>
          <a:custGeom>
            <a:avLst/>
            <a:gdLst>
              <a:gd name="T0" fmla="*/ 523875 w 2784"/>
              <a:gd name="T1" fmla="*/ 28575 h 576"/>
              <a:gd name="T2" fmla="*/ 0 w 2784"/>
              <a:gd name="T3" fmla="*/ 914400 h 576"/>
              <a:gd name="T4" fmla="*/ 4419600 w 2784"/>
              <a:gd name="T5" fmla="*/ 914400 h 576"/>
              <a:gd name="T6" fmla="*/ 533400 w 2784"/>
              <a:gd name="T7" fmla="*/ 0 h 5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4" h="576">
                <a:moveTo>
                  <a:pt x="330" y="18"/>
                </a:moveTo>
                <a:lnTo>
                  <a:pt x="0" y="576"/>
                </a:lnTo>
                <a:lnTo>
                  <a:pt x="2784" y="576"/>
                </a:lnTo>
                <a:lnTo>
                  <a:pt x="336" y="0"/>
                </a:lnTo>
              </a:path>
            </a:pathLst>
          </a:custGeom>
          <a:solidFill>
            <a:srgbClr val="F4170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00">
        <p:fade/>
      </p:transition>
    </mc:Choice>
    <mc:Fallback>
      <p:transition advTm="1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Area of a Triangle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2"/>
          </p:nvPr>
        </p:nvSpPr>
        <p:spPr>
          <a:solidFill>
            <a:srgbClr val="D9D93E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smtClean="0">
                <a:latin typeface="Marker Felt" pitchFamily="-128" charset="0"/>
              </a:rPr>
              <a:t>All triangles can be “cloned” and “flipped” to form a parallelogram.  This means that the area of a triangle is 1/2 the area of a parallelogram.</a:t>
            </a:r>
            <a:endParaRPr lang="en-US" sz="2400" smtClean="0"/>
          </a:p>
        </p:txBody>
      </p:sp>
      <p:sp>
        <p:nvSpPr>
          <p:cNvPr id="43012" name="Freeform 4"/>
          <p:cNvSpPr>
            <a:spLocks/>
          </p:cNvSpPr>
          <p:nvPr/>
        </p:nvSpPr>
        <p:spPr bwMode="auto">
          <a:xfrm>
            <a:off x="1600200" y="2590800"/>
            <a:ext cx="4419600" cy="914400"/>
          </a:xfrm>
          <a:custGeom>
            <a:avLst/>
            <a:gdLst>
              <a:gd name="T0" fmla="*/ 523875 w 2784"/>
              <a:gd name="T1" fmla="*/ 28575 h 576"/>
              <a:gd name="T2" fmla="*/ 0 w 2784"/>
              <a:gd name="T3" fmla="*/ 914400 h 576"/>
              <a:gd name="T4" fmla="*/ 4419600 w 2784"/>
              <a:gd name="T5" fmla="*/ 914400 h 576"/>
              <a:gd name="T6" fmla="*/ 533400 w 2784"/>
              <a:gd name="T7" fmla="*/ 0 h 5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4" h="576">
                <a:moveTo>
                  <a:pt x="330" y="18"/>
                </a:moveTo>
                <a:lnTo>
                  <a:pt x="0" y="576"/>
                </a:lnTo>
                <a:lnTo>
                  <a:pt x="2784" y="576"/>
                </a:lnTo>
                <a:lnTo>
                  <a:pt x="336" y="0"/>
                </a:lnTo>
              </a:path>
            </a:pathLst>
          </a:custGeom>
          <a:solidFill>
            <a:srgbClr val="2DFF2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3" name="Freeform 5"/>
          <p:cNvSpPr>
            <a:spLocks/>
          </p:cNvSpPr>
          <p:nvPr/>
        </p:nvSpPr>
        <p:spPr bwMode="auto">
          <a:xfrm rot="-8904791">
            <a:off x="1752600" y="2743200"/>
            <a:ext cx="4419600" cy="914400"/>
          </a:xfrm>
          <a:custGeom>
            <a:avLst/>
            <a:gdLst>
              <a:gd name="T0" fmla="*/ 523875 w 2784"/>
              <a:gd name="T1" fmla="*/ 28575 h 576"/>
              <a:gd name="T2" fmla="*/ 0 w 2784"/>
              <a:gd name="T3" fmla="*/ 914400 h 576"/>
              <a:gd name="T4" fmla="*/ 4419600 w 2784"/>
              <a:gd name="T5" fmla="*/ 914400 h 576"/>
              <a:gd name="T6" fmla="*/ 533400 w 2784"/>
              <a:gd name="T7" fmla="*/ 0 h 5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4" h="576">
                <a:moveTo>
                  <a:pt x="330" y="18"/>
                </a:moveTo>
                <a:lnTo>
                  <a:pt x="0" y="576"/>
                </a:lnTo>
                <a:lnTo>
                  <a:pt x="2784" y="576"/>
                </a:lnTo>
                <a:lnTo>
                  <a:pt x="336" y="0"/>
                </a:lnTo>
              </a:path>
            </a:pathLst>
          </a:custGeom>
          <a:solidFill>
            <a:srgbClr val="F4170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Tm="500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Area of a Triangle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half" idx="2"/>
          </p:nvPr>
        </p:nvSpPr>
        <p:spPr>
          <a:solidFill>
            <a:srgbClr val="D9D93E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smtClean="0">
                <a:latin typeface="Marker Felt" pitchFamily="-128" charset="0"/>
              </a:rPr>
              <a:t>All triangles can be “cloned” and “flipped” to form a parallelogram.  This means that the area of a triangle is 1/2 the area of a parallelogram.</a:t>
            </a:r>
            <a:endParaRPr lang="en-US" sz="2400" smtClean="0"/>
          </a:p>
        </p:txBody>
      </p:sp>
      <p:sp>
        <p:nvSpPr>
          <p:cNvPr id="44036" name="Freeform 4"/>
          <p:cNvSpPr>
            <a:spLocks/>
          </p:cNvSpPr>
          <p:nvPr/>
        </p:nvSpPr>
        <p:spPr bwMode="auto">
          <a:xfrm>
            <a:off x="1600200" y="2590800"/>
            <a:ext cx="4419600" cy="914400"/>
          </a:xfrm>
          <a:custGeom>
            <a:avLst/>
            <a:gdLst>
              <a:gd name="T0" fmla="*/ 523875 w 2784"/>
              <a:gd name="T1" fmla="*/ 28575 h 576"/>
              <a:gd name="T2" fmla="*/ 0 w 2784"/>
              <a:gd name="T3" fmla="*/ 914400 h 576"/>
              <a:gd name="T4" fmla="*/ 4419600 w 2784"/>
              <a:gd name="T5" fmla="*/ 914400 h 576"/>
              <a:gd name="T6" fmla="*/ 533400 w 2784"/>
              <a:gd name="T7" fmla="*/ 0 h 5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4" h="576">
                <a:moveTo>
                  <a:pt x="330" y="18"/>
                </a:moveTo>
                <a:lnTo>
                  <a:pt x="0" y="576"/>
                </a:lnTo>
                <a:lnTo>
                  <a:pt x="2784" y="576"/>
                </a:lnTo>
                <a:lnTo>
                  <a:pt x="336" y="0"/>
                </a:lnTo>
              </a:path>
            </a:pathLst>
          </a:custGeom>
          <a:solidFill>
            <a:srgbClr val="2DFF2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7" name="Freeform 5"/>
          <p:cNvSpPr>
            <a:spLocks/>
          </p:cNvSpPr>
          <p:nvPr/>
        </p:nvSpPr>
        <p:spPr bwMode="auto">
          <a:xfrm rot="-9733517">
            <a:off x="1752600" y="2743200"/>
            <a:ext cx="4419600" cy="914400"/>
          </a:xfrm>
          <a:custGeom>
            <a:avLst/>
            <a:gdLst>
              <a:gd name="T0" fmla="*/ 523875 w 2784"/>
              <a:gd name="T1" fmla="*/ 28575 h 576"/>
              <a:gd name="T2" fmla="*/ 0 w 2784"/>
              <a:gd name="T3" fmla="*/ 914400 h 576"/>
              <a:gd name="T4" fmla="*/ 4419600 w 2784"/>
              <a:gd name="T5" fmla="*/ 914400 h 576"/>
              <a:gd name="T6" fmla="*/ 533400 w 2784"/>
              <a:gd name="T7" fmla="*/ 0 h 5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4" h="576">
                <a:moveTo>
                  <a:pt x="330" y="18"/>
                </a:moveTo>
                <a:lnTo>
                  <a:pt x="0" y="576"/>
                </a:lnTo>
                <a:lnTo>
                  <a:pt x="2784" y="576"/>
                </a:lnTo>
                <a:lnTo>
                  <a:pt x="336" y="0"/>
                </a:lnTo>
              </a:path>
            </a:pathLst>
          </a:custGeom>
          <a:solidFill>
            <a:srgbClr val="F4170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Tm="500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Area of a Triangle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half" idx="2"/>
          </p:nvPr>
        </p:nvSpPr>
        <p:spPr>
          <a:solidFill>
            <a:srgbClr val="D9D93E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smtClean="0">
                <a:latin typeface="Marker Felt" pitchFamily="-128" charset="0"/>
              </a:rPr>
              <a:t>All triangles can be “cloned” and “flipped” to form a parallelogram.  This means that the area of a triangle is 1/2 the area of a parallelogram.</a:t>
            </a:r>
            <a:endParaRPr lang="en-US" sz="2400" smtClean="0"/>
          </a:p>
        </p:txBody>
      </p:sp>
      <p:sp>
        <p:nvSpPr>
          <p:cNvPr id="45060" name="Freeform 4"/>
          <p:cNvSpPr>
            <a:spLocks/>
          </p:cNvSpPr>
          <p:nvPr/>
        </p:nvSpPr>
        <p:spPr bwMode="auto">
          <a:xfrm>
            <a:off x="1600200" y="2590800"/>
            <a:ext cx="4419600" cy="914400"/>
          </a:xfrm>
          <a:custGeom>
            <a:avLst/>
            <a:gdLst>
              <a:gd name="T0" fmla="*/ 523875 w 2784"/>
              <a:gd name="T1" fmla="*/ 28575 h 576"/>
              <a:gd name="T2" fmla="*/ 0 w 2784"/>
              <a:gd name="T3" fmla="*/ 914400 h 576"/>
              <a:gd name="T4" fmla="*/ 4419600 w 2784"/>
              <a:gd name="T5" fmla="*/ 914400 h 576"/>
              <a:gd name="T6" fmla="*/ 533400 w 2784"/>
              <a:gd name="T7" fmla="*/ 0 h 5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4" h="576">
                <a:moveTo>
                  <a:pt x="330" y="18"/>
                </a:moveTo>
                <a:lnTo>
                  <a:pt x="0" y="576"/>
                </a:lnTo>
                <a:lnTo>
                  <a:pt x="2784" y="576"/>
                </a:lnTo>
                <a:lnTo>
                  <a:pt x="336" y="0"/>
                </a:lnTo>
              </a:path>
            </a:pathLst>
          </a:custGeom>
          <a:solidFill>
            <a:srgbClr val="2DFF2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Freeform 5"/>
          <p:cNvSpPr>
            <a:spLocks/>
          </p:cNvSpPr>
          <p:nvPr/>
        </p:nvSpPr>
        <p:spPr bwMode="auto">
          <a:xfrm rot="10792152">
            <a:off x="1752600" y="2743200"/>
            <a:ext cx="4419600" cy="914400"/>
          </a:xfrm>
          <a:custGeom>
            <a:avLst/>
            <a:gdLst>
              <a:gd name="T0" fmla="*/ 523875 w 2784"/>
              <a:gd name="T1" fmla="*/ 28575 h 576"/>
              <a:gd name="T2" fmla="*/ 0 w 2784"/>
              <a:gd name="T3" fmla="*/ 914400 h 576"/>
              <a:gd name="T4" fmla="*/ 4419600 w 2784"/>
              <a:gd name="T5" fmla="*/ 914400 h 576"/>
              <a:gd name="T6" fmla="*/ 533400 w 2784"/>
              <a:gd name="T7" fmla="*/ 0 h 5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4" h="576">
                <a:moveTo>
                  <a:pt x="330" y="18"/>
                </a:moveTo>
                <a:lnTo>
                  <a:pt x="0" y="576"/>
                </a:lnTo>
                <a:lnTo>
                  <a:pt x="2784" y="576"/>
                </a:lnTo>
                <a:lnTo>
                  <a:pt x="336" y="0"/>
                </a:lnTo>
              </a:path>
            </a:pathLst>
          </a:custGeom>
          <a:solidFill>
            <a:srgbClr val="F4170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Tm="500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Area of a Triangle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sz="half" idx="2"/>
          </p:nvPr>
        </p:nvSpPr>
        <p:spPr>
          <a:solidFill>
            <a:srgbClr val="D9D93E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smtClean="0">
                <a:latin typeface="Marker Felt" pitchFamily="-128" charset="0"/>
              </a:rPr>
              <a:t>All triangles can be “cloned” and “flipped” to form a parallelogram.  This means that the area of a triangle is 1/2 the area of a parallelogram.</a:t>
            </a:r>
            <a:endParaRPr lang="en-US" sz="2400" smtClean="0"/>
          </a:p>
        </p:txBody>
      </p:sp>
      <p:sp>
        <p:nvSpPr>
          <p:cNvPr id="46084" name="Freeform 4"/>
          <p:cNvSpPr>
            <a:spLocks/>
          </p:cNvSpPr>
          <p:nvPr/>
        </p:nvSpPr>
        <p:spPr bwMode="auto">
          <a:xfrm>
            <a:off x="1600200" y="2590800"/>
            <a:ext cx="4419600" cy="914400"/>
          </a:xfrm>
          <a:custGeom>
            <a:avLst/>
            <a:gdLst>
              <a:gd name="T0" fmla="*/ 523875 w 2784"/>
              <a:gd name="T1" fmla="*/ 28575 h 576"/>
              <a:gd name="T2" fmla="*/ 0 w 2784"/>
              <a:gd name="T3" fmla="*/ 914400 h 576"/>
              <a:gd name="T4" fmla="*/ 4419600 w 2784"/>
              <a:gd name="T5" fmla="*/ 914400 h 576"/>
              <a:gd name="T6" fmla="*/ 533400 w 2784"/>
              <a:gd name="T7" fmla="*/ 0 h 5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4" h="576">
                <a:moveTo>
                  <a:pt x="330" y="18"/>
                </a:moveTo>
                <a:lnTo>
                  <a:pt x="0" y="576"/>
                </a:lnTo>
                <a:lnTo>
                  <a:pt x="2784" y="576"/>
                </a:lnTo>
                <a:lnTo>
                  <a:pt x="336" y="0"/>
                </a:lnTo>
              </a:path>
            </a:pathLst>
          </a:custGeom>
          <a:solidFill>
            <a:srgbClr val="2DFF2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5" name="Freeform 5"/>
          <p:cNvSpPr>
            <a:spLocks/>
          </p:cNvSpPr>
          <p:nvPr/>
        </p:nvSpPr>
        <p:spPr bwMode="auto">
          <a:xfrm rot="10792152">
            <a:off x="2057400" y="2743200"/>
            <a:ext cx="4419600" cy="914400"/>
          </a:xfrm>
          <a:custGeom>
            <a:avLst/>
            <a:gdLst>
              <a:gd name="T0" fmla="*/ 523875 w 2784"/>
              <a:gd name="T1" fmla="*/ 28575 h 576"/>
              <a:gd name="T2" fmla="*/ 0 w 2784"/>
              <a:gd name="T3" fmla="*/ 914400 h 576"/>
              <a:gd name="T4" fmla="*/ 4419600 w 2784"/>
              <a:gd name="T5" fmla="*/ 914400 h 576"/>
              <a:gd name="T6" fmla="*/ 533400 w 2784"/>
              <a:gd name="T7" fmla="*/ 0 h 5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4" h="576">
                <a:moveTo>
                  <a:pt x="330" y="18"/>
                </a:moveTo>
                <a:lnTo>
                  <a:pt x="0" y="576"/>
                </a:lnTo>
                <a:lnTo>
                  <a:pt x="2784" y="576"/>
                </a:lnTo>
                <a:lnTo>
                  <a:pt x="336" y="0"/>
                </a:lnTo>
              </a:path>
            </a:pathLst>
          </a:custGeom>
          <a:solidFill>
            <a:srgbClr val="F4170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Tm="500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Area of a Triangle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2"/>
          </p:nvPr>
        </p:nvSpPr>
        <p:spPr>
          <a:solidFill>
            <a:srgbClr val="D9D93E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smtClean="0">
                <a:latin typeface="Marker Felt" pitchFamily="-128" charset="0"/>
              </a:rPr>
              <a:t>All triangles can be “cloned” and “flipped” to form a parallelogram.  This means that the area of a triangle is 1/2 the area of a parallelogram.</a:t>
            </a:r>
            <a:endParaRPr lang="en-US" sz="2400" smtClean="0"/>
          </a:p>
        </p:txBody>
      </p:sp>
      <p:sp>
        <p:nvSpPr>
          <p:cNvPr id="47108" name="Freeform 4"/>
          <p:cNvSpPr>
            <a:spLocks/>
          </p:cNvSpPr>
          <p:nvPr/>
        </p:nvSpPr>
        <p:spPr bwMode="auto">
          <a:xfrm>
            <a:off x="1600200" y="2590800"/>
            <a:ext cx="4419600" cy="914400"/>
          </a:xfrm>
          <a:custGeom>
            <a:avLst/>
            <a:gdLst>
              <a:gd name="T0" fmla="*/ 523875 w 2784"/>
              <a:gd name="T1" fmla="*/ 28575 h 576"/>
              <a:gd name="T2" fmla="*/ 0 w 2784"/>
              <a:gd name="T3" fmla="*/ 914400 h 576"/>
              <a:gd name="T4" fmla="*/ 4419600 w 2784"/>
              <a:gd name="T5" fmla="*/ 914400 h 576"/>
              <a:gd name="T6" fmla="*/ 533400 w 2784"/>
              <a:gd name="T7" fmla="*/ 0 h 5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4" h="576">
                <a:moveTo>
                  <a:pt x="330" y="18"/>
                </a:moveTo>
                <a:lnTo>
                  <a:pt x="0" y="576"/>
                </a:lnTo>
                <a:lnTo>
                  <a:pt x="2784" y="576"/>
                </a:lnTo>
                <a:lnTo>
                  <a:pt x="336" y="0"/>
                </a:lnTo>
              </a:path>
            </a:pathLst>
          </a:custGeom>
          <a:solidFill>
            <a:srgbClr val="2DFF2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09" name="Freeform 5"/>
          <p:cNvSpPr>
            <a:spLocks/>
          </p:cNvSpPr>
          <p:nvPr/>
        </p:nvSpPr>
        <p:spPr bwMode="auto">
          <a:xfrm rot="10792152">
            <a:off x="2209800" y="2514600"/>
            <a:ext cx="4419600" cy="914400"/>
          </a:xfrm>
          <a:custGeom>
            <a:avLst/>
            <a:gdLst>
              <a:gd name="T0" fmla="*/ 523875 w 2784"/>
              <a:gd name="T1" fmla="*/ 28575 h 576"/>
              <a:gd name="T2" fmla="*/ 0 w 2784"/>
              <a:gd name="T3" fmla="*/ 914400 h 576"/>
              <a:gd name="T4" fmla="*/ 4419600 w 2784"/>
              <a:gd name="T5" fmla="*/ 914400 h 576"/>
              <a:gd name="T6" fmla="*/ 533400 w 2784"/>
              <a:gd name="T7" fmla="*/ 0 h 5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4" h="576">
                <a:moveTo>
                  <a:pt x="330" y="18"/>
                </a:moveTo>
                <a:lnTo>
                  <a:pt x="0" y="576"/>
                </a:lnTo>
                <a:lnTo>
                  <a:pt x="2784" y="576"/>
                </a:lnTo>
                <a:lnTo>
                  <a:pt x="336" y="0"/>
                </a:lnTo>
              </a:path>
            </a:pathLst>
          </a:custGeom>
          <a:solidFill>
            <a:srgbClr val="F4170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Tm="500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Area of a Triangle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sz="half" idx="2"/>
          </p:nvPr>
        </p:nvSpPr>
        <p:spPr>
          <a:solidFill>
            <a:srgbClr val="D9D93E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smtClean="0">
                <a:latin typeface="Marker Felt" pitchFamily="-128" charset="0"/>
              </a:rPr>
              <a:t>All triangles can be “cloned” and “flipped” to form a parallelogram.  This means that the area of a triangle is 1/2 the area of a parallelogram.</a:t>
            </a:r>
            <a:endParaRPr lang="en-US" sz="2400" smtClean="0"/>
          </a:p>
        </p:txBody>
      </p:sp>
      <p:sp>
        <p:nvSpPr>
          <p:cNvPr id="48132" name="Freeform 4"/>
          <p:cNvSpPr>
            <a:spLocks/>
          </p:cNvSpPr>
          <p:nvPr/>
        </p:nvSpPr>
        <p:spPr bwMode="auto">
          <a:xfrm>
            <a:off x="1600200" y="2590800"/>
            <a:ext cx="4419600" cy="914400"/>
          </a:xfrm>
          <a:custGeom>
            <a:avLst/>
            <a:gdLst>
              <a:gd name="T0" fmla="*/ 523875 w 2784"/>
              <a:gd name="T1" fmla="*/ 28575 h 576"/>
              <a:gd name="T2" fmla="*/ 0 w 2784"/>
              <a:gd name="T3" fmla="*/ 914400 h 576"/>
              <a:gd name="T4" fmla="*/ 4419600 w 2784"/>
              <a:gd name="T5" fmla="*/ 914400 h 576"/>
              <a:gd name="T6" fmla="*/ 533400 w 2784"/>
              <a:gd name="T7" fmla="*/ 0 h 5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4" h="576">
                <a:moveTo>
                  <a:pt x="330" y="18"/>
                </a:moveTo>
                <a:lnTo>
                  <a:pt x="0" y="576"/>
                </a:lnTo>
                <a:lnTo>
                  <a:pt x="2784" y="576"/>
                </a:lnTo>
                <a:lnTo>
                  <a:pt x="336" y="0"/>
                </a:lnTo>
              </a:path>
            </a:pathLst>
          </a:custGeom>
          <a:solidFill>
            <a:srgbClr val="2DFF2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3" name="Freeform 5"/>
          <p:cNvSpPr>
            <a:spLocks/>
          </p:cNvSpPr>
          <p:nvPr/>
        </p:nvSpPr>
        <p:spPr bwMode="auto">
          <a:xfrm rot="10792152">
            <a:off x="2209800" y="2514600"/>
            <a:ext cx="4419600" cy="914400"/>
          </a:xfrm>
          <a:custGeom>
            <a:avLst/>
            <a:gdLst>
              <a:gd name="T0" fmla="*/ 523875 w 2784"/>
              <a:gd name="T1" fmla="*/ 28575 h 576"/>
              <a:gd name="T2" fmla="*/ 0 w 2784"/>
              <a:gd name="T3" fmla="*/ 914400 h 576"/>
              <a:gd name="T4" fmla="*/ 4419600 w 2784"/>
              <a:gd name="T5" fmla="*/ 914400 h 576"/>
              <a:gd name="T6" fmla="*/ 533400 w 2784"/>
              <a:gd name="T7" fmla="*/ 0 h 5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4" h="576">
                <a:moveTo>
                  <a:pt x="330" y="18"/>
                </a:moveTo>
                <a:lnTo>
                  <a:pt x="0" y="576"/>
                </a:lnTo>
                <a:lnTo>
                  <a:pt x="2784" y="576"/>
                </a:lnTo>
                <a:lnTo>
                  <a:pt x="336" y="0"/>
                </a:lnTo>
              </a:path>
            </a:pathLst>
          </a:custGeom>
          <a:solidFill>
            <a:srgbClr val="F4170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4" name="Line 6"/>
          <p:cNvSpPr>
            <a:spLocks noChangeShapeType="1"/>
          </p:cNvSpPr>
          <p:nvPr/>
        </p:nvSpPr>
        <p:spPr bwMode="auto">
          <a:xfrm flipH="1">
            <a:off x="3200400" y="3352800"/>
            <a:ext cx="1524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5" name="Line 7"/>
          <p:cNvSpPr>
            <a:spLocks noChangeShapeType="1"/>
          </p:cNvSpPr>
          <p:nvPr/>
        </p:nvSpPr>
        <p:spPr bwMode="auto">
          <a:xfrm flipH="1">
            <a:off x="4267200" y="2362200"/>
            <a:ext cx="1524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6" name="AutoShape 8"/>
          <p:cNvSpPr>
            <a:spLocks noChangeArrowheads="1"/>
          </p:cNvSpPr>
          <p:nvPr/>
        </p:nvSpPr>
        <p:spPr bwMode="auto">
          <a:xfrm>
            <a:off x="4114800" y="838200"/>
            <a:ext cx="4267200" cy="1371600"/>
          </a:xfrm>
          <a:prstGeom prst="wedgeRoundRectCallout">
            <a:avLst>
              <a:gd name="adj1" fmla="val -43417"/>
              <a:gd name="adj2" fmla="val 72222"/>
              <a:gd name="adj3" fmla="val 16667"/>
            </a:avLst>
          </a:prstGeom>
          <a:solidFill>
            <a:srgbClr val="F4F44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/>
              <a:t>This is a copy of the </a:t>
            </a:r>
          </a:p>
          <a:p>
            <a:pPr algn="ctr"/>
            <a:r>
              <a:rPr lang="en-US" sz="3200" b="1"/>
              <a:t>bottom side.</a:t>
            </a:r>
            <a:endParaRPr lang="en-US"/>
          </a:p>
        </p:txBody>
      </p:sp>
    </p:spTree>
  </p:cSld>
  <p:clrMapOvr>
    <a:masterClrMapping/>
  </p:clrMapOvr>
  <p:transition advTm="1000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Area of a Triangle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2"/>
          </p:nvPr>
        </p:nvSpPr>
        <p:spPr>
          <a:solidFill>
            <a:srgbClr val="D9D93E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smtClean="0">
                <a:latin typeface="Marker Felt" pitchFamily="-128" charset="0"/>
              </a:rPr>
              <a:t>All triangles can be “cloned” and “flipped” to form a parallelogram.  This means that the area of a triangle is 1/2 the area of a parallelogram.</a:t>
            </a:r>
            <a:endParaRPr lang="en-US" sz="2400" smtClean="0"/>
          </a:p>
        </p:txBody>
      </p:sp>
      <p:sp>
        <p:nvSpPr>
          <p:cNvPr id="49156" name="Freeform 4"/>
          <p:cNvSpPr>
            <a:spLocks/>
          </p:cNvSpPr>
          <p:nvPr/>
        </p:nvSpPr>
        <p:spPr bwMode="auto">
          <a:xfrm>
            <a:off x="1600200" y="2590800"/>
            <a:ext cx="4419600" cy="914400"/>
          </a:xfrm>
          <a:custGeom>
            <a:avLst/>
            <a:gdLst>
              <a:gd name="T0" fmla="*/ 523875 w 2784"/>
              <a:gd name="T1" fmla="*/ 28575 h 576"/>
              <a:gd name="T2" fmla="*/ 0 w 2784"/>
              <a:gd name="T3" fmla="*/ 914400 h 576"/>
              <a:gd name="T4" fmla="*/ 4419600 w 2784"/>
              <a:gd name="T5" fmla="*/ 914400 h 576"/>
              <a:gd name="T6" fmla="*/ 533400 w 2784"/>
              <a:gd name="T7" fmla="*/ 0 h 5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4" h="576">
                <a:moveTo>
                  <a:pt x="330" y="18"/>
                </a:moveTo>
                <a:lnTo>
                  <a:pt x="0" y="576"/>
                </a:lnTo>
                <a:lnTo>
                  <a:pt x="2784" y="576"/>
                </a:lnTo>
                <a:lnTo>
                  <a:pt x="336" y="0"/>
                </a:lnTo>
              </a:path>
            </a:pathLst>
          </a:custGeom>
          <a:solidFill>
            <a:srgbClr val="2DFF2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7" name="Freeform 5"/>
          <p:cNvSpPr>
            <a:spLocks/>
          </p:cNvSpPr>
          <p:nvPr/>
        </p:nvSpPr>
        <p:spPr bwMode="auto">
          <a:xfrm rot="10792152">
            <a:off x="2209800" y="2514600"/>
            <a:ext cx="4419600" cy="914400"/>
          </a:xfrm>
          <a:custGeom>
            <a:avLst/>
            <a:gdLst>
              <a:gd name="T0" fmla="*/ 523875 w 2784"/>
              <a:gd name="T1" fmla="*/ 28575 h 576"/>
              <a:gd name="T2" fmla="*/ 0 w 2784"/>
              <a:gd name="T3" fmla="*/ 914400 h 576"/>
              <a:gd name="T4" fmla="*/ 4419600 w 2784"/>
              <a:gd name="T5" fmla="*/ 914400 h 576"/>
              <a:gd name="T6" fmla="*/ 533400 w 2784"/>
              <a:gd name="T7" fmla="*/ 0 h 5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4" h="576">
                <a:moveTo>
                  <a:pt x="330" y="18"/>
                </a:moveTo>
                <a:lnTo>
                  <a:pt x="0" y="576"/>
                </a:lnTo>
                <a:lnTo>
                  <a:pt x="2784" y="576"/>
                </a:lnTo>
                <a:lnTo>
                  <a:pt x="336" y="0"/>
                </a:lnTo>
              </a:path>
            </a:pathLst>
          </a:custGeom>
          <a:solidFill>
            <a:srgbClr val="F4170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 flipH="1">
            <a:off x="3200400" y="3352800"/>
            <a:ext cx="1524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9" name="Line 7"/>
          <p:cNvSpPr>
            <a:spLocks noChangeShapeType="1"/>
          </p:cNvSpPr>
          <p:nvPr/>
        </p:nvSpPr>
        <p:spPr bwMode="auto">
          <a:xfrm flipH="1">
            <a:off x="4267200" y="2362200"/>
            <a:ext cx="1524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0" name="AutoShape 8"/>
          <p:cNvSpPr>
            <a:spLocks noChangeArrowheads="1"/>
          </p:cNvSpPr>
          <p:nvPr/>
        </p:nvSpPr>
        <p:spPr bwMode="auto">
          <a:xfrm>
            <a:off x="4114800" y="838200"/>
            <a:ext cx="4267200" cy="1371600"/>
          </a:xfrm>
          <a:prstGeom prst="wedgeRoundRectCallout">
            <a:avLst>
              <a:gd name="adj1" fmla="val -185"/>
              <a:gd name="adj2" fmla="val 91088"/>
              <a:gd name="adj3" fmla="val 16667"/>
            </a:avLst>
          </a:prstGeom>
          <a:solidFill>
            <a:srgbClr val="F4F44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/>
              <a:t>This is a copy of the </a:t>
            </a:r>
          </a:p>
          <a:p>
            <a:pPr algn="ctr"/>
            <a:r>
              <a:rPr lang="en-US" sz="3200" b="1"/>
              <a:t>left side.</a:t>
            </a:r>
            <a:endParaRPr lang="en-US"/>
          </a:p>
        </p:txBody>
      </p:sp>
      <p:sp>
        <p:nvSpPr>
          <p:cNvPr id="49161" name="Line 9"/>
          <p:cNvSpPr>
            <a:spLocks noChangeShapeType="1"/>
          </p:cNvSpPr>
          <p:nvPr/>
        </p:nvSpPr>
        <p:spPr bwMode="auto">
          <a:xfrm rot="16200000" flipH="1">
            <a:off x="1790700" y="2857500"/>
            <a:ext cx="1524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2" name="Line 10"/>
          <p:cNvSpPr>
            <a:spLocks noChangeShapeType="1"/>
          </p:cNvSpPr>
          <p:nvPr/>
        </p:nvSpPr>
        <p:spPr bwMode="auto">
          <a:xfrm rot="16200000" flipH="1">
            <a:off x="1790700" y="3009900"/>
            <a:ext cx="1524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3" name="Line 11"/>
          <p:cNvSpPr>
            <a:spLocks noChangeShapeType="1"/>
          </p:cNvSpPr>
          <p:nvPr/>
        </p:nvSpPr>
        <p:spPr bwMode="auto">
          <a:xfrm rot="16200000" flipH="1">
            <a:off x="6362700" y="2628900"/>
            <a:ext cx="1524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4" name="Line 12"/>
          <p:cNvSpPr>
            <a:spLocks noChangeShapeType="1"/>
          </p:cNvSpPr>
          <p:nvPr/>
        </p:nvSpPr>
        <p:spPr bwMode="auto">
          <a:xfrm rot="16200000" flipH="1">
            <a:off x="6362700" y="2781300"/>
            <a:ext cx="1524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Tm="1000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Area of a Triangle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sz="half" idx="2"/>
          </p:nvPr>
        </p:nvSpPr>
        <p:spPr>
          <a:solidFill>
            <a:srgbClr val="D9D93E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smtClean="0">
                <a:latin typeface="Marker Felt" pitchFamily="-128" charset="0"/>
              </a:rPr>
              <a:t>All triangles can be “cloned” and “flipped” to form a parallelogram.  This means that the area of a triangle is 1/2 the area of a parallelogram.</a:t>
            </a:r>
            <a:endParaRPr lang="en-US" sz="2400" smtClean="0"/>
          </a:p>
        </p:txBody>
      </p:sp>
      <p:sp>
        <p:nvSpPr>
          <p:cNvPr id="50180" name="Freeform 4"/>
          <p:cNvSpPr>
            <a:spLocks/>
          </p:cNvSpPr>
          <p:nvPr/>
        </p:nvSpPr>
        <p:spPr bwMode="auto">
          <a:xfrm>
            <a:off x="1600200" y="2590800"/>
            <a:ext cx="4419600" cy="914400"/>
          </a:xfrm>
          <a:custGeom>
            <a:avLst/>
            <a:gdLst>
              <a:gd name="T0" fmla="*/ 523875 w 2784"/>
              <a:gd name="T1" fmla="*/ 28575 h 576"/>
              <a:gd name="T2" fmla="*/ 0 w 2784"/>
              <a:gd name="T3" fmla="*/ 914400 h 576"/>
              <a:gd name="T4" fmla="*/ 4419600 w 2784"/>
              <a:gd name="T5" fmla="*/ 914400 h 576"/>
              <a:gd name="T6" fmla="*/ 533400 w 2784"/>
              <a:gd name="T7" fmla="*/ 0 h 5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4" h="576">
                <a:moveTo>
                  <a:pt x="330" y="18"/>
                </a:moveTo>
                <a:lnTo>
                  <a:pt x="0" y="576"/>
                </a:lnTo>
                <a:lnTo>
                  <a:pt x="2784" y="576"/>
                </a:lnTo>
                <a:lnTo>
                  <a:pt x="336" y="0"/>
                </a:lnTo>
              </a:path>
            </a:pathLst>
          </a:custGeom>
          <a:solidFill>
            <a:srgbClr val="2DFF2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1" name="Freeform 5"/>
          <p:cNvSpPr>
            <a:spLocks/>
          </p:cNvSpPr>
          <p:nvPr/>
        </p:nvSpPr>
        <p:spPr bwMode="auto">
          <a:xfrm rot="10792152">
            <a:off x="2209800" y="2514600"/>
            <a:ext cx="4419600" cy="914400"/>
          </a:xfrm>
          <a:custGeom>
            <a:avLst/>
            <a:gdLst>
              <a:gd name="T0" fmla="*/ 523875 w 2784"/>
              <a:gd name="T1" fmla="*/ 28575 h 576"/>
              <a:gd name="T2" fmla="*/ 0 w 2784"/>
              <a:gd name="T3" fmla="*/ 914400 h 576"/>
              <a:gd name="T4" fmla="*/ 4419600 w 2784"/>
              <a:gd name="T5" fmla="*/ 914400 h 576"/>
              <a:gd name="T6" fmla="*/ 533400 w 2784"/>
              <a:gd name="T7" fmla="*/ 0 h 5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4" h="576">
                <a:moveTo>
                  <a:pt x="330" y="18"/>
                </a:moveTo>
                <a:lnTo>
                  <a:pt x="0" y="576"/>
                </a:lnTo>
                <a:lnTo>
                  <a:pt x="2784" y="576"/>
                </a:lnTo>
                <a:lnTo>
                  <a:pt x="336" y="0"/>
                </a:lnTo>
              </a:path>
            </a:pathLst>
          </a:custGeom>
          <a:solidFill>
            <a:srgbClr val="F4170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2" name="Line 6"/>
          <p:cNvSpPr>
            <a:spLocks noChangeShapeType="1"/>
          </p:cNvSpPr>
          <p:nvPr/>
        </p:nvSpPr>
        <p:spPr bwMode="auto">
          <a:xfrm flipH="1">
            <a:off x="3200400" y="3352800"/>
            <a:ext cx="1524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 flipH="1">
            <a:off x="4267200" y="2362200"/>
            <a:ext cx="1524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4" name="AutoShape 8"/>
          <p:cNvSpPr>
            <a:spLocks noChangeArrowheads="1"/>
          </p:cNvSpPr>
          <p:nvPr/>
        </p:nvSpPr>
        <p:spPr bwMode="auto">
          <a:xfrm>
            <a:off x="4114800" y="838200"/>
            <a:ext cx="4267200" cy="1371600"/>
          </a:xfrm>
          <a:prstGeom prst="wedgeRoundRectCallout">
            <a:avLst>
              <a:gd name="adj1" fmla="val -48995"/>
              <a:gd name="adj2" fmla="val 106944"/>
              <a:gd name="adj3" fmla="val 16667"/>
            </a:avLst>
          </a:prstGeom>
          <a:solidFill>
            <a:srgbClr val="F4F44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/>
              <a:t>This “side” is</a:t>
            </a:r>
          </a:p>
          <a:p>
            <a:pPr algn="ctr"/>
            <a:r>
              <a:rPr lang="en-US" sz="3200" b="1"/>
              <a:t>Congruent to itself.</a:t>
            </a:r>
            <a:endParaRPr lang="en-US"/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 rot="16200000" flipH="1">
            <a:off x="1790700" y="2857500"/>
            <a:ext cx="1524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 rot="16200000" flipH="1">
            <a:off x="1790700" y="3009900"/>
            <a:ext cx="1524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 rot="16200000" flipH="1">
            <a:off x="6362700" y="2628900"/>
            <a:ext cx="1524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 rot="16200000" flipH="1">
            <a:off x="6362700" y="2781300"/>
            <a:ext cx="1524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 rot="5400000">
            <a:off x="3543300" y="2857500"/>
            <a:ext cx="38100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0" name="Line 14"/>
          <p:cNvSpPr>
            <a:spLocks noChangeShapeType="1"/>
          </p:cNvSpPr>
          <p:nvPr/>
        </p:nvSpPr>
        <p:spPr bwMode="auto">
          <a:xfrm rot="5400000">
            <a:off x="3695700" y="2857500"/>
            <a:ext cx="38100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1" name="Line 15"/>
          <p:cNvSpPr>
            <a:spLocks noChangeShapeType="1"/>
          </p:cNvSpPr>
          <p:nvPr/>
        </p:nvSpPr>
        <p:spPr bwMode="auto">
          <a:xfrm rot="5400000">
            <a:off x="3848100" y="2857500"/>
            <a:ext cx="38100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Tm="1000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Area of a Triangle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2"/>
          </p:nvPr>
        </p:nvSpPr>
        <p:spPr>
          <a:solidFill>
            <a:srgbClr val="D9D93E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smtClean="0">
                <a:latin typeface="Marker Felt" pitchFamily="-128" charset="0"/>
              </a:rPr>
              <a:t>All triangles can be “cloned” and “flipped” to form a parallelogram.  This means that the area of a triangle is 1/2 the area of a parallelogram.</a:t>
            </a:r>
            <a:endParaRPr lang="en-US" sz="2400" smtClean="0"/>
          </a:p>
        </p:txBody>
      </p:sp>
      <p:sp>
        <p:nvSpPr>
          <p:cNvPr id="51204" name="Freeform 4"/>
          <p:cNvSpPr>
            <a:spLocks/>
          </p:cNvSpPr>
          <p:nvPr/>
        </p:nvSpPr>
        <p:spPr bwMode="auto">
          <a:xfrm>
            <a:off x="1600200" y="2590800"/>
            <a:ext cx="4419600" cy="914400"/>
          </a:xfrm>
          <a:custGeom>
            <a:avLst/>
            <a:gdLst>
              <a:gd name="T0" fmla="*/ 523875 w 2784"/>
              <a:gd name="T1" fmla="*/ 28575 h 576"/>
              <a:gd name="T2" fmla="*/ 0 w 2784"/>
              <a:gd name="T3" fmla="*/ 914400 h 576"/>
              <a:gd name="T4" fmla="*/ 4419600 w 2784"/>
              <a:gd name="T5" fmla="*/ 914400 h 576"/>
              <a:gd name="T6" fmla="*/ 533400 w 2784"/>
              <a:gd name="T7" fmla="*/ 0 h 5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4" h="576">
                <a:moveTo>
                  <a:pt x="330" y="18"/>
                </a:moveTo>
                <a:lnTo>
                  <a:pt x="0" y="576"/>
                </a:lnTo>
                <a:lnTo>
                  <a:pt x="2784" y="576"/>
                </a:lnTo>
                <a:lnTo>
                  <a:pt x="336" y="0"/>
                </a:lnTo>
              </a:path>
            </a:pathLst>
          </a:custGeom>
          <a:solidFill>
            <a:srgbClr val="2DFF2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5" name="Freeform 5"/>
          <p:cNvSpPr>
            <a:spLocks/>
          </p:cNvSpPr>
          <p:nvPr/>
        </p:nvSpPr>
        <p:spPr bwMode="auto">
          <a:xfrm rot="10792152">
            <a:off x="2209800" y="2514600"/>
            <a:ext cx="4419600" cy="914400"/>
          </a:xfrm>
          <a:custGeom>
            <a:avLst/>
            <a:gdLst>
              <a:gd name="T0" fmla="*/ 523875 w 2784"/>
              <a:gd name="T1" fmla="*/ 28575 h 576"/>
              <a:gd name="T2" fmla="*/ 0 w 2784"/>
              <a:gd name="T3" fmla="*/ 914400 h 576"/>
              <a:gd name="T4" fmla="*/ 4419600 w 2784"/>
              <a:gd name="T5" fmla="*/ 914400 h 576"/>
              <a:gd name="T6" fmla="*/ 533400 w 2784"/>
              <a:gd name="T7" fmla="*/ 0 h 5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4" h="576">
                <a:moveTo>
                  <a:pt x="330" y="18"/>
                </a:moveTo>
                <a:lnTo>
                  <a:pt x="0" y="576"/>
                </a:lnTo>
                <a:lnTo>
                  <a:pt x="2784" y="576"/>
                </a:lnTo>
                <a:lnTo>
                  <a:pt x="336" y="0"/>
                </a:lnTo>
              </a:path>
            </a:pathLst>
          </a:custGeom>
          <a:solidFill>
            <a:srgbClr val="F4170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6" name="Line 6"/>
          <p:cNvSpPr>
            <a:spLocks noChangeShapeType="1"/>
          </p:cNvSpPr>
          <p:nvPr/>
        </p:nvSpPr>
        <p:spPr bwMode="auto">
          <a:xfrm flipH="1">
            <a:off x="3200400" y="3352800"/>
            <a:ext cx="1524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7" name="Line 7"/>
          <p:cNvSpPr>
            <a:spLocks noChangeShapeType="1"/>
          </p:cNvSpPr>
          <p:nvPr/>
        </p:nvSpPr>
        <p:spPr bwMode="auto">
          <a:xfrm flipH="1">
            <a:off x="4267200" y="2362200"/>
            <a:ext cx="1524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8" name="AutoShape 8"/>
          <p:cNvSpPr>
            <a:spLocks noChangeArrowheads="1"/>
          </p:cNvSpPr>
          <p:nvPr/>
        </p:nvSpPr>
        <p:spPr bwMode="auto">
          <a:xfrm>
            <a:off x="4114800" y="838200"/>
            <a:ext cx="4267200" cy="1371600"/>
          </a:xfrm>
          <a:prstGeom prst="wedgeRoundRectCallout">
            <a:avLst>
              <a:gd name="adj1" fmla="val -102940"/>
              <a:gd name="adj2" fmla="val 138773"/>
              <a:gd name="adj3" fmla="val 16667"/>
            </a:avLst>
          </a:prstGeom>
          <a:solidFill>
            <a:srgbClr val="F4F44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/>
              <a:t>Similarly:  These</a:t>
            </a:r>
          </a:p>
          <a:p>
            <a:pPr algn="ctr"/>
            <a:r>
              <a:rPr lang="en-US" sz="3200" b="1"/>
              <a:t>Angles are congruent.</a:t>
            </a:r>
          </a:p>
        </p:txBody>
      </p:sp>
      <p:sp>
        <p:nvSpPr>
          <p:cNvPr id="51209" name="Line 9"/>
          <p:cNvSpPr>
            <a:spLocks noChangeShapeType="1"/>
          </p:cNvSpPr>
          <p:nvPr/>
        </p:nvSpPr>
        <p:spPr bwMode="auto">
          <a:xfrm rot="16200000" flipH="1">
            <a:off x="1790700" y="2857500"/>
            <a:ext cx="1524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0" name="Line 10"/>
          <p:cNvSpPr>
            <a:spLocks noChangeShapeType="1"/>
          </p:cNvSpPr>
          <p:nvPr/>
        </p:nvSpPr>
        <p:spPr bwMode="auto">
          <a:xfrm rot="16200000" flipH="1">
            <a:off x="1790700" y="3009900"/>
            <a:ext cx="1524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1" name="Line 11"/>
          <p:cNvSpPr>
            <a:spLocks noChangeShapeType="1"/>
          </p:cNvSpPr>
          <p:nvPr/>
        </p:nvSpPr>
        <p:spPr bwMode="auto">
          <a:xfrm rot="16200000" flipH="1">
            <a:off x="6362700" y="2628900"/>
            <a:ext cx="1524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2" name="Line 12"/>
          <p:cNvSpPr>
            <a:spLocks noChangeShapeType="1"/>
          </p:cNvSpPr>
          <p:nvPr/>
        </p:nvSpPr>
        <p:spPr bwMode="auto">
          <a:xfrm rot="16200000" flipH="1">
            <a:off x="6362700" y="2781300"/>
            <a:ext cx="1524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3" name="Line 13"/>
          <p:cNvSpPr>
            <a:spLocks noChangeShapeType="1"/>
          </p:cNvSpPr>
          <p:nvPr/>
        </p:nvSpPr>
        <p:spPr bwMode="auto">
          <a:xfrm rot="5400000">
            <a:off x="3543300" y="2857500"/>
            <a:ext cx="38100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4" name="Line 14"/>
          <p:cNvSpPr>
            <a:spLocks noChangeShapeType="1"/>
          </p:cNvSpPr>
          <p:nvPr/>
        </p:nvSpPr>
        <p:spPr bwMode="auto">
          <a:xfrm rot="5400000">
            <a:off x="3695700" y="2857500"/>
            <a:ext cx="38100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5" name="Line 15"/>
          <p:cNvSpPr>
            <a:spLocks noChangeShapeType="1"/>
          </p:cNvSpPr>
          <p:nvPr/>
        </p:nvSpPr>
        <p:spPr bwMode="auto">
          <a:xfrm rot="5400000">
            <a:off x="3848100" y="2857500"/>
            <a:ext cx="38100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216" name="Group 19"/>
          <p:cNvGrpSpPr>
            <a:grpSpLocks/>
          </p:cNvGrpSpPr>
          <p:nvPr/>
        </p:nvGrpSpPr>
        <p:grpSpPr bwMode="auto">
          <a:xfrm>
            <a:off x="1676400" y="3276600"/>
            <a:ext cx="381000" cy="228600"/>
            <a:chOff x="1056" y="2064"/>
            <a:chExt cx="240" cy="144"/>
          </a:xfrm>
        </p:grpSpPr>
        <p:sp>
          <p:nvSpPr>
            <p:cNvPr id="51221" name="Freeform 16"/>
            <p:cNvSpPr>
              <a:spLocks/>
            </p:cNvSpPr>
            <p:nvPr/>
          </p:nvSpPr>
          <p:spPr bwMode="auto">
            <a:xfrm>
              <a:off x="1056" y="2064"/>
              <a:ext cx="168" cy="144"/>
            </a:xfrm>
            <a:custGeom>
              <a:avLst/>
              <a:gdLst>
                <a:gd name="T0" fmla="*/ 0 w 168"/>
                <a:gd name="T1" fmla="*/ 0 h 144"/>
                <a:gd name="T2" fmla="*/ 144 w 168"/>
                <a:gd name="T3" fmla="*/ 48 h 144"/>
                <a:gd name="T4" fmla="*/ 144 w 168"/>
                <a:gd name="T5" fmla="*/ 144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" h="144">
                  <a:moveTo>
                    <a:pt x="0" y="0"/>
                  </a:moveTo>
                  <a:cubicBezTo>
                    <a:pt x="60" y="12"/>
                    <a:pt x="120" y="24"/>
                    <a:pt x="144" y="48"/>
                  </a:cubicBezTo>
                  <a:cubicBezTo>
                    <a:pt x="168" y="72"/>
                    <a:pt x="156" y="108"/>
                    <a:pt x="144" y="14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22" name="Line 17"/>
            <p:cNvSpPr>
              <a:spLocks noChangeShapeType="1"/>
            </p:cNvSpPr>
            <p:nvPr/>
          </p:nvSpPr>
          <p:spPr bwMode="auto">
            <a:xfrm flipV="1">
              <a:off x="1104" y="2064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17" name="AutoShape 18"/>
          <p:cNvSpPr>
            <a:spLocks noChangeArrowheads="1"/>
          </p:cNvSpPr>
          <p:nvPr/>
        </p:nvSpPr>
        <p:spPr bwMode="auto">
          <a:xfrm>
            <a:off x="4038600" y="838200"/>
            <a:ext cx="4419600" cy="1371600"/>
          </a:xfrm>
          <a:prstGeom prst="wedgeRoundRectCallout">
            <a:avLst>
              <a:gd name="adj1" fmla="val 1940"/>
              <a:gd name="adj2" fmla="val 81829"/>
              <a:gd name="adj3" fmla="val 16667"/>
            </a:avLst>
          </a:prstGeom>
          <a:solidFill>
            <a:srgbClr val="F4F44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/>
              <a:t>Similarly:  These</a:t>
            </a:r>
          </a:p>
          <a:p>
            <a:pPr algn="ctr"/>
            <a:r>
              <a:rPr lang="en-US" sz="3200" b="1"/>
              <a:t>Angles are congruent.</a:t>
            </a:r>
          </a:p>
        </p:txBody>
      </p:sp>
      <p:grpSp>
        <p:nvGrpSpPr>
          <p:cNvPr id="51218" name="Group 20"/>
          <p:cNvGrpSpPr>
            <a:grpSpLocks/>
          </p:cNvGrpSpPr>
          <p:nvPr/>
        </p:nvGrpSpPr>
        <p:grpSpPr bwMode="auto">
          <a:xfrm rot="10800000">
            <a:off x="6096000" y="2514600"/>
            <a:ext cx="381000" cy="228600"/>
            <a:chOff x="1056" y="2064"/>
            <a:chExt cx="240" cy="144"/>
          </a:xfrm>
        </p:grpSpPr>
        <p:sp>
          <p:nvSpPr>
            <p:cNvPr id="51219" name="Freeform 21"/>
            <p:cNvSpPr>
              <a:spLocks/>
            </p:cNvSpPr>
            <p:nvPr/>
          </p:nvSpPr>
          <p:spPr bwMode="auto">
            <a:xfrm>
              <a:off x="1056" y="2064"/>
              <a:ext cx="168" cy="144"/>
            </a:xfrm>
            <a:custGeom>
              <a:avLst/>
              <a:gdLst>
                <a:gd name="T0" fmla="*/ 0 w 168"/>
                <a:gd name="T1" fmla="*/ 0 h 144"/>
                <a:gd name="T2" fmla="*/ 144 w 168"/>
                <a:gd name="T3" fmla="*/ 48 h 144"/>
                <a:gd name="T4" fmla="*/ 144 w 168"/>
                <a:gd name="T5" fmla="*/ 144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" h="144">
                  <a:moveTo>
                    <a:pt x="0" y="0"/>
                  </a:moveTo>
                  <a:cubicBezTo>
                    <a:pt x="60" y="12"/>
                    <a:pt x="120" y="24"/>
                    <a:pt x="144" y="48"/>
                  </a:cubicBezTo>
                  <a:cubicBezTo>
                    <a:pt x="168" y="72"/>
                    <a:pt x="156" y="108"/>
                    <a:pt x="144" y="14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20" name="Line 22"/>
            <p:cNvSpPr>
              <a:spLocks noChangeShapeType="1"/>
            </p:cNvSpPr>
            <p:nvPr/>
          </p:nvSpPr>
          <p:spPr bwMode="auto">
            <a:xfrm flipV="1">
              <a:off x="1104" y="2064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advTm="1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839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0000"/>
                </a:solidFill>
              </a:rPr>
              <a:t>Area: Why do we use square units?</a:t>
            </a:r>
            <a:endParaRPr lang="en-US" smtClean="0"/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609600" y="1828800"/>
            <a:ext cx="1676400" cy="1190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latin typeface="Arial Black" pitchFamily="-128" charset="0"/>
              </a:rPr>
              <a:t>3 units</a:t>
            </a:r>
            <a:endParaRPr lang="en-US"/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3276600" y="3886200"/>
            <a:ext cx="2286000" cy="641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latin typeface="Arial Black" pitchFamily="-128" charset="0"/>
              </a:rPr>
              <a:t>4 units</a:t>
            </a:r>
            <a:endParaRPr lang="en-US"/>
          </a:p>
        </p:txBody>
      </p:sp>
      <p:grpSp>
        <p:nvGrpSpPr>
          <p:cNvPr id="6149" name="Group 12"/>
          <p:cNvGrpSpPr>
            <a:grpSpLocks/>
          </p:cNvGrpSpPr>
          <p:nvPr/>
        </p:nvGrpSpPr>
        <p:grpSpPr bwMode="auto">
          <a:xfrm>
            <a:off x="2362200" y="1371600"/>
            <a:ext cx="3657600" cy="2628900"/>
            <a:chOff x="1488" y="864"/>
            <a:chExt cx="3072" cy="2208"/>
          </a:xfrm>
        </p:grpSpPr>
        <p:sp>
          <p:nvSpPr>
            <p:cNvPr id="6151" name="Rectangle 2"/>
            <p:cNvSpPr>
              <a:spLocks noChangeArrowheads="1"/>
            </p:cNvSpPr>
            <p:nvPr/>
          </p:nvSpPr>
          <p:spPr bwMode="auto">
            <a:xfrm>
              <a:off x="1488" y="864"/>
              <a:ext cx="3072" cy="2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2" name="Line 7"/>
            <p:cNvSpPr>
              <a:spLocks noChangeShapeType="1"/>
            </p:cNvSpPr>
            <p:nvPr/>
          </p:nvSpPr>
          <p:spPr bwMode="auto">
            <a:xfrm>
              <a:off x="1488" y="1584"/>
              <a:ext cx="30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3" name="Line 8"/>
            <p:cNvSpPr>
              <a:spLocks noChangeShapeType="1"/>
            </p:cNvSpPr>
            <p:nvPr/>
          </p:nvSpPr>
          <p:spPr bwMode="auto">
            <a:xfrm>
              <a:off x="1488" y="2304"/>
              <a:ext cx="30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4" name="Line 9"/>
            <p:cNvSpPr>
              <a:spLocks noChangeShapeType="1"/>
            </p:cNvSpPr>
            <p:nvPr/>
          </p:nvSpPr>
          <p:spPr bwMode="auto">
            <a:xfrm>
              <a:off x="3024" y="864"/>
              <a:ext cx="0" cy="22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5" name="Line 10"/>
            <p:cNvSpPr>
              <a:spLocks noChangeShapeType="1"/>
            </p:cNvSpPr>
            <p:nvPr/>
          </p:nvSpPr>
          <p:spPr bwMode="auto">
            <a:xfrm>
              <a:off x="3792" y="864"/>
              <a:ext cx="0" cy="22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6" name="Line 11"/>
            <p:cNvSpPr>
              <a:spLocks noChangeShapeType="1"/>
            </p:cNvSpPr>
            <p:nvPr/>
          </p:nvSpPr>
          <p:spPr bwMode="auto">
            <a:xfrm>
              <a:off x="2256" y="864"/>
              <a:ext cx="0" cy="22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304800" y="4495800"/>
            <a:ext cx="8534400" cy="2289175"/>
          </a:xfrm>
          <a:prstGeom prst="rect">
            <a:avLst/>
          </a:prstGeom>
          <a:solidFill>
            <a:srgbClr val="F4F4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dirty="0">
                <a:latin typeface="Arial Black" pitchFamily="-128" charset="0"/>
              </a:rPr>
              <a:t>This has an area of 12 squares, </a:t>
            </a:r>
            <a:r>
              <a:rPr lang="en-US" sz="3600" i="1" dirty="0">
                <a:solidFill>
                  <a:srgbClr val="FF0000"/>
                </a:solidFill>
                <a:latin typeface="Arial Black" pitchFamily="-128" charset="0"/>
              </a:rPr>
              <a:t>one unit on each side</a:t>
            </a:r>
            <a:r>
              <a:rPr lang="en-US" sz="3600" dirty="0">
                <a:latin typeface="Arial Black" pitchFamily="-128" charset="0"/>
              </a:rPr>
              <a:t>.  These are called </a:t>
            </a:r>
            <a:r>
              <a:rPr lang="en-US" sz="3600" i="1" dirty="0">
                <a:solidFill>
                  <a:schemeClr val="hlink"/>
                </a:solidFill>
                <a:latin typeface="Arial Black" pitchFamily="-128" charset="0"/>
              </a:rPr>
              <a:t>unit squares</a:t>
            </a:r>
            <a:r>
              <a:rPr lang="en-US" sz="3600" dirty="0">
                <a:latin typeface="Arial Black" pitchFamily="-128" charset="0"/>
              </a:rPr>
              <a:t> and have an area of 1 square unit (1 u</a:t>
            </a:r>
            <a:r>
              <a:rPr lang="en-US" sz="3600" baseline="30000" dirty="0">
                <a:latin typeface="Arial Black" pitchFamily="-128" charset="0"/>
              </a:rPr>
              <a:t>2</a:t>
            </a:r>
            <a:r>
              <a:rPr lang="en-US" sz="3600" dirty="0">
                <a:latin typeface="Arial Black" pitchFamily="-128" charset="0"/>
              </a:rPr>
              <a:t>) each.</a:t>
            </a:r>
            <a:endParaRPr lang="en-US" dirty="0"/>
          </a:p>
        </p:txBody>
      </p:sp>
    </p:spTree>
  </p:cSld>
  <p:clrMapOvr>
    <a:masterClrMapping/>
  </p:clrMapOvr>
  <p:transition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Area of a Triangle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sz="half" idx="2"/>
          </p:nvPr>
        </p:nvSpPr>
        <p:spPr>
          <a:solidFill>
            <a:srgbClr val="D9D93E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smtClean="0">
                <a:latin typeface="Marker Felt" pitchFamily="-128" charset="0"/>
              </a:rPr>
              <a:t>All triangles can be “cloned” and “flipped” to form a parallelogram.  This means that the area of a triangle is 1/2 the area of a parallelogram.</a:t>
            </a:r>
            <a:endParaRPr lang="en-US" sz="2400" smtClean="0"/>
          </a:p>
        </p:txBody>
      </p:sp>
      <p:sp>
        <p:nvSpPr>
          <p:cNvPr id="52228" name="Freeform 4"/>
          <p:cNvSpPr>
            <a:spLocks/>
          </p:cNvSpPr>
          <p:nvPr/>
        </p:nvSpPr>
        <p:spPr bwMode="auto">
          <a:xfrm>
            <a:off x="1600200" y="2590800"/>
            <a:ext cx="4419600" cy="914400"/>
          </a:xfrm>
          <a:custGeom>
            <a:avLst/>
            <a:gdLst>
              <a:gd name="T0" fmla="*/ 523875 w 2784"/>
              <a:gd name="T1" fmla="*/ 28575 h 576"/>
              <a:gd name="T2" fmla="*/ 0 w 2784"/>
              <a:gd name="T3" fmla="*/ 914400 h 576"/>
              <a:gd name="T4" fmla="*/ 4419600 w 2784"/>
              <a:gd name="T5" fmla="*/ 914400 h 576"/>
              <a:gd name="T6" fmla="*/ 533400 w 2784"/>
              <a:gd name="T7" fmla="*/ 0 h 5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4" h="576">
                <a:moveTo>
                  <a:pt x="330" y="18"/>
                </a:moveTo>
                <a:lnTo>
                  <a:pt x="0" y="576"/>
                </a:lnTo>
                <a:lnTo>
                  <a:pt x="2784" y="576"/>
                </a:lnTo>
                <a:lnTo>
                  <a:pt x="336" y="0"/>
                </a:lnTo>
              </a:path>
            </a:pathLst>
          </a:custGeom>
          <a:solidFill>
            <a:srgbClr val="2DFF2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29" name="Freeform 5"/>
          <p:cNvSpPr>
            <a:spLocks/>
          </p:cNvSpPr>
          <p:nvPr/>
        </p:nvSpPr>
        <p:spPr bwMode="auto">
          <a:xfrm rot="10792152">
            <a:off x="2209800" y="2514600"/>
            <a:ext cx="4419600" cy="914400"/>
          </a:xfrm>
          <a:custGeom>
            <a:avLst/>
            <a:gdLst>
              <a:gd name="T0" fmla="*/ 523875 w 2784"/>
              <a:gd name="T1" fmla="*/ 28575 h 576"/>
              <a:gd name="T2" fmla="*/ 0 w 2784"/>
              <a:gd name="T3" fmla="*/ 914400 h 576"/>
              <a:gd name="T4" fmla="*/ 4419600 w 2784"/>
              <a:gd name="T5" fmla="*/ 914400 h 576"/>
              <a:gd name="T6" fmla="*/ 533400 w 2784"/>
              <a:gd name="T7" fmla="*/ 0 h 5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4" h="576">
                <a:moveTo>
                  <a:pt x="330" y="18"/>
                </a:moveTo>
                <a:lnTo>
                  <a:pt x="0" y="576"/>
                </a:lnTo>
                <a:lnTo>
                  <a:pt x="2784" y="576"/>
                </a:lnTo>
                <a:lnTo>
                  <a:pt x="336" y="0"/>
                </a:lnTo>
              </a:path>
            </a:pathLst>
          </a:custGeom>
          <a:solidFill>
            <a:srgbClr val="F4170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0" name="Line 6"/>
          <p:cNvSpPr>
            <a:spLocks noChangeShapeType="1"/>
          </p:cNvSpPr>
          <p:nvPr/>
        </p:nvSpPr>
        <p:spPr bwMode="auto">
          <a:xfrm flipH="1">
            <a:off x="3200400" y="3352800"/>
            <a:ext cx="1524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1" name="Line 7"/>
          <p:cNvSpPr>
            <a:spLocks noChangeShapeType="1"/>
          </p:cNvSpPr>
          <p:nvPr/>
        </p:nvSpPr>
        <p:spPr bwMode="auto">
          <a:xfrm flipH="1">
            <a:off x="4267200" y="2362200"/>
            <a:ext cx="1524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2" name="AutoShape 8"/>
          <p:cNvSpPr>
            <a:spLocks noChangeArrowheads="1"/>
          </p:cNvSpPr>
          <p:nvPr/>
        </p:nvSpPr>
        <p:spPr bwMode="auto">
          <a:xfrm>
            <a:off x="4114800" y="838200"/>
            <a:ext cx="4267200" cy="1371600"/>
          </a:xfrm>
          <a:prstGeom prst="wedgeRoundRectCallout">
            <a:avLst>
              <a:gd name="adj1" fmla="val -70870"/>
              <a:gd name="adj2" fmla="val 78009"/>
              <a:gd name="adj3" fmla="val 16667"/>
            </a:avLst>
          </a:prstGeom>
          <a:solidFill>
            <a:srgbClr val="F4F44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/>
              <a:t>Similarly:  These</a:t>
            </a:r>
          </a:p>
          <a:p>
            <a:pPr algn="ctr"/>
            <a:r>
              <a:rPr lang="en-US" sz="3200" b="1"/>
              <a:t>Angles are congruent.</a:t>
            </a:r>
          </a:p>
        </p:txBody>
      </p:sp>
      <p:sp>
        <p:nvSpPr>
          <p:cNvPr id="52233" name="Line 9"/>
          <p:cNvSpPr>
            <a:spLocks noChangeShapeType="1"/>
          </p:cNvSpPr>
          <p:nvPr/>
        </p:nvSpPr>
        <p:spPr bwMode="auto">
          <a:xfrm rot="16200000" flipH="1">
            <a:off x="1790700" y="2857500"/>
            <a:ext cx="1524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4" name="Line 10"/>
          <p:cNvSpPr>
            <a:spLocks noChangeShapeType="1"/>
          </p:cNvSpPr>
          <p:nvPr/>
        </p:nvSpPr>
        <p:spPr bwMode="auto">
          <a:xfrm rot="16200000" flipH="1">
            <a:off x="1790700" y="3009900"/>
            <a:ext cx="1524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5" name="Line 11"/>
          <p:cNvSpPr>
            <a:spLocks noChangeShapeType="1"/>
          </p:cNvSpPr>
          <p:nvPr/>
        </p:nvSpPr>
        <p:spPr bwMode="auto">
          <a:xfrm rot="16200000" flipH="1">
            <a:off x="6362700" y="2628900"/>
            <a:ext cx="1524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6" name="Line 12"/>
          <p:cNvSpPr>
            <a:spLocks noChangeShapeType="1"/>
          </p:cNvSpPr>
          <p:nvPr/>
        </p:nvSpPr>
        <p:spPr bwMode="auto">
          <a:xfrm rot="16200000" flipH="1">
            <a:off x="6362700" y="2781300"/>
            <a:ext cx="1524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7" name="Line 13"/>
          <p:cNvSpPr>
            <a:spLocks noChangeShapeType="1"/>
          </p:cNvSpPr>
          <p:nvPr/>
        </p:nvSpPr>
        <p:spPr bwMode="auto">
          <a:xfrm rot="5400000">
            <a:off x="3543300" y="2857500"/>
            <a:ext cx="38100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8" name="Line 14"/>
          <p:cNvSpPr>
            <a:spLocks noChangeShapeType="1"/>
          </p:cNvSpPr>
          <p:nvPr/>
        </p:nvSpPr>
        <p:spPr bwMode="auto">
          <a:xfrm rot="5400000">
            <a:off x="3695700" y="2857500"/>
            <a:ext cx="38100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9" name="Line 15"/>
          <p:cNvSpPr>
            <a:spLocks noChangeShapeType="1"/>
          </p:cNvSpPr>
          <p:nvPr/>
        </p:nvSpPr>
        <p:spPr bwMode="auto">
          <a:xfrm rot="5400000">
            <a:off x="3848100" y="2857500"/>
            <a:ext cx="38100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2240" name="Group 16"/>
          <p:cNvGrpSpPr>
            <a:grpSpLocks/>
          </p:cNvGrpSpPr>
          <p:nvPr/>
        </p:nvGrpSpPr>
        <p:grpSpPr bwMode="auto">
          <a:xfrm>
            <a:off x="1676400" y="3276600"/>
            <a:ext cx="381000" cy="228600"/>
            <a:chOff x="1056" y="2064"/>
            <a:chExt cx="240" cy="144"/>
          </a:xfrm>
        </p:grpSpPr>
        <p:sp>
          <p:nvSpPr>
            <p:cNvPr id="52255" name="Freeform 17"/>
            <p:cNvSpPr>
              <a:spLocks/>
            </p:cNvSpPr>
            <p:nvPr/>
          </p:nvSpPr>
          <p:spPr bwMode="auto">
            <a:xfrm>
              <a:off x="1056" y="2064"/>
              <a:ext cx="168" cy="144"/>
            </a:xfrm>
            <a:custGeom>
              <a:avLst/>
              <a:gdLst>
                <a:gd name="T0" fmla="*/ 0 w 168"/>
                <a:gd name="T1" fmla="*/ 0 h 144"/>
                <a:gd name="T2" fmla="*/ 144 w 168"/>
                <a:gd name="T3" fmla="*/ 48 h 144"/>
                <a:gd name="T4" fmla="*/ 144 w 168"/>
                <a:gd name="T5" fmla="*/ 144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" h="144">
                  <a:moveTo>
                    <a:pt x="0" y="0"/>
                  </a:moveTo>
                  <a:cubicBezTo>
                    <a:pt x="60" y="12"/>
                    <a:pt x="120" y="24"/>
                    <a:pt x="144" y="48"/>
                  </a:cubicBezTo>
                  <a:cubicBezTo>
                    <a:pt x="168" y="72"/>
                    <a:pt x="156" y="108"/>
                    <a:pt x="144" y="14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6" name="Line 18"/>
            <p:cNvSpPr>
              <a:spLocks noChangeShapeType="1"/>
            </p:cNvSpPr>
            <p:nvPr/>
          </p:nvSpPr>
          <p:spPr bwMode="auto">
            <a:xfrm flipV="1">
              <a:off x="1104" y="2064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241" name="AutoShape 19"/>
          <p:cNvSpPr>
            <a:spLocks noChangeArrowheads="1"/>
          </p:cNvSpPr>
          <p:nvPr/>
        </p:nvSpPr>
        <p:spPr bwMode="auto">
          <a:xfrm>
            <a:off x="4038600" y="838200"/>
            <a:ext cx="4419600" cy="1371600"/>
          </a:xfrm>
          <a:prstGeom prst="wedgeRoundRectCallout">
            <a:avLst>
              <a:gd name="adj1" fmla="val -16019"/>
              <a:gd name="adj2" fmla="val 141204"/>
              <a:gd name="adj3" fmla="val 16667"/>
            </a:avLst>
          </a:prstGeom>
          <a:solidFill>
            <a:srgbClr val="F4F44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/>
              <a:t>So are these.</a:t>
            </a:r>
          </a:p>
        </p:txBody>
      </p:sp>
      <p:grpSp>
        <p:nvGrpSpPr>
          <p:cNvPr id="52242" name="Group 20"/>
          <p:cNvGrpSpPr>
            <a:grpSpLocks/>
          </p:cNvGrpSpPr>
          <p:nvPr/>
        </p:nvGrpSpPr>
        <p:grpSpPr bwMode="auto">
          <a:xfrm rot="10800000">
            <a:off x="6096000" y="2514600"/>
            <a:ext cx="381000" cy="228600"/>
            <a:chOff x="1056" y="2064"/>
            <a:chExt cx="240" cy="144"/>
          </a:xfrm>
        </p:grpSpPr>
        <p:sp>
          <p:nvSpPr>
            <p:cNvPr id="52253" name="Freeform 21"/>
            <p:cNvSpPr>
              <a:spLocks/>
            </p:cNvSpPr>
            <p:nvPr/>
          </p:nvSpPr>
          <p:spPr bwMode="auto">
            <a:xfrm>
              <a:off x="1056" y="2064"/>
              <a:ext cx="168" cy="144"/>
            </a:xfrm>
            <a:custGeom>
              <a:avLst/>
              <a:gdLst>
                <a:gd name="T0" fmla="*/ 0 w 168"/>
                <a:gd name="T1" fmla="*/ 0 h 144"/>
                <a:gd name="T2" fmla="*/ 144 w 168"/>
                <a:gd name="T3" fmla="*/ 48 h 144"/>
                <a:gd name="T4" fmla="*/ 144 w 168"/>
                <a:gd name="T5" fmla="*/ 144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" h="144">
                  <a:moveTo>
                    <a:pt x="0" y="0"/>
                  </a:moveTo>
                  <a:cubicBezTo>
                    <a:pt x="60" y="12"/>
                    <a:pt x="120" y="24"/>
                    <a:pt x="144" y="48"/>
                  </a:cubicBezTo>
                  <a:cubicBezTo>
                    <a:pt x="168" y="72"/>
                    <a:pt x="156" y="108"/>
                    <a:pt x="144" y="14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4" name="Line 22"/>
            <p:cNvSpPr>
              <a:spLocks noChangeShapeType="1"/>
            </p:cNvSpPr>
            <p:nvPr/>
          </p:nvSpPr>
          <p:spPr bwMode="auto">
            <a:xfrm flipV="1">
              <a:off x="1104" y="2064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2243" name="Group 27"/>
          <p:cNvGrpSpPr>
            <a:grpSpLocks/>
          </p:cNvGrpSpPr>
          <p:nvPr/>
        </p:nvGrpSpPr>
        <p:grpSpPr bwMode="auto">
          <a:xfrm>
            <a:off x="4724400" y="3276600"/>
            <a:ext cx="381000" cy="228600"/>
            <a:chOff x="2976" y="2064"/>
            <a:chExt cx="240" cy="144"/>
          </a:xfrm>
        </p:grpSpPr>
        <p:grpSp>
          <p:nvGrpSpPr>
            <p:cNvPr id="52249" name="Group 23"/>
            <p:cNvGrpSpPr>
              <a:grpSpLocks/>
            </p:cNvGrpSpPr>
            <p:nvPr/>
          </p:nvGrpSpPr>
          <p:grpSpPr bwMode="auto">
            <a:xfrm flipH="1">
              <a:off x="2976" y="2064"/>
              <a:ext cx="240" cy="144"/>
              <a:chOff x="1056" y="2064"/>
              <a:chExt cx="240" cy="144"/>
            </a:xfrm>
          </p:grpSpPr>
          <p:sp>
            <p:nvSpPr>
              <p:cNvPr id="52251" name="Freeform 24"/>
              <p:cNvSpPr>
                <a:spLocks/>
              </p:cNvSpPr>
              <p:nvPr/>
            </p:nvSpPr>
            <p:spPr bwMode="auto">
              <a:xfrm>
                <a:off x="1056" y="2064"/>
                <a:ext cx="168" cy="144"/>
              </a:xfrm>
              <a:custGeom>
                <a:avLst/>
                <a:gdLst>
                  <a:gd name="T0" fmla="*/ 0 w 168"/>
                  <a:gd name="T1" fmla="*/ 0 h 144"/>
                  <a:gd name="T2" fmla="*/ 144 w 168"/>
                  <a:gd name="T3" fmla="*/ 48 h 144"/>
                  <a:gd name="T4" fmla="*/ 144 w 168"/>
                  <a:gd name="T5" fmla="*/ 144 h 14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8" h="144">
                    <a:moveTo>
                      <a:pt x="0" y="0"/>
                    </a:moveTo>
                    <a:cubicBezTo>
                      <a:pt x="60" y="12"/>
                      <a:pt x="120" y="24"/>
                      <a:pt x="144" y="48"/>
                    </a:cubicBezTo>
                    <a:cubicBezTo>
                      <a:pt x="168" y="72"/>
                      <a:pt x="156" y="108"/>
                      <a:pt x="144" y="14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52" name="Line 25"/>
              <p:cNvSpPr>
                <a:spLocks noChangeShapeType="1"/>
              </p:cNvSpPr>
              <p:nvPr/>
            </p:nvSpPr>
            <p:spPr bwMode="auto">
              <a:xfrm flipV="1">
                <a:off x="1104" y="2064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2250" name="Line 26"/>
            <p:cNvSpPr>
              <a:spLocks noChangeShapeType="1"/>
            </p:cNvSpPr>
            <p:nvPr/>
          </p:nvSpPr>
          <p:spPr bwMode="auto">
            <a:xfrm>
              <a:off x="2976" y="2112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2244" name="Group 28"/>
          <p:cNvGrpSpPr>
            <a:grpSpLocks/>
          </p:cNvGrpSpPr>
          <p:nvPr/>
        </p:nvGrpSpPr>
        <p:grpSpPr bwMode="auto">
          <a:xfrm rot="10800000">
            <a:off x="2971800" y="2514600"/>
            <a:ext cx="381000" cy="228600"/>
            <a:chOff x="2976" y="2064"/>
            <a:chExt cx="240" cy="144"/>
          </a:xfrm>
        </p:grpSpPr>
        <p:grpSp>
          <p:nvGrpSpPr>
            <p:cNvPr id="52245" name="Group 29"/>
            <p:cNvGrpSpPr>
              <a:grpSpLocks/>
            </p:cNvGrpSpPr>
            <p:nvPr/>
          </p:nvGrpSpPr>
          <p:grpSpPr bwMode="auto">
            <a:xfrm flipH="1">
              <a:off x="2976" y="2064"/>
              <a:ext cx="240" cy="144"/>
              <a:chOff x="1056" y="2064"/>
              <a:chExt cx="240" cy="144"/>
            </a:xfrm>
          </p:grpSpPr>
          <p:sp>
            <p:nvSpPr>
              <p:cNvPr id="52247" name="Freeform 30"/>
              <p:cNvSpPr>
                <a:spLocks/>
              </p:cNvSpPr>
              <p:nvPr/>
            </p:nvSpPr>
            <p:spPr bwMode="auto">
              <a:xfrm>
                <a:off x="1056" y="2064"/>
                <a:ext cx="168" cy="144"/>
              </a:xfrm>
              <a:custGeom>
                <a:avLst/>
                <a:gdLst>
                  <a:gd name="T0" fmla="*/ 0 w 168"/>
                  <a:gd name="T1" fmla="*/ 0 h 144"/>
                  <a:gd name="T2" fmla="*/ 144 w 168"/>
                  <a:gd name="T3" fmla="*/ 48 h 144"/>
                  <a:gd name="T4" fmla="*/ 144 w 168"/>
                  <a:gd name="T5" fmla="*/ 144 h 14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8" h="144">
                    <a:moveTo>
                      <a:pt x="0" y="0"/>
                    </a:moveTo>
                    <a:cubicBezTo>
                      <a:pt x="60" y="12"/>
                      <a:pt x="120" y="24"/>
                      <a:pt x="144" y="48"/>
                    </a:cubicBezTo>
                    <a:cubicBezTo>
                      <a:pt x="168" y="72"/>
                      <a:pt x="156" y="108"/>
                      <a:pt x="144" y="14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48" name="Line 31"/>
              <p:cNvSpPr>
                <a:spLocks noChangeShapeType="1"/>
              </p:cNvSpPr>
              <p:nvPr/>
            </p:nvSpPr>
            <p:spPr bwMode="auto">
              <a:xfrm flipV="1">
                <a:off x="1104" y="2064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2246" name="Line 32"/>
            <p:cNvSpPr>
              <a:spLocks noChangeShapeType="1"/>
            </p:cNvSpPr>
            <p:nvPr/>
          </p:nvSpPr>
          <p:spPr bwMode="auto">
            <a:xfrm>
              <a:off x="2976" y="2112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advTm="1000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Area of a Triangle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sz="half" idx="2"/>
          </p:nvPr>
        </p:nvSpPr>
        <p:spPr>
          <a:solidFill>
            <a:srgbClr val="D9D93E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smtClean="0">
                <a:latin typeface="Marker Felt" pitchFamily="-128" charset="0"/>
              </a:rPr>
              <a:t>All triangles can be “cloned” and “flipped” to form a parallelogram.  This means that the area of a triangle is 1/2 the area of a parallelogram.</a:t>
            </a:r>
            <a:endParaRPr lang="en-US" sz="2400" smtClean="0"/>
          </a:p>
        </p:txBody>
      </p:sp>
      <p:sp>
        <p:nvSpPr>
          <p:cNvPr id="53252" name="Freeform 4"/>
          <p:cNvSpPr>
            <a:spLocks/>
          </p:cNvSpPr>
          <p:nvPr/>
        </p:nvSpPr>
        <p:spPr bwMode="auto">
          <a:xfrm>
            <a:off x="1600200" y="2590800"/>
            <a:ext cx="4419600" cy="914400"/>
          </a:xfrm>
          <a:custGeom>
            <a:avLst/>
            <a:gdLst>
              <a:gd name="T0" fmla="*/ 523875 w 2784"/>
              <a:gd name="T1" fmla="*/ 28575 h 576"/>
              <a:gd name="T2" fmla="*/ 0 w 2784"/>
              <a:gd name="T3" fmla="*/ 914400 h 576"/>
              <a:gd name="T4" fmla="*/ 4419600 w 2784"/>
              <a:gd name="T5" fmla="*/ 914400 h 576"/>
              <a:gd name="T6" fmla="*/ 533400 w 2784"/>
              <a:gd name="T7" fmla="*/ 0 h 5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4" h="576">
                <a:moveTo>
                  <a:pt x="330" y="18"/>
                </a:moveTo>
                <a:lnTo>
                  <a:pt x="0" y="576"/>
                </a:lnTo>
                <a:lnTo>
                  <a:pt x="2784" y="576"/>
                </a:lnTo>
                <a:lnTo>
                  <a:pt x="336" y="0"/>
                </a:lnTo>
              </a:path>
            </a:pathLst>
          </a:custGeom>
          <a:solidFill>
            <a:srgbClr val="2DFF2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3" name="Freeform 5"/>
          <p:cNvSpPr>
            <a:spLocks/>
          </p:cNvSpPr>
          <p:nvPr/>
        </p:nvSpPr>
        <p:spPr bwMode="auto">
          <a:xfrm rot="10792152">
            <a:off x="2209800" y="2514600"/>
            <a:ext cx="4419600" cy="914400"/>
          </a:xfrm>
          <a:custGeom>
            <a:avLst/>
            <a:gdLst>
              <a:gd name="T0" fmla="*/ 523875 w 2784"/>
              <a:gd name="T1" fmla="*/ 28575 h 576"/>
              <a:gd name="T2" fmla="*/ 0 w 2784"/>
              <a:gd name="T3" fmla="*/ 914400 h 576"/>
              <a:gd name="T4" fmla="*/ 4419600 w 2784"/>
              <a:gd name="T5" fmla="*/ 914400 h 576"/>
              <a:gd name="T6" fmla="*/ 533400 w 2784"/>
              <a:gd name="T7" fmla="*/ 0 h 5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4" h="576">
                <a:moveTo>
                  <a:pt x="330" y="18"/>
                </a:moveTo>
                <a:lnTo>
                  <a:pt x="0" y="576"/>
                </a:lnTo>
                <a:lnTo>
                  <a:pt x="2784" y="576"/>
                </a:lnTo>
                <a:lnTo>
                  <a:pt x="336" y="0"/>
                </a:lnTo>
              </a:path>
            </a:pathLst>
          </a:custGeom>
          <a:solidFill>
            <a:srgbClr val="F4170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4" name="Line 6"/>
          <p:cNvSpPr>
            <a:spLocks noChangeShapeType="1"/>
          </p:cNvSpPr>
          <p:nvPr/>
        </p:nvSpPr>
        <p:spPr bwMode="auto">
          <a:xfrm flipH="1">
            <a:off x="3200400" y="3352800"/>
            <a:ext cx="1524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5" name="Line 7"/>
          <p:cNvSpPr>
            <a:spLocks noChangeShapeType="1"/>
          </p:cNvSpPr>
          <p:nvPr/>
        </p:nvSpPr>
        <p:spPr bwMode="auto">
          <a:xfrm flipH="1">
            <a:off x="4267200" y="2362200"/>
            <a:ext cx="1524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6" name="AutoShape 8"/>
          <p:cNvSpPr>
            <a:spLocks noChangeArrowheads="1"/>
          </p:cNvSpPr>
          <p:nvPr/>
        </p:nvSpPr>
        <p:spPr bwMode="auto">
          <a:xfrm>
            <a:off x="4114800" y="838200"/>
            <a:ext cx="4267200" cy="1371600"/>
          </a:xfrm>
          <a:prstGeom prst="wedgeRoundRectCallout">
            <a:avLst>
              <a:gd name="adj1" fmla="val -93639"/>
              <a:gd name="adj2" fmla="val 86690"/>
              <a:gd name="adj3" fmla="val 16667"/>
            </a:avLst>
          </a:prstGeom>
          <a:solidFill>
            <a:srgbClr val="F4F44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/>
              <a:t>Similarly:  These</a:t>
            </a:r>
          </a:p>
          <a:p>
            <a:pPr algn="ctr"/>
            <a:r>
              <a:rPr lang="en-US" sz="3200" b="1"/>
              <a:t>Angles are congruent.</a:t>
            </a:r>
          </a:p>
        </p:txBody>
      </p:sp>
      <p:sp>
        <p:nvSpPr>
          <p:cNvPr id="53257" name="Line 9"/>
          <p:cNvSpPr>
            <a:spLocks noChangeShapeType="1"/>
          </p:cNvSpPr>
          <p:nvPr/>
        </p:nvSpPr>
        <p:spPr bwMode="auto">
          <a:xfrm rot="16200000" flipH="1">
            <a:off x="1790700" y="2857500"/>
            <a:ext cx="1524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8" name="Line 10"/>
          <p:cNvSpPr>
            <a:spLocks noChangeShapeType="1"/>
          </p:cNvSpPr>
          <p:nvPr/>
        </p:nvSpPr>
        <p:spPr bwMode="auto">
          <a:xfrm rot="16200000" flipH="1">
            <a:off x="1790700" y="3009900"/>
            <a:ext cx="1524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9" name="Line 11"/>
          <p:cNvSpPr>
            <a:spLocks noChangeShapeType="1"/>
          </p:cNvSpPr>
          <p:nvPr/>
        </p:nvSpPr>
        <p:spPr bwMode="auto">
          <a:xfrm rot="16200000" flipH="1">
            <a:off x="6362700" y="2628900"/>
            <a:ext cx="1524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0" name="Line 12"/>
          <p:cNvSpPr>
            <a:spLocks noChangeShapeType="1"/>
          </p:cNvSpPr>
          <p:nvPr/>
        </p:nvSpPr>
        <p:spPr bwMode="auto">
          <a:xfrm rot="16200000" flipH="1">
            <a:off x="6362700" y="2781300"/>
            <a:ext cx="1524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1" name="Line 13"/>
          <p:cNvSpPr>
            <a:spLocks noChangeShapeType="1"/>
          </p:cNvSpPr>
          <p:nvPr/>
        </p:nvSpPr>
        <p:spPr bwMode="auto">
          <a:xfrm rot="5400000">
            <a:off x="3543300" y="2857500"/>
            <a:ext cx="38100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2" name="Line 14"/>
          <p:cNvSpPr>
            <a:spLocks noChangeShapeType="1"/>
          </p:cNvSpPr>
          <p:nvPr/>
        </p:nvSpPr>
        <p:spPr bwMode="auto">
          <a:xfrm rot="5400000">
            <a:off x="3695700" y="2857500"/>
            <a:ext cx="38100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3" name="Line 15"/>
          <p:cNvSpPr>
            <a:spLocks noChangeShapeType="1"/>
          </p:cNvSpPr>
          <p:nvPr/>
        </p:nvSpPr>
        <p:spPr bwMode="auto">
          <a:xfrm rot="5400000">
            <a:off x="3848100" y="2857500"/>
            <a:ext cx="38100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3264" name="Group 16"/>
          <p:cNvGrpSpPr>
            <a:grpSpLocks/>
          </p:cNvGrpSpPr>
          <p:nvPr/>
        </p:nvGrpSpPr>
        <p:grpSpPr bwMode="auto">
          <a:xfrm>
            <a:off x="1676400" y="3276600"/>
            <a:ext cx="381000" cy="228600"/>
            <a:chOff x="1056" y="2064"/>
            <a:chExt cx="240" cy="144"/>
          </a:xfrm>
        </p:grpSpPr>
        <p:sp>
          <p:nvSpPr>
            <p:cNvPr id="53289" name="Freeform 17"/>
            <p:cNvSpPr>
              <a:spLocks/>
            </p:cNvSpPr>
            <p:nvPr/>
          </p:nvSpPr>
          <p:spPr bwMode="auto">
            <a:xfrm>
              <a:off x="1056" y="2064"/>
              <a:ext cx="168" cy="144"/>
            </a:xfrm>
            <a:custGeom>
              <a:avLst/>
              <a:gdLst>
                <a:gd name="T0" fmla="*/ 0 w 168"/>
                <a:gd name="T1" fmla="*/ 0 h 144"/>
                <a:gd name="T2" fmla="*/ 144 w 168"/>
                <a:gd name="T3" fmla="*/ 48 h 144"/>
                <a:gd name="T4" fmla="*/ 144 w 168"/>
                <a:gd name="T5" fmla="*/ 144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" h="144">
                  <a:moveTo>
                    <a:pt x="0" y="0"/>
                  </a:moveTo>
                  <a:cubicBezTo>
                    <a:pt x="60" y="12"/>
                    <a:pt x="120" y="24"/>
                    <a:pt x="144" y="48"/>
                  </a:cubicBezTo>
                  <a:cubicBezTo>
                    <a:pt x="168" y="72"/>
                    <a:pt x="156" y="108"/>
                    <a:pt x="144" y="14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0" name="Line 18"/>
            <p:cNvSpPr>
              <a:spLocks noChangeShapeType="1"/>
            </p:cNvSpPr>
            <p:nvPr/>
          </p:nvSpPr>
          <p:spPr bwMode="auto">
            <a:xfrm flipV="1">
              <a:off x="1104" y="2064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265" name="AutoShape 19"/>
          <p:cNvSpPr>
            <a:spLocks noChangeArrowheads="1"/>
          </p:cNvSpPr>
          <p:nvPr/>
        </p:nvSpPr>
        <p:spPr bwMode="auto">
          <a:xfrm>
            <a:off x="4038600" y="838200"/>
            <a:ext cx="4419600" cy="1371600"/>
          </a:xfrm>
          <a:prstGeom prst="wedgeRoundRectCallout">
            <a:avLst>
              <a:gd name="adj1" fmla="val -5245"/>
              <a:gd name="adj2" fmla="val 129630"/>
              <a:gd name="adj3" fmla="val 16667"/>
            </a:avLst>
          </a:prstGeom>
          <a:solidFill>
            <a:srgbClr val="F4F44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/>
              <a:t>And these.</a:t>
            </a:r>
          </a:p>
        </p:txBody>
      </p:sp>
      <p:grpSp>
        <p:nvGrpSpPr>
          <p:cNvPr id="53266" name="Group 20"/>
          <p:cNvGrpSpPr>
            <a:grpSpLocks/>
          </p:cNvGrpSpPr>
          <p:nvPr/>
        </p:nvGrpSpPr>
        <p:grpSpPr bwMode="auto">
          <a:xfrm rot="10800000">
            <a:off x="6096000" y="2514600"/>
            <a:ext cx="381000" cy="228600"/>
            <a:chOff x="1056" y="2064"/>
            <a:chExt cx="240" cy="144"/>
          </a:xfrm>
        </p:grpSpPr>
        <p:sp>
          <p:nvSpPr>
            <p:cNvPr id="53287" name="Freeform 21"/>
            <p:cNvSpPr>
              <a:spLocks/>
            </p:cNvSpPr>
            <p:nvPr/>
          </p:nvSpPr>
          <p:spPr bwMode="auto">
            <a:xfrm>
              <a:off x="1056" y="2064"/>
              <a:ext cx="168" cy="144"/>
            </a:xfrm>
            <a:custGeom>
              <a:avLst/>
              <a:gdLst>
                <a:gd name="T0" fmla="*/ 0 w 168"/>
                <a:gd name="T1" fmla="*/ 0 h 144"/>
                <a:gd name="T2" fmla="*/ 144 w 168"/>
                <a:gd name="T3" fmla="*/ 48 h 144"/>
                <a:gd name="T4" fmla="*/ 144 w 168"/>
                <a:gd name="T5" fmla="*/ 144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" h="144">
                  <a:moveTo>
                    <a:pt x="0" y="0"/>
                  </a:moveTo>
                  <a:cubicBezTo>
                    <a:pt x="60" y="12"/>
                    <a:pt x="120" y="24"/>
                    <a:pt x="144" y="48"/>
                  </a:cubicBezTo>
                  <a:cubicBezTo>
                    <a:pt x="168" y="72"/>
                    <a:pt x="156" y="108"/>
                    <a:pt x="144" y="14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8" name="Line 22"/>
            <p:cNvSpPr>
              <a:spLocks noChangeShapeType="1"/>
            </p:cNvSpPr>
            <p:nvPr/>
          </p:nvSpPr>
          <p:spPr bwMode="auto">
            <a:xfrm flipV="1">
              <a:off x="1104" y="2064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3267" name="Group 23"/>
          <p:cNvGrpSpPr>
            <a:grpSpLocks/>
          </p:cNvGrpSpPr>
          <p:nvPr/>
        </p:nvGrpSpPr>
        <p:grpSpPr bwMode="auto">
          <a:xfrm>
            <a:off x="4724400" y="3276600"/>
            <a:ext cx="381000" cy="228600"/>
            <a:chOff x="2976" y="2064"/>
            <a:chExt cx="240" cy="144"/>
          </a:xfrm>
        </p:grpSpPr>
        <p:grpSp>
          <p:nvGrpSpPr>
            <p:cNvPr id="53283" name="Group 24"/>
            <p:cNvGrpSpPr>
              <a:grpSpLocks/>
            </p:cNvGrpSpPr>
            <p:nvPr/>
          </p:nvGrpSpPr>
          <p:grpSpPr bwMode="auto">
            <a:xfrm flipH="1">
              <a:off x="2976" y="2064"/>
              <a:ext cx="240" cy="144"/>
              <a:chOff x="1056" y="2064"/>
              <a:chExt cx="240" cy="144"/>
            </a:xfrm>
          </p:grpSpPr>
          <p:sp>
            <p:nvSpPr>
              <p:cNvPr id="53285" name="Freeform 25"/>
              <p:cNvSpPr>
                <a:spLocks/>
              </p:cNvSpPr>
              <p:nvPr/>
            </p:nvSpPr>
            <p:spPr bwMode="auto">
              <a:xfrm>
                <a:off x="1056" y="2064"/>
                <a:ext cx="168" cy="144"/>
              </a:xfrm>
              <a:custGeom>
                <a:avLst/>
                <a:gdLst>
                  <a:gd name="T0" fmla="*/ 0 w 168"/>
                  <a:gd name="T1" fmla="*/ 0 h 144"/>
                  <a:gd name="T2" fmla="*/ 144 w 168"/>
                  <a:gd name="T3" fmla="*/ 48 h 144"/>
                  <a:gd name="T4" fmla="*/ 144 w 168"/>
                  <a:gd name="T5" fmla="*/ 144 h 14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8" h="144">
                    <a:moveTo>
                      <a:pt x="0" y="0"/>
                    </a:moveTo>
                    <a:cubicBezTo>
                      <a:pt x="60" y="12"/>
                      <a:pt x="120" y="24"/>
                      <a:pt x="144" y="48"/>
                    </a:cubicBezTo>
                    <a:cubicBezTo>
                      <a:pt x="168" y="72"/>
                      <a:pt x="156" y="108"/>
                      <a:pt x="144" y="14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86" name="Line 26"/>
              <p:cNvSpPr>
                <a:spLocks noChangeShapeType="1"/>
              </p:cNvSpPr>
              <p:nvPr/>
            </p:nvSpPr>
            <p:spPr bwMode="auto">
              <a:xfrm flipV="1">
                <a:off x="1104" y="2064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3284" name="Line 27"/>
            <p:cNvSpPr>
              <a:spLocks noChangeShapeType="1"/>
            </p:cNvSpPr>
            <p:nvPr/>
          </p:nvSpPr>
          <p:spPr bwMode="auto">
            <a:xfrm>
              <a:off x="2976" y="2112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3268" name="Group 28"/>
          <p:cNvGrpSpPr>
            <a:grpSpLocks/>
          </p:cNvGrpSpPr>
          <p:nvPr/>
        </p:nvGrpSpPr>
        <p:grpSpPr bwMode="auto">
          <a:xfrm rot="10800000">
            <a:off x="2971800" y="2514600"/>
            <a:ext cx="381000" cy="228600"/>
            <a:chOff x="2976" y="2064"/>
            <a:chExt cx="240" cy="144"/>
          </a:xfrm>
        </p:grpSpPr>
        <p:grpSp>
          <p:nvGrpSpPr>
            <p:cNvPr id="53279" name="Group 29"/>
            <p:cNvGrpSpPr>
              <a:grpSpLocks/>
            </p:cNvGrpSpPr>
            <p:nvPr/>
          </p:nvGrpSpPr>
          <p:grpSpPr bwMode="auto">
            <a:xfrm flipH="1">
              <a:off x="2976" y="2064"/>
              <a:ext cx="240" cy="144"/>
              <a:chOff x="1056" y="2064"/>
              <a:chExt cx="240" cy="144"/>
            </a:xfrm>
          </p:grpSpPr>
          <p:sp>
            <p:nvSpPr>
              <p:cNvPr id="53281" name="Freeform 30"/>
              <p:cNvSpPr>
                <a:spLocks/>
              </p:cNvSpPr>
              <p:nvPr/>
            </p:nvSpPr>
            <p:spPr bwMode="auto">
              <a:xfrm>
                <a:off x="1056" y="2064"/>
                <a:ext cx="168" cy="144"/>
              </a:xfrm>
              <a:custGeom>
                <a:avLst/>
                <a:gdLst>
                  <a:gd name="T0" fmla="*/ 0 w 168"/>
                  <a:gd name="T1" fmla="*/ 0 h 144"/>
                  <a:gd name="T2" fmla="*/ 144 w 168"/>
                  <a:gd name="T3" fmla="*/ 48 h 144"/>
                  <a:gd name="T4" fmla="*/ 144 w 168"/>
                  <a:gd name="T5" fmla="*/ 144 h 14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8" h="144">
                    <a:moveTo>
                      <a:pt x="0" y="0"/>
                    </a:moveTo>
                    <a:cubicBezTo>
                      <a:pt x="60" y="12"/>
                      <a:pt x="120" y="24"/>
                      <a:pt x="144" y="48"/>
                    </a:cubicBezTo>
                    <a:cubicBezTo>
                      <a:pt x="168" y="72"/>
                      <a:pt x="156" y="108"/>
                      <a:pt x="144" y="14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82" name="Line 31"/>
              <p:cNvSpPr>
                <a:spLocks noChangeShapeType="1"/>
              </p:cNvSpPr>
              <p:nvPr/>
            </p:nvSpPr>
            <p:spPr bwMode="auto">
              <a:xfrm flipV="1">
                <a:off x="1104" y="2064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3280" name="Line 32"/>
            <p:cNvSpPr>
              <a:spLocks noChangeShapeType="1"/>
            </p:cNvSpPr>
            <p:nvPr/>
          </p:nvSpPr>
          <p:spPr bwMode="auto">
            <a:xfrm>
              <a:off x="2976" y="2112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3269" name="Group 39"/>
          <p:cNvGrpSpPr>
            <a:grpSpLocks/>
          </p:cNvGrpSpPr>
          <p:nvPr/>
        </p:nvGrpSpPr>
        <p:grpSpPr bwMode="auto">
          <a:xfrm>
            <a:off x="1984375" y="2663825"/>
            <a:ext cx="528638" cy="231775"/>
            <a:chOff x="1250" y="1678"/>
            <a:chExt cx="333" cy="146"/>
          </a:xfrm>
        </p:grpSpPr>
        <p:sp>
          <p:nvSpPr>
            <p:cNvPr id="53275" name="Freeform 35"/>
            <p:cNvSpPr>
              <a:spLocks/>
            </p:cNvSpPr>
            <p:nvPr/>
          </p:nvSpPr>
          <p:spPr bwMode="auto">
            <a:xfrm>
              <a:off x="1250" y="1678"/>
              <a:ext cx="276" cy="122"/>
            </a:xfrm>
            <a:custGeom>
              <a:avLst/>
              <a:gdLst>
                <a:gd name="T0" fmla="*/ 0 w 276"/>
                <a:gd name="T1" fmla="*/ 122 h 122"/>
                <a:gd name="T2" fmla="*/ 237 w 276"/>
                <a:gd name="T3" fmla="*/ 96 h 122"/>
                <a:gd name="T4" fmla="*/ 237 w 276"/>
                <a:gd name="T5" fmla="*/ 0 h 1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6" h="122">
                  <a:moveTo>
                    <a:pt x="0" y="122"/>
                  </a:moveTo>
                  <a:cubicBezTo>
                    <a:pt x="37" y="118"/>
                    <a:pt x="198" y="116"/>
                    <a:pt x="237" y="96"/>
                  </a:cubicBezTo>
                  <a:cubicBezTo>
                    <a:pt x="276" y="76"/>
                    <a:pt x="249" y="36"/>
                    <a:pt x="237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6" name="Line 36"/>
            <p:cNvSpPr>
              <a:spLocks noChangeShapeType="1"/>
            </p:cNvSpPr>
            <p:nvPr/>
          </p:nvSpPr>
          <p:spPr bwMode="auto">
            <a:xfrm rot="10800000" flipH="1" flipV="1">
              <a:off x="1391" y="1727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7" name="Line 37"/>
            <p:cNvSpPr>
              <a:spLocks noChangeShapeType="1"/>
            </p:cNvSpPr>
            <p:nvPr/>
          </p:nvSpPr>
          <p:spPr bwMode="auto">
            <a:xfrm rot="10800000">
              <a:off x="1391" y="1679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8" name="Line 38"/>
            <p:cNvSpPr>
              <a:spLocks noChangeShapeType="1"/>
            </p:cNvSpPr>
            <p:nvPr/>
          </p:nvSpPr>
          <p:spPr bwMode="auto">
            <a:xfrm rot="10800000" flipH="1" flipV="1">
              <a:off x="1296" y="1728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3270" name="Group 40"/>
          <p:cNvGrpSpPr>
            <a:grpSpLocks/>
          </p:cNvGrpSpPr>
          <p:nvPr/>
        </p:nvGrpSpPr>
        <p:grpSpPr bwMode="auto">
          <a:xfrm rot="-10799999">
            <a:off x="5715000" y="3124200"/>
            <a:ext cx="528638" cy="231775"/>
            <a:chOff x="1250" y="1678"/>
            <a:chExt cx="333" cy="146"/>
          </a:xfrm>
        </p:grpSpPr>
        <p:sp>
          <p:nvSpPr>
            <p:cNvPr id="53271" name="Freeform 41"/>
            <p:cNvSpPr>
              <a:spLocks/>
            </p:cNvSpPr>
            <p:nvPr/>
          </p:nvSpPr>
          <p:spPr bwMode="auto">
            <a:xfrm>
              <a:off x="1250" y="1678"/>
              <a:ext cx="276" cy="122"/>
            </a:xfrm>
            <a:custGeom>
              <a:avLst/>
              <a:gdLst>
                <a:gd name="T0" fmla="*/ 0 w 276"/>
                <a:gd name="T1" fmla="*/ 122 h 122"/>
                <a:gd name="T2" fmla="*/ 237 w 276"/>
                <a:gd name="T3" fmla="*/ 96 h 122"/>
                <a:gd name="T4" fmla="*/ 237 w 276"/>
                <a:gd name="T5" fmla="*/ 0 h 1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6" h="122">
                  <a:moveTo>
                    <a:pt x="0" y="122"/>
                  </a:moveTo>
                  <a:cubicBezTo>
                    <a:pt x="37" y="118"/>
                    <a:pt x="198" y="116"/>
                    <a:pt x="237" y="96"/>
                  </a:cubicBezTo>
                  <a:cubicBezTo>
                    <a:pt x="276" y="76"/>
                    <a:pt x="249" y="36"/>
                    <a:pt x="237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2" name="Line 42"/>
            <p:cNvSpPr>
              <a:spLocks noChangeShapeType="1"/>
            </p:cNvSpPr>
            <p:nvPr/>
          </p:nvSpPr>
          <p:spPr bwMode="auto">
            <a:xfrm rot="10800000" flipH="1" flipV="1">
              <a:off x="1391" y="1727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3" name="Line 43"/>
            <p:cNvSpPr>
              <a:spLocks noChangeShapeType="1"/>
            </p:cNvSpPr>
            <p:nvPr/>
          </p:nvSpPr>
          <p:spPr bwMode="auto">
            <a:xfrm rot="10800000">
              <a:off x="1391" y="1679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4" name="Line 44"/>
            <p:cNvSpPr>
              <a:spLocks noChangeShapeType="1"/>
            </p:cNvSpPr>
            <p:nvPr/>
          </p:nvSpPr>
          <p:spPr bwMode="auto">
            <a:xfrm rot="10800000" flipH="1" flipV="1">
              <a:off x="1296" y="1728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advTm="1000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Area of a Triangle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762000" y="3810000"/>
            <a:ext cx="7772400" cy="1143000"/>
          </a:xfrm>
          <a:solidFill>
            <a:srgbClr val="D9D93E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-128" charset="2"/>
              <a:buNone/>
              <a:defRPr/>
            </a:pPr>
            <a:r>
              <a:rPr lang="en-US" b="1" smtClean="0">
                <a:latin typeface="Marker Felt" pitchFamily="-128" charset="0"/>
              </a:rPr>
              <a:t>Therefore, the area of a triangle = the area of a parallelogram divided by 2.</a:t>
            </a:r>
            <a:endParaRPr lang="en-US" sz="2400" smtClean="0"/>
          </a:p>
        </p:txBody>
      </p:sp>
      <p:sp>
        <p:nvSpPr>
          <p:cNvPr id="54276" name="Freeform 4"/>
          <p:cNvSpPr>
            <a:spLocks/>
          </p:cNvSpPr>
          <p:nvPr/>
        </p:nvSpPr>
        <p:spPr bwMode="auto">
          <a:xfrm>
            <a:off x="1600200" y="2590800"/>
            <a:ext cx="4419600" cy="914400"/>
          </a:xfrm>
          <a:custGeom>
            <a:avLst/>
            <a:gdLst>
              <a:gd name="T0" fmla="*/ 523875 w 2784"/>
              <a:gd name="T1" fmla="*/ 28575 h 576"/>
              <a:gd name="T2" fmla="*/ 0 w 2784"/>
              <a:gd name="T3" fmla="*/ 914400 h 576"/>
              <a:gd name="T4" fmla="*/ 4419600 w 2784"/>
              <a:gd name="T5" fmla="*/ 914400 h 576"/>
              <a:gd name="T6" fmla="*/ 533400 w 2784"/>
              <a:gd name="T7" fmla="*/ 0 h 5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4" h="576">
                <a:moveTo>
                  <a:pt x="330" y="18"/>
                </a:moveTo>
                <a:lnTo>
                  <a:pt x="0" y="576"/>
                </a:lnTo>
                <a:lnTo>
                  <a:pt x="2784" y="576"/>
                </a:lnTo>
                <a:lnTo>
                  <a:pt x="336" y="0"/>
                </a:lnTo>
              </a:path>
            </a:pathLst>
          </a:custGeom>
          <a:solidFill>
            <a:srgbClr val="2DFF2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7" name="Freeform 5"/>
          <p:cNvSpPr>
            <a:spLocks/>
          </p:cNvSpPr>
          <p:nvPr/>
        </p:nvSpPr>
        <p:spPr bwMode="auto">
          <a:xfrm rot="10792152">
            <a:off x="2209800" y="2514600"/>
            <a:ext cx="4419600" cy="914400"/>
          </a:xfrm>
          <a:custGeom>
            <a:avLst/>
            <a:gdLst>
              <a:gd name="T0" fmla="*/ 523875 w 2784"/>
              <a:gd name="T1" fmla="*/ 28575 h 576"/>
              <a:gd name="T2" fmla="*/ 0 w 2784"/>
              <a:gd name="T3" fmla="*/ 914400 h 576"/>
              <a:gd name="T4" fmla="*/ 4419600 w 2784"/>
              <a:gd name="T5" fmla="*/ 914400 h 576"/>
              <a:gd name="T6" fmla="*/ 533400 w 2784"/>
              <a:gd name="T7" fmla="*/ 0 h 5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4" h="576">
                <a:moveTo>
                  <a:pt x="330" y="18"/>
                </a:moveTo>
                <a:lnTo>
                  <a:pt x="0" y="576"/>
                </a:lnTo>
                <a:lnTo>
                  <a:pt x="2784" y="576"/>
                </a:lnTo>
                <a:lnTo>
                  <a:pt x="336" y="0"/>
                </a:lnTo>
              </a:path>
            </a:pathLst>
          </a:custGeom>
          <a:solidFill>
            <a:srgbClr val="F4170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8" name="Line 6"/>
          <p:cNvSpPr>
            <a:spLocks noChangeShapeType="1"/>
          </p:cNvSpPr>
          <p:nvPr/>
        </p:nvSpPr>
        <p:spPr bwMode="auto">
          <a:xfrm flipH="1">
            <a:off x="3200400" y="3352800"/>
            <a:ext cx="1524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9" name="Line 7"/>
          <p:cNvSpPr>
            <a:spLocks noChangeShapeType="1"/>
          </p:cNvSpPr>
          <p:nvPr/>
        </p:nvSpPr>
        <p:spPr bwMode="auto">
          <a:xfrm flipH="1">
            <a:off x="4267200" y="2362200"/>
            <a:ext cx="1524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0" name="Line 9"/>
          <p:cNvSpPr>
            <a:spLocks noChangeShapeType="1"/>
          </p:cNvSpPr>
          <p:nvPr/>
        </p:nvSpPr>
        <p:spPr bwMode="auto">
          <a:xfrm rot="16200000" flipH="1">
            <a:off x="1790700" y="2857500"/>
            <a:ext cx="1524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1" name="Line 10"/>
          <p:cNvSpPr>
            <a:spLocks noChangeShapeType="1"/>
          </p:cNvSpPr>
          <p:nvPr/>
        </p:nvSpPr>
        <p:spPr bwMode="auto">
          <a:xfrm rot="16200000" flipH="1">
            <a:off x="1790700" y="3009900"/>
            <a:ext cx="1524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2" name="Line 11"/>
          <p:cNvSpPr>
            <a:spLocks noChangeShapeType="1"/>
          </p:cNvSpPr>
          <p:nvPr/>
        </p:nvSpPr>
        <p:spPr bwMode="auto">
          <a:xfrm rot="16200000" flipH="1">
            <a:off x="6362700" y="2628900"/>
            <a:ext cx="1524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3" name="Line 12"/>
          <p:cNvSpPr>
            <a:spLocks noChangeShapeType="1"/>
          </p:cNvSpPr>
          <p:nvPr/>
        </p:nvSpPr>
        <p:spPr bwMode="auto">
          <a:xfrm rot="16200000" flipH="1">
            <a:off x="6362700" y="2781300"/>
            <a:ext cx="1524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4" name="Line 13"/>
          <p:cNvSpPr>
            <a:spLocks noChangeShapeType="1"/>
          </p:cNvSpPr>
          <p:nvPr/>
        </p:nvSpPr>
        <p:spPr bwMode="auto">
          <a:xfrm rot="5400000">
            <a:off x="3543300" y="2857500"/>
            <a:ext cx="38100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5" name="Line 14"/>
          <p:cNvSpPr>
            <a:spLocks noChangeShapeType="1"/>
          </p:cNvSpPr>
          <p:nvPr/>
        </p:nvSpPr>
        <p:spPr bwMode="auto">
          <a:xfrm rot="5400000">
            <a:off x="3695700" y="2857500"/>
            <a:ext cx="38100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6" name="Line 15"/>
          <p:cNvSpPr>
            <a:spLocks noChangeShapeType="1"/>
          </p:cNvSpPr>
          <p:nvPr/>
        </p:nvSpPr>
        <p:spPr bwMode="auto">
          <a:xfrm rot="5400000">
            <a:off x="3848100" y="2857500"/>
            <a:ext cx="38100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287" name="Group 16"/>
          <p:cNvGrpSpPr>
            <a:grpSpLocks/>
          </p:cNvGrpSpPr>
          <p:nvPr/>
        </p:nvGrpSpPr>
        <p:grpSpPr bwMode="auto">
          <a:xfrm>
            <a:off x="1676400" y="3276600"/>
            <a:ext cx="381000" cy="228600"/>
            <a:chOff x="1056" y="2064"/>
            <a:chExt cx="240" cy="144"/>
          </a:xfrm>
        </p:grpSpPr>
        <p:sp>
          <p:nvSpPr>
            <p:cNvPr id="54313" name="Freeform 17"/>
            <p:cNvSpPr>
              <a:spLocks/>
            </p:cNvSpPr>
            <p:nvPr/>
          </p:nvSpPr>
          <p:spPr bwMode="auto">
            <a:xfrm>
              <a:off x="1056" y="2064"/>
              <a:ext cx="168" cy="144"/>
            </a:xfrm>
            <a:custGeom>
              <a:avLst/>
              <a:gdLst>
                <a:gd name="T0" fmla="*/ 0 w 168"/>
                <a:gd name="T1" fmla="*/ 0 h 144"/>
                <a:gd name="T2" fmla="*/ 144 w 168"/>
                <a:gd name="T3" fmla="*/ 48 h 144"/>
                <a:gd name="T4" fmla="*/ 144 w 168"/>
                <a:gd name="T5" fmla="*/ 144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" h="144">
                  <a:moveTo>
                    <a:pt x="0" y="0"/>
                  </a:moveTo>
                  <a:cubicBezTo>
                    <a:pt x="60" y="12"/>
                    <a:pt x="120" y="24"/>
                    <a:pt x="144" y="48"/>
                  </a:cubicBezTo>
                  <a:cubicBezTo>
                    <a:pt x="168" y="72"/>
                    <a:pt x="156" y="108"/>
                    <a:pt x="144" y="14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4" name="Line 18"/>
            <p:cNvSpPr>
              <a:spLocks noChangeShapeType="1"/>
            </p:cNvSpPr>
            <p:nvPr/>
          </p:nvSpPr>
          <p:spPr bwMode="auto">
            <a:xfrm flipV="1">
              <a:off x="1104" y="2064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4288" name="Group 20"/>
          <p:cNvGrpSpPr>
            <a:grpSpLocks/>
          </p:cNvGrpSpPr>
          <p:nvPr/>
        </p:nvGrpSpPr>
        <p:grpSpPr bwMode="auto">
          <a:xfrm rot="10800000">
            <a:off x="6096000" y="2514600"/>
            <a:ext cx="381000" cy="228600"/>
            <a:chOff x="1056" y="2064"/>
            <a:chExt cx="240" cy="144"/>
          </a:xfrm>
        </p:grpSpPr>
        <p:sp>
          <p:nvSpPr>
            <p:cNvPr id="54311" name="Freeform 21"/>
            <p:cNvSpPr>
              <a:spLocks/>
            </p:cNvSpPr>
            <p:nvPr/>
          </p:nvSpPr>
          <p:spPr bwMode="auto">
            <a:xfrm>
              <a:off x="1056" y="2064"/>
              <a:ext cx="168" cy="144"/>
            </a:xfrm>
            <a:custGeom>
              <a:avLst/>
              <a:gdLst>
                <a:gd name="T0" fmla="*/ 0 w 168"/>
                <a:gd name="T1" fmla="*/ 0 h 144"/>
                <a:gd name="T2" fmla="*/ 144 w 168"/>
                <a:gd name="T3" fmla="*/ 48 h 144"/>
                <a:gd name="T4" fmla="*/ 144 w 168"/>
                <a:gd name="T5" fmla="*/ 144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" h="144">
                  <a:moveTo>
                    <a:pt x="0" y="0"/>
                  </a:moveTo>
                  <a:cubicBezTo>
                    <a:pt x="60" y="12"/>
                    <a:pt x="120" y="24"/>
                    <a:pt x="144" y="48"/>
                  </a:cubicBezTo>
                  <a:cubicBezTo>
                    <a:pt x="168" y="72"/>
                    <a:pt x="156" y="108"/>
                    <a:pt x="144" y="14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2" name="Line 22"/>
            <p:cNvSpPr>
              <a:spLocks noChangeShapeType="1"/>
            </p:cNvSpPr>
            <p:nvPr/>
          </p:nvSpPr>
          <p:spPr bwMode="auto">
            <a:xfrm flipV="1">
              <a:off x="1104" y="2064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4289" name="Group 23"/>
          <p:cNvGrpSpPr>
            <a:grpSpLocks/>
          </p:cNvGrpSpPr>
          <p:nvPr/>
        </p:nvGrpSpPr>
        <p:grpSpPr bwMode="auto">
          <a:xfrm>
            <a:off x="4724400" y="3276600"/>
            <a:ext cx="381000" cy="228600"/>
            <a:chOff x="2976" y="2064"/>
            <a:chExt cx="240" cy="144"/>
          </a:xfrm>
        </p:grpSpPr>
        <p:grpSp>
          <p:nvGrpSpPr>
            <p:cNvPr id="54307" name="Group 24"/>
            <p:cNvGrpSpPr>
              <a:grpSpLocks/>
            </p:cNvGrpSpPr>
            <p:nvPr/>
          </p:nvGrpSpPr>
          <p:grpSpPr bwMode="auto">
            <a:xfrm flipH="1">
              <a:off x="2976" y="2064"/>
              <a:ext cx="240" cy="144"/>
              <a:chOff x="1056" y="2064"/>
              <a:chExt cx="240" cy="144"/>
            </a:xfrm>
          </p:grpSpPr>
          <p:sp>
            <p:nvSpPr>
              <p:cNvPr id="54309" name="Freeform 25"/>
              <p:cNvSpPr>
                <a:spLocks/>
              </p:cNvSpPr>
              <p:nvPr/>
            </p:nvSpPr>
            <p:spPr bwMode="auto">
              <a:xfrm>
                <a:off x="1056" y="2064"/>
                <a:ext cx="168" cy="144"/>
              </a:xfrm>
              <a:custGeom>
                <a:avLst/>
                <a:gdLst>
                  <a:gd name="T0" fmla="*/ 0 w 168"/>
                  <a:gd name="T1" fmla="*/ 0 h 144"/>
                  <a:gd name="T2" fmla="*/ 144 w 168"/>
                  <a:gd name="T3" fmla="*/ 48 h 144"/>
                  <a:gd name="T4" fmla="*/ 144 w 168"/>
                  <a:gd name="T5" fmla="*/ 144 h 14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8" h="144">
                    <a:moveTo>
                      <a:pt x="0" y="0"/>
                    </a:moveTo>
                    <a:cubicBezTo>
                      <a:pt x="60" y="12"/>
                      <a:pt x="120" y="24"/>
                      <a:pt x="144" y="48"/>
                    </a:cubicBezTo>
                    <a:cubicBezTo>
                      <a:pt x="168" y="72"/>
                      <a:pt x="156" y="108"/>
                      <a:pt x="144" y="14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10" name="Line 26"/>
              <p:cNvSpPr>
                <a:spLocks noChangeShapeType="1"/>
              </p:cNvSpPr>
              <p:nvPr/>
            </p:nvSpPr>
            <p:spPr bwMode="auto">
              <a:xfrm flipV="1">
                <a:off x="1104" y="2064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4308" name="Line 27"/>
            <p:cNvSpPr>
              <a:spLocks noChangeShapeType="1"/>
            </p:cNvSpPr>
            <p:nvPr/>
          </p:nvSpPr>
          <p:spPr bwMode="auto">
            <a:xfrm>
              <a:off x="2976" y="2112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4290" name="Group 28"/>
          <p:cNvGrpSpPr>
            <a:grpSpLocks/>
          </p:cNvGrpSpPr>
          <p:nvPr/>
        </p:nvGrpSpPr>
        <p:grpSpPr bwMode="auto">
          <a:xfrm rot="10800000">
            <a:off x="2971800" y="2514600"/>
            <a:ext cx="381000" cy="228600"/>
            <a:chOff x="2976" y="2064"/>
            <a:chExt cx="240" cy="144"/>
          </a:xfrm>
        </p:grpSpPr>
        <p:grpSp>
          <p:nvGrpSpPr>
            <p:cNvPr id="54303" name="Group 29"/>
            <p:cNvGrpSpPr>
              <a:grpSpLocks/>
            </p:cNvGrpSpPr>
            <p:nvPr/>
          </p:nvGrpSpPr>
          <p:grpSpPr bwMode="auto">
            <a:xfrm flipH="1">
              <a:off x="2976" y="2064"/>
              <a:ext cx="240" cy="144"/>
              <a:chOff x="1056" y="2064"/>
              <a:chExt cx="240" cy="144"/>
            </a:xfrm>
          </p:grpSpPr>
          <p:sp>
            <p:nvSpPr>
              <p:cNvPr id="54305" name="Freeform 30"/>
              <p:cNvSpPr>
                <a:spLocks/>
              </p:cNvSpPr>
              <p:nvPr/>
            </p:nvSpPr>
            <p:spPr bwMode="auto">
              <a:xfrm>
                <a:off x="1056" y="2064"/>
                <a:ext cx="168" cy="144"/>
              </a:xfrm>
              <a:custGeom>
                <a:avLst/>
                <a:gdLst>
                  <a:gd name="T0" fmla="*/ 0 w 168"/>
                  <a:gd name="T1" fmla="*/ 0 h 144"/>
                  <a:gd name="T2" fmla="*/ 144 w 168"/>
                  <a:gd name="T3" fmla="*/ 48 h 144"/>
                  <a:gd name="T4" fmla="*/ 144 w 168"/>
                  <a:gd name="T5" fmla="*/ 144 h 14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8" h="144">
                    <a:moveTo>
                      <a:pt x="0" y="0"/>
                    </a:moveTo>
                    <a:cubicBezTo>
                      <a:pt x="60" y="12"/>
                      <a:pt x="120" y="24"/>
                      <a:pt x="144" y="48"/>
                    </a:cubicBezTo>
                    <a:cubicBezTo>
                      <a:pt x="168" y="72"/>
                      <a:pt x="156" y="108"/>
                      <a:pt x="144" y="14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06" name="Line 31"/>
              <p:cNvSpPr>
                <a:spLocks noChangeShapeType="1"/>
              </p:cNvSpPr>
              <p:nvPr/>
            </p:nvSpPr>
            <p:spPr bwMode="auto">
              <a:xfrm flipV="1">
                <a:off x="1104" y="2064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4304" name="Line 32"/>
            <p:cNvSpPr>
              <a:spLocks noChangeShapeType="1"/>
            </p:cNvSpPr>
            <p:nvPr/>
          </p:nvSpPr>
          <p:spPr bwMode="auto">
            <a:xfrm>
              <a:off x="2976" y="2112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4291" name="Group 33"/>
          <p:cNvGrpSpPr>
            <a:grpSpLocks/>
          </p:cNvGrpSpPr>
          <p:nvPr/>
        </p:nvGrpSpPr>
        <p:grpSpPr bwMode="auto">
          <a:xfrm>
            <a:off x="1984375" y="2663825"/>
            <a:ext cx="528638" cy="231775"/>
            <a:chOff x="1250" y="1678"/>
            <a:chExt cx="333" cy="146"/>
          </a:xfrm>
        </p:grpSpPr>
        <p:sp>
          <p:nvSpPr>
            <p:cNvPr id="54299" name="Freeform 34"/>
            <p:cNvSpPr>
              <a:spLocks/>
            </p:cNvSpPr>
            <p:nvPr/>
          </p:nvSpPr>
          <p:spPr bwMode="auto">
            <a:xfrm>
              <a:off x="1250" y="1678"/>
              <a:ext cx="276" cy="122"/>
            </a:xfrm>
            <a:custGeom>
              <a:avLst/>
              <a:gdLst>
                <a:gd name="T0" fmla="*/ 0 w 276"/>
                <a:gd name="T1" fmla="*/ 122 h 122"/>
                <a:gd name="T2" fmla="*/ 237 w 276"/>
                <a:gd name="T3" fmla="*/ 96 h 122"/>
                <a:gd name="T4" fmla="*/ 237 w 276"/>
                <a:gd name="T5" fmla="*/ 0 h 1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6" h="122">
                  <a:moveTo>
                    <a:pt x="0" y="122"/>
                  </a:moveTo>
                  <a:cubicBezTo>
                    <a:pt x="37" y="118"/>
                    <a:pt x="198" y="116"/>
                    <a:pt x="237" y="96"/>
                  </a:cubicBezTo>
                  <a:cubicBezTo>
                    <a:pt x="276" y="76"/>
                    <a:pt x="249" y="36"/>
                    <a:pt x="237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0" name="Line 35"/>
            <p:cNvSpPr>
              <a:spLocks noChangeShapeType="1"/>
            </p:cNvSpPr>
            <p:nvPr/>
          </p:nvSpPr>
          <p:spPr bwMode="auto">
            <a:xfrm rot="10800000" flipH="1" flipV="1">
              <a:off x="1391" y="1727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1" name="Line 36"/>
            <p:cNvSpPr>
              <a:spLocks noChangeShapeType="1"/>
            </p:cNvSpPr>
            <p:nvPr/>
          </p:nvSpPr>
          <p:spPr bwMode="auto">
            <a:xfrm rot="10800000">
              <a:off x="1391" y="1679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2" name="Line 37"/>
            <p:cNvSpPr>
              <a:spLocks noChangeShapeType="1"/>
            </p:cNvSpPr>
            <p:nvPr/>
          </p:nvSpPr>
          <p:spPr bwMode="auto">
            <a:xfrm rot="10800000" flipH="1" flipV="1">
              <a:off x="1296" y="1728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4292" name="Group 38"/>
          <p:cNvGrpSpPr>
            <a:grpSpLocks/>
          </p:cNvGrpSpPr>
          <p:nvPr/>
        </p:nvGrpSpPr>
        <p:grpSpPr bwMode="auto">
          <a:xfrm rot="-10799999">
            <a:off x="5715000" y="3124200"/>
            <a:ext cx="528638" cy="231775"/>
            <a:chOff x="1250" y="1678"/>
            <a:chExt cx="333" cy="146"/>
          </a:xfrm>
        </p:grpSpPr>
        <p:sp>
          <p:nvSpPr>
            <p:cNvPr id="54295" name="Freeform 39"/>
            <p:cNvSpPr>
              <a:spLocks/>
            </p:cNvSpPr>
            <p:nvPr/>
          </p:nvSpPr>
          <p:spPr bwMode="auto">
            <a:xfrm>
              <a:off x="1250" y="1678"/>
              <a:ext cx="276" cy="122"/>
            </a:xfrm>
            <a:custGeom>
              <a:avLst/>
              <a:gdLst>
                <a:gd name="T0" fmla="*/ 0 w 276"/>
                <a:gd name="T1" fmla="*/ 122 h 122"/>
                <a:gd name="T2" fmla="*/ 237 w 276"/>
                <a:gd name="T3" fmla="*/ 96 h 122"/>
                <a:gd name="T4" fmla="*/ 237 w 276"/>
                <a:gd name="T5" fmla="*/ 0 h 1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6" h="122">
                  <a:moveTo>
                    <a:pt x="0" y="122"/>
                  </a:moveTo>
                  <a:cubicBezTo>
                    <a:pt x="37" y="118"/>
                    <a:pt x="198" y="116"/>
                    <a:pt x="237" y="96"/>
                  </a:cubicBezTo>
                  <a:cubicBezTo>
                    <a:pt x="276" y="76"/>
                    <a:pt x="249" y="36"/>
                    <a:pt x="237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6" name="Line 40"/>
            <p:cNvSpPr>
              <a:spLocks noChangeShapeType="1"/>
            </p:cNvSpPr>
            <p:nvPr/>
          </p:nvSpPr>
          <p:spPr bwMode="auto">
            <a:xfrm rot="10800000" flipH="1" flipV="1">
              <a:off x="1391" y="1727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7" name="Line 41"/>
            <p:cNvSpPr>
              <a:spLocks noChangeShapeType="1"/>
            </p:cNvSpPr>
            <p:nvPr/>
          </p:nvSpPr>
          <p:spPr bwMode="auto">
            <a:xfrm rot="10800000">
              <a:off x="1391" y="1679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8" name="Line 42"/>
            <p:cNvSpPr>
              <a:spLocks noChangeShapeType="1"/>
            </p:cNvSpPr>
            <p:nvPr/>
          </p:nvSpPr>
          <p:spPr bwMode="auto">
            <a:xfrm rot="10800000" flipH="1" flipV="1">
              <a:off x="1296" y="1728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209800" y="5257800"/>
            <a:ext cx="4191000" cy="1168400"/>
            <a:chOff x="2209800" y="5257800"/>
            <a:chExt cx="4191000" cy="1168400"/>
          </a:xfrm>
        </p:grpSpPr>
        <p:sp>
          <p:nvSpPr>
            <p:cNvPr id="85035" name="Rectangle 43"/>
            <p:cNvSpPr>
              <a:spLocks noChangeArrowheads="1"/>
            </p:cNvSpPr>
            <p:nvPr/>
          </p:nvSpPr>
          <p:spPr bwMode="auto">
            <a:xfrm>
              <a:off x="2209800" y="5257800"/>
              <a:ext cx="4191000" cy="11430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>
              <a:outerShdw blurRad="50800" dist="12700" dir="8100000" algn="ctr" rotWithShape="0">
                <a:srgbClr val="FFFFFF">
                  <a:alpha val="75000"/>
                </a:srgbClr>
              </a:outerShdw>
            </a:effectLst>
            <a:extLst/>
          </p:spPr>
          <p:txBody>
            <a:bodyPr/>
            <a:lstStyle/>
            <a:p>
              <a:pPr marL="342900" indent="-342900" eaLnBrk="1" hangingPunct="1">
                <a:lnSpc>
                  <a:spcPct val="90000"/>
                </a:lnSpc>
                <a:spcBef>
                  <a:spcPct val="20000"/>
                </a:spcBef>
                <a:buFont typeface="Wingdings" pitchFamily="-128" charset="2"/>
                <a:buNone/>
                <a:defRPr/>
              </a:pPr>
              <a:endParaRPr lang="en-US">
                <a:latin typeface="Times New Roman" pitchFamily="-128" charset="0"/>
                <a:ea typeface="MS Pゴシック" pitchFamily="-92" charset="-128"/>
              </a:endParaRPr>
            </a:p>
          </p:txBody>
        </p:sp>
        <p:graphicFrame>
          <p:nvGraphicFramePr>
            <p:cNvPr id="54294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97026045"/>
                </p:ext>
              </p:extLst>
            </p:nvPr>
          </p:nvGraphicFramePr>
          <p:xfrm>
            <a:off x="2500313" y="5373687"/>
            <a:ext cx="3657600" cy="1052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317" name="Equation" r:id="rId4" imgW="1168400" imgH="393700" progId="Equation.DSMT4">
                    <p:embed/>
                  </p:oleObj>
                </mc:Choice>
                <mc:Fallback>
                  <p:oleObj name="Equation" r:id="rId4" imgW="1168400" imgH="393700" progId="Equation.DSMT4">
                    <p:embed/>
                    <p:pic>
                      <p:nvPicPr>
                        <p:cNvPr id="0" name="Object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00313" y="5373687"/>
                          <a:ext cx="3657600" cy="10525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Rectangle 1"/>
            <p:cNvSpPr/>
            <p:nvPr/>
          </p:nvSpPr>
          <p:spPr bwMode="auto">
            <a:xfrm>
              <a:off x="2863849" y="5518150"/>
              <a:ext cx="336550" cy="622300"/>
            </a:xfrm>
            <a:prstGeom prst="rect">
              <a:avLst/>
            </a:prstGeom>
            <a:solidFill>
              <a:srgbClr val="FFFF66"/>
            </a:solidFill>
            <a:ln w="9525" cap="flat" cmpd="sng" algn="ctr">
              <a:solidFill>
                <a:srgbClr val="FFFF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28" charset="-128"/>
              </a:endParaRPr>
            </a:p>
          </p:txBody>
        </p:sp>
        <p:sp>
          <p:nvSpPr>
            <p:cNvPr id="3" name="Isosceles Triangle 2"/>
            <p:cNvSpPr/>
            <p:nvPr/>
          </p:nvSpPr>
          <p:spPr bwMode="auto">
            <a:xfrm>
              <a:off x="2863849" y="5829300"/>
              <a:ext cx="241300" cy="228600"/>
            </a:xfrm>
            <a:prstGeom prst="triangle">
              <a:avLst/>
            </a:prstGeom>
            <a:solidFill>
              <a:srgbClr val="FFFF66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28" charset="-128"/>
              </a:endParaRPr>
            </a:p>
          </p:txBody>
        </p:sp>
      </p:grpSp>
    </p:spTree>
  </p:cSld>
  <p:clrMapOvr>
    <a:masterClrMapping/>
  </p:clrMapOvr>
  <p:transition advTm="1000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Area of a Triangle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762000" y="3810000"/>
            <a:ext cx="7772400" cy="1143000"/>
          </a:xfrm>
          <a:solidFill>
            <a:srgbClr val="D9D93E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-128" charset="2"/>
              <a:buNone/>
              <a:defRPr/>
            </a:pPr>
            <a:r>
              <a:rPr lang="en-US" b="1" smtClean="0">
                <a:latin typeface="Marker Felt" pitchFamily="-128" charset="0"/>
              </a:rPr>
              <a:t>Therefore, the area of a triangle = the area of a parallelogram divided by 2.</a:t>
            </a:r>
            <a:endParaRPr lang="en-US" sz="2400" smtClean="0"/>
          </a:p>
        </p:txBody>
      </p:sp>
      <p:sp>
        <p:nvSpPr>
          <p:cNvPr id="55300" name="Freeform 4"/>
          <p:cNvSpPr>
            <a:spLocks/>
          </p:cNvSpPr>
          <p:nvPr/>
        </p:nvSpPr>
        <p:spPr bwMode="auto">
          <a:xfrm>
            <a:off x="1600200" y="2590800"/>
            <a:ext cx="4419600" cy="914400"/>
          </a:xfrm>
          <a:custGeom>
            <a:avLst/>
            <a:gdLst>
              <a:gd name="T0" fmla="*/ 523875 w 2784"/>
              <a:gd name="T1" fmla="*/ 28575 h 576"/>
              <a:gd name="T2" fmla="*/ 0 w 2784"/>
              <a:gd name="T3" fmla="*/ 914400 h 576"/>
              <a:gd name="T4" fmla="*/ 4419600 w 2784"/>
              <a:gd name="T5" fmla="*/ 914400 h 576"/>
              <a:gd name="T6" fmla="*/ 533400 w 2784"/>
              <a:gd name="T7" fmla="*/ 0 h 5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4" h="576">
                <a:moveTo>
                  <a:pt x="330" y="18"/>
                </a:moveTo>
                <a:lnTo>
                  <a:pt x="0" y="576"/>
                </a:lnTo>
                <a:lnTo>
                  <a:pt x="2784" y="576"/>
                </a:lnTo>
                <a:lnTo>
                  <a:pt x="336" y="0"/>
                </a:lnTo>
              </a:path>
            </a:pathLst>
          </a:custGeom>
          <a:solidFill>
            <a:srgbClr val="2DFF2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1" name="Freeform 5"/>
          <p:cNvSpPr>
            <a:spLocks/>
          </p:cNvSpPr>
          <p:nvPr/>
        </p:nvSpPr>
        <p:spPr bwMode="auto">
          <a:xfrm rot="10792152">
            <a:off x="2209800" y="2514600"/>
            <a:ext cx="4419600" cy="914400"/>
          </a:xfrm>
          <a:custGeom>
            <a:avLst/>
            <a:gdLst>
              <a:gd name="T0" fmla="*/ 523875 w 2784"/>
              <a:gd name="T1" fmla="*/ 28575 h 576"/>
              <a:gd name="T2" fmla="*/ 0 w 2784"/>
              <a:gd name="T3" fmla="*/ 914400 h 576"/>
              <a:gd name="T4" fmla="*/ 4419600 w 2784"/>
              <a:gd name="T5" fmla="*/ 914400 h 576"/>
              <a:gd name="T6" fmla="*/ 533400 w 2784"/>
              <a:gd name="T7" fmla="*/ 0 h 5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4" h="576">
                <a:moveTo>
                  <a:pt x="330" y="18"/>
                </a:moveTo>
                <a:lnTo>
                  <a:pt x="0" y="576"/>
                </a:lnTo>
                <a:lnTo>
                  <a:pt x="2784" y="576"/>
                </a:lnTo>
                <a:lnTo>
                  <a:pt x="336" y="0"/>
                </a:lnTo>
              </a:path>
            </a:pathLst>
          </a:custGeom>
          <a:solidFill>
            <a:srgbClr val="F4170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2" name="Line 6"/>
          <p:cNvSpPr>
            <a:spLocks noChangeShapeType="1"/>
          </p:cNvSpPr>
          <p:nvPr/>
        </p:nvSpPr>
        <p:spPr bwMode="auto">
          <a:xfrm flipH="1">
            <a:off x="3200400" y="3352800"/>
            <a:ext cx="1524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3" name="Line 7"/>
          <p:cNvSpPr>
            <a:spLocks noChangeShapeType="1"/>
          </p:cNvSpPr>
          <p:nvPr/>
        </p:nvSpPr>
        <p:spPr bwMode="auto">
          <a:xfrm flipH="1">
            <a:off x="4267200" y="2362200"/>
            <a:ext cx="1524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 rot="16200000" flipH="1">
            <a:off x="1790700" y="2857500"/>
            <a:ext cx="1524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 rot="16200000" flipH="1">
            <a:off x="1790700" y="3009900"/>
            <a:ext cx="1524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6" name="Line 10"/>
          <p:cNvSpPr>
            <a:spLocks noChangeShapeType="1"/>
          </p:cNvSpPr>
          <p:nvPr/>
        </p:nvSpPr>
        <p:spPr bwMode="auto">
          <a:xfrm rot="16200000" flipH="1">
            <a:off x="6362700" y="2628900"/>
            <a:ext cx="1524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7" name="Line 11"/>
          <p:cNvSpPr>
            <a:spLocks noChangeShapeType="1"/>
          </p:cNvSpPr>
          <p:nvPr/>
        </p:nvSpPr>
        <p:spPr bwMode="auto">
          <a:xfrm rot="16200000" flipH="1">
            <a:off x="6362700" y="2781300"/>
            <a:ext cx="1524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8" name="Line 12"/>
          <p:cNvSpPr>
            <a:spLocks noChangeShapeType="1"/>
          </p:cNvSpPr>
          <p:nvPr/>
        </p:nvSpPr>
        <p:spPr bwMode="auto">
          <a:xfrm rot="5400000">
            <a:off x="3543300" y="2857500"/>
            <a:ext cx="38100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9" name="Line 13"/>
          <p:cNvSpPr>
            <a:spLocks noChangeShapeType="1"/>
          </p:cNvSpPr>
          <p:nvPr/>
        </p:nvSpPr>
        <p:spPr bwMode="auto">
          <a:xfrm rot="5400000">
            <a:off x="3695700" y="2857500"/>
            <a:ext cx="38100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0" name="Line 14"/>
          <p:cNvSpPr>
            <a:spLocks noChangeShapeType="1"/>
          </p:cNvSpPr>
          <p:nvPr/>
        </p:nvSpPr>
        <p:spPr bwMode="auto">
          <a:xfrm rot="5400000">
            <a:off x="3848100" y="2857500"/>
            <a:ext cx="38100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5311" name="Group 15"/>
          <p:cNvGrpSpPr>
            <a:grpSpLocks/>
          </p:cNvGrpSpPr>
          <p:nvPr/>
        </p:nvGrpSpPr>
        <p:grpSpPr bwMode="auto">
          <a:xfrm>
            <a:off x="1676400" y="3276600"/>
            <a:ext cx="381000" cy="228600"/>
            <a:chOff x="1056" y="2064"/>
            <a:chExt cx="240" cy="144"/>
          </a:xfrm>
        </p:grpSpPr>
        <p:sp>
          <p:nvSpPr>
            <p:cNvPr id="55337" name="Freeform 16"/>
            <p:cNvSpPr>
              <a:spLocks/>
            </p:cNvSpPr>
            <p:nvPr/>
          </p:nvSpPr>
          <p:spPr bwMode="auto">
            <a:xfrm>
              <a:off x="1056" y="2064"/>
              <a:ext cx="168" cy="144"/>
            </a:xfrm>
            <a:custGeom>
              <a:avLst/>
              <a:gdLst>
                <a:gd name="T0" fmla="*/ 0 w 168"/>
                <a:gd name="T1" fmla="*/ 0 h 144"/>
                <a:gd name="T2" fmla="*/ 144 w 168"/>
                <a:gd name="T3" fmla="*/ 48 h 144"/>
                <a:gd name="T4" fmla="*/ 144 w 168"/>
                <a:gd name="T5" fmla="*/ 144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" h="144">
                  <a:moveTo>
                    <a:pt x="0" y="0"/>
                  </a:moveTo>
                  <a:cubicBezTo>
                    <a:pt x="60" y="12"/>
                    <a:pt x="120" y="24"/>
                    <a:pt x="144" y="48"/>
                  </a:cubicBezTo>
                  <a:cubicBezTo>
                    <a:pt x="168" y="72"/>
                    <a:pt x="156" y="108"/>
                    <a:pt x="144" y="14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8" name="Line 17"/>
            <p:cNvSpPr>
              <a:spLocks noChangeShapeType="1"/>
            </p:cNvSpPr>
            <p:nvPr/>
          </p:nvSpPr>
          <p:spPr bwMode="auto">
            <a:xfrm flipV="1">
              <a:off x="1104" y="2064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5312" name="Group 18"/>
          <p:cNvGrpSpPr>
            <a:grpSpLocks/>
          </p:cNvGrpSpPr>
          <p:nvPr/>
        </p:nvGrpSpPr>
        <p:grpSpPr bwMode="auto">
          <a:xfrm rot="10800000">
            <a:off x="6096000" y="2514600"/>
            <a:ext cx="381000" cy="228600"/>
            <a:chOff x="1056" y="2064"/>
            <a:chExt cx="240" cy="144"/>
          </a:xfrm>
        </p:grpSpPr>
        <p:sp>
          <p:nvSpPr>
            <p:cNvPr id="55335" name="Freeform 19"/>
            <p:cNvSpPr>
              <a:spLocks/>
            </p:cNvSpPr>
            <p:nvPr/>
          </p:nvSpPr>
          <p:spPr bwMode="auto">
            <a:xfrm>
              <a:off x="1056" y="2064"/>
              <a:ext cx="168" cy="144"/>
            </a:xfrm>
            <a:custGeom>
              <a:avLst/>
              <a:gdLst>
                <a:gd name="T0" fmla="*/ 0 w 168"/>
                <a:gd name="T1" fmla="*/ 0 h 144"/>
                <a:gd name="T2" fmla="*/ 144 w 168"/>
                <a:gd name="T3" fmla="*/ 48 h 144"/>
                <a:gd name="T4" fmla="*/ 144 w 168"/>
                <a:gd name="T5" fmla="*/ 144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" h="144">
                  <a:moveTo>
                    <a:pt x="0" y="0"/>
                  </a:moveTo>
                  <a:cubicBezTo>
                    <a:pt x="60" y="12"/>
                    <a:pt x="120" y="24"/>
                    <a:pt x="144" y="48"/>
                  </a:cubicBezTo>
                  <a:cubicBezTo>
                    <a:pt x="168" y="72"/>
                    <a:pt x="156" y="108"/>
                    <a:pt x="144" y="14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6" name="Line 20"/>
            <p:cNvSpPr>
              <a:spLocks noChangeShapeType="1"/>
            </p:cNvSpPr>
            <p:nvPr/>
          </p:nvSpPr>
          <p:spPr bwMode="auto">
            <a:xfrm flipV="1">
              <a:off x="1104" y="2064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5313" name="Group 21"/>
          <p:cNvGrpSpPr>
            <a:grpSpLocks/>
          </p:cNvGrpSpPr>
          <p:nvPr/>
        </p:nvGrpSpPr>
        <p:grpSpPr bwMode="auto">
          <a:xfrm>
            <a:off x="4724400" y="3276600"/>
            <a:ext cx="381000" cy="228600"/>
            <a:chOff x="2976" y="2064"/>
            <a:chExt cx="240" cy="144"/>
          </a:xfrm>
        </p:grpSpPr>
        <p:grpSp>
          <p:nvGrpSpPr>
            <p:cNvPr id="55331" name="Group 22"/>
            <p:cNvGrpSpPr>
              <a:grpSpLocks/>
            </p:cNvGrpSpPr>
            <p:nvPr/>
          </p:nvGrpSpPr>
          <p:grpSpPr bwMode="auto">
            <a:xfrm flipH="1">
              <a:off x="2976" y="2064"/>
              <a:ext cx="240" cy="144"/>
              <a:chOff x="1056" y="2064"/>
              <a:chExt cx="240" cy="144"/>
            </a:xfrm>
          </p:grpSpPr>
          <p:sp>
            <p:nvSpPr>
              <p:cNvPr id="55333" name="Freeform 23"/>
              <p:cNvSpPr>
                <a:spLocks/>
              </p:cNvSpPr>
              <p:nvPr/>
            </p:nvSpPr>
            <p:spPr bwMode="auto">
              <a:xfrm>
                <a:off x="1056" y="2064"/>
                <a:ext cx="168" cy="144"/>
              </a:xfrm>
              <a:custGeom>
                <a:avLst/>
                <a:gdLst>
                  <a:gd name="T0" fmla="*/ 0 w 168"/>
                  <a:gd name="T1" fmla="*/ 0 h 144"/>
                  <a:gd name="T2" fmla="*/ 144 w 168"/>
                  <a:gd name="T3" fmla="*/ 48 h 144"/>
                  <a:gd name="T4" fmla="*/ 144 w 168"/>
                  <a:gd name="T5" fmla="*/ 144 h 14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8" h="144">
                    <a:moveTo>
                      <a:pt x="0" y="0"/>
                    </a:moveTo>
                    <a:cubicBezTo>
                      <a:pt x="60" y="12"/>
                      <a:pt x="120" y="24"/>
                      <a:pt x="144" y="48"/>
                    </a:cubicBezTo>
                    <a:cubicBezTo>
                      <a:pt x="168" y="72"/>
                      <a:pt x="156" y="108"/>
                      <a:pt x="144" y="14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34" name="Line 24"/>
              <p:cNvSpPr>
                <a:spLocks noChangeShapeType="1"/>
              </p:cNvSpPr>
              <p:nvPr/>
            </p:nvSpPr>
            <p:spPr bwMode="auto">
              <a:xfrm flipV="1">
                <a:off x="1104" y="2064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5332" name="Line 25"/>
            <p:cNvSpPr>
              <a:spLocks noChangeShapeType="1"/>
            </p:cNvSpPr>
            <p:nvPr/>
          </p:nvSpPr>
          <p:spPr bwMode="auto">
            <a:xfrm>
              <a:off x="2976" y="2112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5314" name="Group 26"/>
          <p:cNvGrpSpPr>
            <a:grpSpLocks/>
          </p:cNvGrpSpPr>
          <p:nvPr/>
        </p:nvGrpSpPr>
        <p:grpSpPr bwMode="auto">
          <a:xfrm rot="10800000">
            <a:off x="2971800" y="2514600"/>
            <a:ext cx="381000" cy="228600"/>
            <a:chOff x="2976" y="2064"/>
            <a:chExt cx="240" cy="144"/>
          </a:xfrm>
        </p:grpSpPr>
        <p:grpSp>
          <p:nvGrpSpPr>
            <p:cNvPr id="55327" name="Group 27"/>
            <p:cNvGrpSpPr>
              <a:grpSpLocks/>
            </p:cNvGrpSpPr>
            <p:nvPr/>
          </p:nvGrpSpPr>
          <p:grpSpPr bwMode="auto">
            <a:xfrm flipH="1">
              <a:off x="2976" y="2064"/>
              <a:ext cx="240" cy="144"/>
              <a:chOff x="1056" y="2064"/>
              <a:chExt cx="240" cy="144"/>
            </a:xfrm>
          </p:grpSpPr>
          <p:sp>
            <p:nvSpPr>
              <p:cNvPr id="55329" name="Freeform 28"/>
              <p:cNvSpPr>
                <a:spLocks/>
              </p:cNvSpPr>
              <p:nvPr/>
            </p:nvSpPr>
            <p:spPr bwMode="auto">
              <a:xfrm>
                <a:off x="1056" y="2064"/>
                <a:ext cx="168" cy="144"/>
              </a:xfrm>
              <a:custGeom>
                <a:avLst/>
                <a:gdLst>
                  <a:gd name="T0" fmla="*/ 0 w 168"/>
                  <a:gd name="T1" fmla="*/ 0 h 144"/>
                  <a:gd name="T2" fmla="*/ 144 w 168"/>
                  <a:gd name="T3" fmla="*/ 48 h 144"/>
                  <a:gd name="T4" fmla="*/ 144 w 168"/>
                  <a:gd name="T5" fmla="*/ 144 h 14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8" h="144">
                    <a:moveTo>
                      <a:pt x="0" y="0"/>
                    </a:moveTo>
                    <a:cubicBezTo>
                      <a:pt x="60" y="12"/>
                      <a:pt x="120" y="24"/>
                      <a:pt x="144" y="48"/>
                    </a:cubicBezTo>
                    <a:cubicBezTo>
                      <a:pt x="168" y="72"/>
                      <a:pt x="156" y="108"/>
                      <a:pt x="144" y="14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30" name="Line 29"/>
              <p:cNvSpPr>
                <a:spLocks noChangeShapeType="1"/>
              </p:cNvSpPr>
              <p:nvPr/>
            </p:nvSpPr>
            <p:spPr bwMode="auto">
              <a:xfrm flipV="1">
                <a:off x="1104" y="2064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5328" name="Line 30"/>
            <p:cNvSpPr>
              <a:spLocks noChangeShapeType="1"/>
            </p:cNvSpPr>
            <p:nvPr/>
          </p:nvSpPr>
          <p:spPr bwMode="auto">
            <a:xfrm>
              <a:off x="2976" y="2112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5315" name="Group 31"/>
          <p:cNvGrpSpPr>
            <a:grpSpLocks/>
          </p:cNvGrpSpPr>
          <p:nvPr/>
        </p:nvGrpSpPr>
        <p:grpSpPr bwMode="auto">
          <a:xfrm>
            <a:off x="1984375" y="2663825"/>
            <a:ext cx="528638" cy="231775"/>
            <a:chOff x="1250" y="1678"/>
            <a:chExt cx="333" cy="146"/>
          </a:xfrm>
        </p:grpSpPr>
        <p:sp>
          <p:nvSpPr>
            <p:cNvPr id="55323" name="Freeform 32"/>
            <p:cNvSpPr>
              <a:spLocks/>
            </p:cNvSpPr>
            <p:nvPr/>
          </p:nvSpPr>
          <p:spPr bwMode="auto">
            <a:xfrm>
              <a:off x="1250" y="1678"/>
              <a:ext cx="276" cy="122"/>
            </a:xfrm>
            <a:custGeom>
              <a:avLst/>
              <a:gdLst>
                <a:gd name="T0" fmla="*/ 0 w 276"/>
                <a:gd name="T1" fmla="*/ 122 h 122"/>
                <a:gd name="T2" fmla="*/ 237 w 276"/>
                <a:gd name="T3" fmla="*/ 96 h 122"/>
                <a:gd name="T4" fmla="*/ 237 w 276"/>
                <a:gd name="T5" fmla="*/ 0 h 1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6" h="122">
                  <a:moveTo>
                    <a:pt x="0" y="122"/>
                  </a:moveTo>
                  <a:cubicBezTo>
                    <a:pt x="37" y="118"/>
                    <a:pt x="198" y="116"/>
                    <a:pt x="237" y="96"/>
                  </a:cubicBezTo>
                  <a:cubicBezTo>
                    <a:pt x="276" y="76"/>
                    <a:pt x="249" y="36"/>
                    <a:pt x="237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4" name="Line 33"/>
            <p:cNvSpPr>
              <a:spLocks noChangeShapeType="1"/>
            </p:cNvSpPr>
            <p:nvPr/>
          </p:nvSpPr>
          <p:spPr bwMode="auto">
            <a:xfrm rot="10800000" flipH="1" flipV="1">
              <a:off x="1391" y="1727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5" name="Line 34"/>
            <p:cNvSpPr>
              <a:spLocks noChangeShapeType="1"/>
            </p:cNvSpPr>
            <p:nvPr/>
          </p:nvSpPr>
          <p:spPr bwMode="auto">
            <a:xfrm rot="10800000">
              <a:off x="1391" y="1679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6" name="Line 35"/>
            <p:cNvSpPr>
              <a:spLocks noChangeShapeType="1"/>
            </p:cNvSpPr>
            <p:nvPr/>
          </p:nvSpPr>
          <p:spPr bwMode="auto">
            <a:xfrm rot="10800000" flipH="1" flipV="1">
              <a:off x="1296" y="1728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5316" name="Group 36"/>
          <p:cNvGrpSpPr>
            <a:grpSpLocks/>
          </p:cNvGrpSpPr>
          <p:nvPr/>
        </p:nvGrpSpPr>
        <p:grpSpPr bwMode="auto">
          <a:xfrm rot="-10799999">
            <a:off x="5715000" y="3124200"/>
            <a:ext cx="528638" cy="231775"/>
            <a:chOff x="1250" y="1678"/>
            <a:chExt cx="333" cy="146"/>
          </a:xfrm>
        </p:grpSpPr>
        <p:sp>
          <p:nvSpPr>
            <p:cNvPr id="55319" name="Freeform 37"/>
            <p:cNvSpPr>
              <a:spLocks/>
            </p:cNvSpPr>
            <p:nvPr/>
          </p:nvSpPr>
          <p:spPr bwMode="auto">
            <a:xfrm>
              <a:off x="1250" y="1678"/>
              <a:ext cx="276" cy="122"/>
            </a:xfrm>
            <a:custGeom>
              <a:avLst/>
              <a:gdLst>
                <a:gd name="T0" fmla="*/ 0 w 276"/>
                <a:gd name="T1" fmla="*/ 122 h 122"/>
                <a:gd name="T2" fmla="*/ 237 w 276"/>
                <a:gd name="T3" fmla="*/ 96 h 122"/>
                <a:gd name="T4" fmla="*/ 237 w 276"/>
                <a:gd name="T5" fmla="*/ 0 h 1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6" h="122">
                  <a:moveTo>
                    <a:pt x="0" y="122"/>
                  </a:moveTo>
                  <a:cubicBezTo>
                    <a:pt x="37" y="118"/>
                    <a:pt x="198" y="116"/>
                    <a:pt x="237" y="96"/>
                  </a:cubicBezTo>
                  <a:cubicBezTo>
                    <a:pt x="276" y="76"/>
                    <a:pt x="249" y="36"/>
                    <a:pt x="237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0" name="Line 38"/>
            <p:cNvSpPr>
              <a:spLocks noChangeShapeType="1"/>
            </p:cNvSpPr>
            <p:nvPr/>
          </p:nvSpPr>
          <p:spPr bwMode="auto">
            <a:xfrm rot="10800000" flipH="1" flipV="1">
              <a:off x="1391" y="1727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1" name="Line 39"/>
            <p:cNvSpPr>
              <a:spLocks noChangeShapeType="1"/>
            </p:cNvSpPr>
            <p:nvPr/>
          </p:nvSpPr>
          <p:spPr bwMode="auto">
            <a:xfrm rot="10800000">
              <a:off x="1391" y="1679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2" name="Line 40"/>
            <p:cNvSpPr>
              <a:spLocks noChangeShapeType="1"/>
            </p:cNvSpPr>
            <p:nvPr/>
          </p:nvSpPr>
          <p:spPr bwMode="auto">
            <a:xfrm rot="10800000" flipH="1" flipV="1">
              <a:off x="1296" y="1728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209800" y="5257800"/>
            <a:ext cx="4191000" cy="1168400"/>
            <a:chOff x="2209800" y="5257800"/>
            <a:chExt cx="4191000" cy="1168400"/>
          </a:xfrm>
        </p:grpSpPr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2209800" y="5257800"/>
              <a:ext cx="4191000" cy="11430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>
              <a:outerShdw blurRad="50800" dist="12700" dir="8100000" algn="ctr" rotWithShape="0">
                <a:srgbClr val="FFFFFF">
                  <a:alpha val="75000"/>
                </a:srgbClr>
              </a:outerShdw>
            </a:effectLst>
            <a:extLst/>
          </p:spPr>
          <p:txBody>
            <a:bodyPr/>
            <a:lstStyle/>
            <a:p>
              <a:pPr marL="342900" indent="-342900" eaLnBrk="1" hangingPunct="1">
                <a:lnSpc>
                  <a:spcPct val="90000"/>
                </a:lnSpc>
                <a:spcBef>
                  <a:spcPct val="20000"/>
                </a:spcBef>
                <a:buFont typeface="Wingdings" pitchFamily="-128" charset="2"/>
                <a:buNone/>
                <a:defRPr/>
              </a:pPr>
              <a:endParaRPr lang="en-US">
                <a:latin typeface="Times New Roman" pitchFamily="-128" charset="0"/>
                <a:ea typeface="MS Pゴシック" pitchFamily="-92" charset="-128"/>
              </a:endParaRPr>
            </a:p>
          </p:txBody>
        </p:sp>
        <p:graphicFrame>
          <p:nvGraphicFramePr>
            <p:cNvPr id="45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62981718"/>
                </p:ext>
              </p:extLst>
            </p:nvPr>
          </p:nvGraphicFramePr>
          <p:xfrm>
            <a:off x="2500313" y="5373687"/>
            <a:ext cx="3657600" cy="1052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342" name="Equation" r:id="rId4" imgW="1168400" imgH="393700" progId="Equation.DSMT4">
                    <p:embed/>
                  </p:oleObj>
                </mc:Choice>
                <mc:Fallback>
                  <p:oleObj name="Equation" r:id="rId4" imgW="1168400" imgH="393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00313" y="5373687"/>
                          <a:ext cx="3657600" cy="10525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" name="Rectangle 45"/>
            <p:cNvSpPr/>
            <p:nvPr/>
          </p:nvSpPr>
          <p:spPr bwMode="auto">
            <a:xfrm>
              <a:off x="2863849" y="5518150"/>
              <a:ext cx="336550" cy="622300"/>
            </a:xfrm>
            <a:prstGeom prst="rect">
              <a:avLst/>
            </a:prstGeom>
            <a:solidFill>
              <a:srgbClr val="FFFF66"/>
            </a:solidFill>
            <a:ln w="9525" cap="flat" cmpd="sng" algn="ctr">
              <a:solidFill>
                <a:srgbClr val="FFFF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28" charset="-128"/>
              </a:endParaRPr>
            </a:p>
          </p:txBody>
        </p:sp>
        <p:sp>
          <p:nvSpPr>
            <p:cNvPr id="47" name="Isosceles Triangle 46"/>
            <p:cNvSpPr/>
            <p:nvPr/>
          </p:nvSpPr>
          <p:spPr bwMode="auto">
            <a:xfrm>
              <a:off x="2863849" y="5829300"/>
              <a:ext cx="241300" cy="228600"/>
            </a:xfrm>
            <a:prstGeom prst="triangle">
              <a:avLst/>
            </a:prstGeom>
            <a:solidFill>
              <a:srgbClr val="FFFF66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28" charset="-12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fade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Area of a Trapezoid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5181600"/>
            <a:ext cx="7772400" cy="1143000"/>
          </a:xfrm>
          <a:solidFill>
            <a:srgbClr val="D9D93E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-128" charset="2"/>
              <a:buNone/>
              <a:defRPr/>
            </a:pPr>
            <a:r>
              <a:rPr lang="en-US" sz="2800" b="1" smtClean="0">
                <a:latin typeface="Marker Felt" pitchFamily="-128" charset="0"/>
              </a:rPr>
              <a:t>The area of a trapezoid can be found the same way, but the formula becomes more complicated.</a:t>
            </a:r>
            <a:endParaRPr lang="en-US" sz="2000" smtClean="0"/>
          </a:p>
        </p:txBody>
      </p:sp>
      <p:sp>
        <p:nvSpPr>
          <p:cNvPr id="110635" name="AutoShape 43"/>
          <p:cNvSpPr>
            <a:spLocks noChangeArrowheads="1"/>
          </p:cNvSpPr>
          <p:nvPr/>
        </p:nvSpPr>
        <p:spPr bwMode="auto">
          <a:xfrm flipV="1">
            <a:off x="2667000" y="2362200"/>
            <a:ext cx="2667000" cy="1371600"/>
          </a:xfrm>
          <a:custGeom>
            <a:avLst/>
            <a:gdLst>
              <a:gd name="T0" fmla="*/ 2333625 w 21600"/>
              <a:gd name="T1" fmla="*/ 685800 h 21600"/>
              <a:gd name="T2" fmla="*/ 1333500 w 21600"/>
              <a:gd name="T3" fmla="*/ 1371600 h 21600"/>
              <a:gd name="T4" fmla="*/ 333375 w 21600"/>
              <a:gd name="T5" fmla="*/ 685800 h 21600"/>
              <a:gd name="T6" fmla="*/ 13335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36" name="Text Box 44"/>
          <p:cNvSpPr txBox="1">
            <a:spLocks noChangeArrowheads="1"/>
          </p:cNvSpPr>
          <p:nvPr/>
        </p:nvSpPr>
        <p:spPr bwMode="auto">
          <a:xfrm>
            <a:off x="3124200" y="1752600"/>
            <a:ext cx="1981200" cy="5794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latin typeface="Arial Black" pitchFamily="-128" charset="0"/>
              </a:rPr>
              <a:t>Base 1</a:t>
            </a:r>
          </a:p>
        </p:txBody>
      </p:sp>
      <p:sp>
        <p:nvSpPr>
          <p:cNvPr id="110637" name="Text Box 45"/>
          <p:cNvSpPr txBox="1">
            <a:spLocks noChangeArrowheads="1"/>
          </p:cNvSpPr>
          <p:nvPr/>
        </p:nvSpPr>
        <p:spPr bwMode="auto">
          <a:xfrm>
            <a:off x="2895600" y="3810000"/>
            <a:ext cx="1981200" cy="5794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latin typeface="Arial Black" pitchFamily="-128" charset="0"/>
              </a:rPr>
              <a:t>Base 2</a:t>
            </a:r>
          </a:p>
        </p:txBody>
      </p:sp>
      <p:sp>
        <p:nvSpPr>
          <p:cNvPr id="110638" name="Text Box 46"/>
          <p:cNvSpPr txBox="1">
            <a:spLocks noChangeArrowheads="1"/>
          </p:cNvSpPr>
          <p:nvPr/>
        </p:nvSpPr>
        <p:spPr bwMode="auto">
          <a:xfrm>
            <a:off x="4038600" y="2743200"/>
            <a:ext cx="198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latin typeface="Arial Black" pitchFamily="-128" charset="0"/>
              </a:rPr>
              <a:t>height</a:t>
            </a:r>
          </a:p>
        </p:txBody>
      </p:sp>
      <p:sp>
        <p:nvSpPr>
          <p:cNvPr id="110639" name="Line 47"/>
          <p:cNvSpPr>
            <a:spLocks noChangeShapeType="1"/>
          </p:cNvSpPr>
          <p:nvPr/>
        </p:nvSpPr>
        <p:spPr bwMode="auto">
          <a:xfrm>
            <a:off x="3733800" y="2362200"/>
            <a:ext cx="0" cy="137160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06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06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0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0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0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0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0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0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10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0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0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10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059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059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059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0595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059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0595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059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0595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059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0595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059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 animBg="1"/>
      <p:bldP spid="110635" grpId="0" animBg="1"/>
      <p:bldP spid="110636" grpId="0" animBg="1"/>
      <p:bldP spid="110637" grpId="0" animBg="1"/>
      <p:bldP spid="110638" grpId="0"/>
      <p:bldP spid="11063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6"/>
          <p:cNvSpPr txBox="1">
            <a:spLocks noChangeArrowheads="1"/>
          </p:cNvSpPr>
          <p:nvPr/>
        </p:nvSpPr>
        <p:spPr bwMode="auto">
          <a:xfrm>
            <a:off x="2895600" y="3810000"/>
            <a:ext cx="1981200" cy="5794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latin typeface="Arial Black" pitchFamily="-128" charset="0"/>
              </a:rPr>
              <a:t>Base 2</a:t>
            </a:r>
          </a:p>
        </p:txBody>
      </p:sp>
      <p:sp>
        <p:nvSpPr>
          <p:cNvPr id="57347" name="AutoShape 9"/>
          <p:cNvSpPr>
            <a:spLocks noChangeArrowheads="1"/>
          </p:cNvSpPr>
          <p:nvPr/>
        </p:nvSpPr>
        <p:spPr bwMode="auto">
          <a:xfrm flipV="1">
            <a:off x="2819400" y="2514600"/>
            <a:ext cx="2667000" cy="1371600"/>
          </a:xfrm>
          <a:custGeom>
            <a:avLst/>
            <a:gdLst>
              <a:gd name="T0" fmla="*/ 2333625 w 21600"/>
              <a:gd name="T1" fmla="*/ 685800 h 21600"/>
              <a:gd name="T2" fmla="*/ 1333500 w 21600"/>
              <a:gd name="T3" fmla="*/ 1371600 h 21600"/>
              <a:gd name="T4" fmla="*/ 333375 w 21600"/>
              <a:gd name="T5" fmla="*/ 685800 h 21600"/>
              <a:gd name="T6" fmla="*/ 13335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4170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Area of a Trapezoid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5181600"/>
            <a:ext cx="7772400" cy="1143000"/>
          </a:xfrm>
          <a:solidFill>
            <a:srgbClr val="D9D93E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-128" charset="2"/>
              <a:buNone/>
              <a:defRPr/>
            </a:pPr>
            <a:r>
              <a:rPr lang="en-US" sz="2800" b="1" smtClean="0">
                <a:latin typeface="Marker Felt" pitchFamily="-128" charset="0"/>
              </a:rPr>
              <a:t>The area of a trapezoid can be found the same way, but the formula becomes more complicated.</a:t>
            </a:r>
            <a:endParaRPr lang="en-US" sz="2000" smtClean="0"/>
          </a:p>
        </p:txBody>
      </p:sp>
      <p:sp>
        <p:nvSpPr>
          <p:cNvPr id="57350" name="AutoShape 4"/>
          <p:cNvSpPr>
            <a:spLocks noChangeArrowheads="1"/>
          </p:cNvSpPr>
          <p:nvPr/>
        </p:nvSpPr>
        <p:spPr bwMode="auto">
          <a:xfrm flipV="1">
            <a:off x="2667000" y="2362200"/>
            <a:ext cx="2667000" cy="1371600"/>
          </a:xfrm>
          <a:custGeom>
            <a:avLst/>
            <a:gdLst>
              <a:gd name="T0" fmla="*/ 2333625 w 21600"/>
              <a:gd name="T1" fmla="*/ 685800 h 21600"/>
              <a:gd name="T2" fmla="*/ 1333500 w 21600"/>
              <a:gd name="T3" fmla="*/ 1371600 h 21600"/>
              <a:gd name="T4" fmla="*/ 333375 w 21600"/>
              <a:gd name="T5" fmla="*/ 685800 h 21600"/>
              <a:gd name="T6" fmla="*/ 13335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1" name="Text Box 5"/>
          <p:cNvSpPr txBox="1">
            <a:spLocks noChangeArrowheads="1"/>
          </p:cNvSpPr>
          <p:nvPr/>
        </p:nvSpPr>
        <p:spPr bwMode="auto">
          <a:xfrm>
            <a:off x="3124200" y="1752600"/>
            <a:ext cx="1981200" cy="5794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latin typeface="Arial Black" pitchFamily="-128" charset="0"/>
              </a:rPr>
              <a:t>Base 1</a:t>
            </a:r>
          </a:p>
        </p:txBody>
      </p:sp>
      <p:sp>
        <p:nvSpPr>
          <p:cNvPr id="57352" name="Text Box 7"/>
          <p:cNvSpPr txBox="1">
            <a:spLocks noChangeArrowheads="1"/>
          </p:cNvSpPr>
          <p:nvPr/>
        </p:nvSpPr>
        <p:spPr bwMode="auto">
          <a:xfrm>
            <a:off x="4038600" y="2743200"/>
            <a:ext cx="198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latin typeface="Arial Black" pitchFamily="-128" charset="0"/>
              </a:rPr>
              <a:t>height</a:t>
            </a:r>
          </a:p>
        </p:txBody>
      </p:sp>
      <p:sp>
        <p:nvSpPr>
          <p:cNvPr id="57353" name="Line 8"/>
          <p:cNvSpPr>
            <a:spLocks noChangeShapeType="1"/>
          </p:cNvSpPr>
          <p:nvPr/>
        </p:nvSpPr>
        <p:spPr bwMode="auto">
          <a:xfrm>
            <a:off x="3733800" y="2362200"/>
            <a:ext cx="0" cy="137160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Tm="1000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2895600" y="3810000"/>
            <a:ext cx="1981200" cy="5794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latin typeface="Arial Black" pitchFamily="-128" charset="0"/>
              </a:rPr>
              <a:t>Base 2</a:t>
            </a:r>
          </a:p>
        </p:txBody>
      </p:sp>
      <p:sp>
        <p:nvSpPr>
          <p:cNvPr id="58371" name="AutoShape 3"/>
          <p:cNvSpPr>
            <a:spLocks noChangeArrowheads="1"/>
          </p:cNvSpPr>
          <p:nvPr/>
        </p:nvSpPr>
        <p:spPr bwMode="auto">
          <a:xfrm flipV="1">
            <a:off x="3657600" y="2590800"/>
            <a:ext cx="2667000" cy="1371600"/>
          </a:xfrm>
          <a:custGeom>
            <a:avLst/>
            <a:gdLst>
              <a:gd name="T0" fmla="*/ 2333625 w 21600"/>
              <a:gd name="T1" fmla="*/ 685800 h 21600"/>
              <a:gd name="T2" fmla="*/ 1333500 w 21600"/>
              <a:gd name="T3" fmla="*/ 1371600 h 21600"/>
              <a:gd name="T4" fmla="*/ 333375 w 21600"/>
              <a:gd name="T5" fmla="*/ 685800 h 21600"/>
              <a:gd name="T6" fmla="*/ 13335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4170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Area of a Trapezoid</a:t>
            </a:r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5181600"/>
            <a:ext cx="7772400" cy="1143000"/>
          </a:xfrm>
          <a:solidFill>
            <a:srgbClr val="D9D93E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-128" charset="2"/>
              <a:buNone/>
              <a:defRPr/>
            </a:pPr>
            <a:r>
              <a:rPr lang="en-US" sz="2800" b="1" smtClean="0">
                <a:latin typeface="Marker Felt" pitchFamily="-128" charset="0"/>
              </a:rPr>
              <a:t>The area of a trapezoid can be found the same way, but the formula becomes more complicated.</a:t>
            </a:r>
            <a:endParaRPr lang="en-US" sz="2000" smtClean="0"/>
          </a:p>
        </p:txBody>
      </p:sp>
      <p:sp>
        <p:nvSpPr>
          <p:cNvPr id="58374" name="AutoShape 6"/>
          <p:cNvSpPr>
            <a:spLocks noChangeArrowheads="1"/>
          </p:cNvSpPr>
          <p:nvPr/>
        </p:nvSpPr>
        <p:spPr bwMode="auto">
          <a:xfrm flipV="1">
            <a:off x="2667000" y="2362200"/>
            <a:ext cx="2667000" cy="1371600"/>
          </a:xfrm>
          <a:custGeom>
            <a:avLst/>
            <a:gdLst>
              <a:gd name="T0" fmla="*/ 2333625 w 21600"/>
              <a:gd name="T1" fmla="*/ 685800 h 21600"/>
              <a:gd name="T2" fmla="*/ 1333500 w 21600"/>
              <a:gd name="T3" fmla="*/ 1371600 h 21600"/>
              <a:gd name="T4" fmla="*/ 333375 w 21600"/>
              <a:gd name="T5" fmla="*/ 685800 h 21600"/>
              <a:gd name="T6" fmla="*/ 13335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3124200" y="1752600"/>
            <a:ext cx="1981200" cy="5794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latin typeface="Arial Black" pitchFamily="-128" charset="0"/>
              </a:rPr>
              <a:t>Base 1</a:t>
            </a: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4038600" y="2743200"/>
            <a:ext cx="198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latin typeface="Arial Black" pitchFamily="-128" charset="0"/>
              </a:rPr>
              <a:t>height</a:t>
            </a:r>
          </a:p>
        </p:txBody>
      </p:sp>
      <p:sp>
        <p:nvSpPr>
          <p:cNvPr id="58377" name="Line 9"/>
          <p:cNvSpPr>
            <a:spLocks noChangeShapeType="1"/>
          </p:cNvSpPr>
          <p:nvPr/>
        </p:nvSpPr>
        <p:spPr bwMode="auto">
          <a:xfrm>
            <a:off x="3733800" y="2362200"/>
            <a:ext cx="0" cy="137160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00">
        <p:fade/>
      </p:transition>
    </mc:Choice>
    <mc:Fallback>
      <p:transition advTm="1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2895600" y="3810000"/>
            <a:ext cx="1981200" cy="5794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latin typeface="Arial Black" pitchFamily="-128" charset="0"/>
              </a:rPr>
              <a:t>Base 2</a:t>
            </a:r>
          </a:p>
        </p:txBody>
      </p:sp>
      <p:sp>
        <p:nvSpPr>
          <p:cNvPr id="59395" name="AutoShape 3"/>
          <p:cNvSpPr>
            <a:spLocks noChangeArrowheads="1"/>
          </p:cNvSpPr>
          <p:nvPr/>
        </p:nvSpPr>
        <p:spPr bwMode="auto">
          <a:xfrm flipV="1">
            <a:off x="4876800" y="2743200"/>
            <a:ext cx="2667000" cy="1371600"/>
          </a:xfrm>
          <a:custGeom>
            <a:avLst/>
            <a:gdLst>
              <a:gd name="T0" fmla="*/ 2333625 w 21600"/>
              <a:gd name="T1" fmla="*/ 685800 h 21600"/>
              <a:gd name="T2" fmla="*/ 1333500 w 21600"/>
              <a:gd name="T3" fmla="*/ 1371600 h 21600"/>
              <a:gd name="T4" fmla="*/ 333375 w 21600"/>
              <a:gd name="T5" fmla="*/ 685800 h 21600"/>
              <a:gd name="T6" fmla="*/ 13335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4170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Area of a Trapezoid</a:t>
            </a:r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5181600"/>
            <a:ext cx="7772400" cy="1143000"/>
          </a:xfrm>
          <a:solidFill>
            <a:srgbClr val="D9D93E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-128" charset="2"/>
              <a:buNone/>
              <a:defRPr/>
            </a:pPr>
            <a:r>
              <a:rPr lang="en-US" sz="2800" b="1" smtClean="0">
                <a:latin typeface="Marker Felt" pitchFamily="-128" charset="0"/>
              </a:rPr>
              <a:t>The area of a trapezoid can be found the same way, but the formula becomes more complicated.</a:t>
            </a:r>
            <a:endParaRPr lang="en-US" sz="2000" smtClean="0"/>
          </a:p>
        </p:txBody>
      </p:sp>
      <p:sp>
        <p:nvSpPr>
          <p:cNvPr id="59398" name="AutoShape 6"/>
          <p:cNvSpPr>
            <a:spLocks noChangeArrowheads="1"/>
          </p:cNvSpPr>
          <p:nvPr/>
        </p:nvSpPr>
        <p:spPr bwMode="auto">
          <a:xfrm flipV="1">
            <a:off x="2667000" y="2362200"/>
            <a:ext cx="2667000" cy="1371600"/>
          </a:xfrm>
          <a:custGeom>
            <a:avLst/>
            <a:gdLst>
              <a:gd name="T0" fmla="*/ 2333625 w 21600"/>
              <a:gd name="T1" fmla="*/ 685800 h 21600"/>
              <a:gd name="T2" fmla="*/ 1333500 w 21600"/>
              <a:gd name="T3" fmla="*/ 1371600 h 21600"/>
              <a:gd name="T4" fmla="*/ 333375 w 21600"/>
              <a:gd name="T5" fmla="*/ 685800 h 21600"/>
              <a:gd name="T6" fmla="*/ 13335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3124200" y="1752600"/>
            <a:ext cx="1981200" cy="5794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latin typeface="Arial Black" pitchFamily="-128" charset="0"/>
              </a:rPr>
              <a:t>Base 1</a:t>
            </a: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4038600" y="2743200"/>
            <a:ext cx="198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latin typeface="Arial Black" pitchFamily="-128" charset="0"/>
              </a:rPr>
              <a:t>height</a:t>
            </a:r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>
            <a:off x="3733800" y="2362200"/>
            <a:ext cx="0" cy="137160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00">
        <p:fade/>
      </p:transition>
    </mc:Choice>
    <mc:Fallback>
      <p:transition advTm="1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2895600" y="3810000"/>
            <a:ext cx="1981200" cy="5794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latin typeface="Arial Black" pitchFamily="-128" charset="0"/>
              </a:rPr>
              <a:t>Base 2</a:t>
            </a:r>
          </a:p>
        </p:txBody>
      </p:sp>
      <p:sp>
        <p:nvSpPr>
          <p:cNvPr id="60419" name="AutoShape 3"/>
          <p:cNvSpPr>
            <a:spLocks noChangeArrowheads="1"/>
          </p:cNvSpPr>
          <p:nvPr/>
        </p:nvSpPr>
        <p:spPr bwMode="auto">
          <a:xfrm rot="20373307" flipV="1">
            <a:off x="4876800" y="2743200"/>
            <a:ext cx="2667000" cy="1371600"/>
          </a:xfrm>
          <a:custGeom>
            <a:avLst/>
            <a:gdLst>
              <a:gd name="T0" fmla="*/ 2333625 w 21600"/>
              <a:gd name="T1" fmla="*/ 685800 h 21600"/>
              <a:gd name="T2" fmla="*/ 1333500 w 21600"/>
              <a:gd name="T3" fmla="*/ 1371600 h 21600"/>
              <a:gd name="T4" fmla="*/ 333375 w 21600"/>
              <a:gd name="T5" fmla="*/ 685800 h 21600"/>
              <a:gd name="T6" fmla="*/ 13335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4170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Area of a Trapezoid</a:t>
            </a:r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5181600"/>
            <a:ext cx="7772400" cy="1143000"/>
          </a:xfrm>
          <a:solidFill>
            <a:srgbClr val="D9D93E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-128" charset="2"/>
              <a:buNone/>
              <a:defRPr/>
            </a:pPr>
            <a:r>
              <a:rPr lang="en-US" sz="2800" b="1" smtClean="0">
                <a:latin typeface="Marker Felt" pitchFamily="-128" charset="0"/>
              </a:rPr>
              <a:t>The area of a trapezoid can be found the same way, but the formula becomes more complicated.</a:t>
            </a:r>
            <a:endParaRPr lang="en-US" sz="2000" smtClean="0"/>
          </a:p>
        </p:txBody>
      </p:sp>
      <p:sp>
        <p:nvSpPr>
          <p:cNvPr id="60422" name="AutoShape 6"/>
          <p:cNvSpPr>
            <a:spLocks noChangeArrowheads="1"/>
          </p:cNvSpPr>
          <p:nvPr/>
        </p:nvSpPr>
        <p:spPr bwMode="auto">
          <a:xfrm flipV="1">
            <a:off x="2667000" y="2362200"/>
            <a:ext cx="2667000" cy="1371600"/>
          </a:xfrm>
          <a:custGeom>
            <a:avLst/>
            <a:gdLst>
              <a:gd name="T0" fmla="*/ 2333625 w 21600"/>
              <a:gd name="T1" fmla="*/ 685800 h 21600"/>
              <a:gd name="T2" fmla="*/ 1333500 w 21600"/>
              <a:gd name="T3" fmla="*/ 1371600 h 21600"/>
              <a:gd name="T4" fmla="*/ 333375 w 21600"/>
              <a:gd name="T5" fmla="*/ 685800 h 21600"/>
              <a:gd name="T6" fmla="*/ 13335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3124200" y="1752600"/>
            <a:ext cx="1981200" cy="5794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latin typeface="Arial Black" pitchFamily="-128" charset="0"/>
              </a:rPr>
              <a:t>Base 1</a:t>
            </a: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4038600" y="2743200"/>
            <a:ext cx="198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latin typeface="Arial Black" pitchFamily="-128" charset="0"/>
              </a:rPr>
              <a:t>height</a:t>
            </a:r>
          </a:p>
        </p:txBody>
      </p:sp>
      <p:sp>
        <p:nvSpPr>
          <p:cNvPr id="60425" name="Line 9"/>
          <p:cNvSpPr>
            <a:spLocks noChangeShapeType="1"/>
          </p:cNvSpPr>
          <p:nvPr/>
        </p:nvSpPr>
        <p:spPr bwMode="auto">
          <a:xfrm>
            <a:off x="3733800" y="2362200"/>
            <a:ext cx="0" cy="137160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00">
        <p:fade/>
      </p:transition>
    </mc:Choice>
    <mc:Fallback>
      <p:transition advTm="1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2895600" y="3810000"/>
            <a:ext cx="1981200" cy="5794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latin typeface="Arial Black" pitchFamily="-128" charset="0"/>
              </a:rPr>
              <a:t>Base 2</a:t>
            </a:r>
          </a:p>
        </p:txBody>
      </p:sp>
      <p:sp>
        <p:nvSpPr>
          <p:cNvPr id="61443" name="AutoShape 3"/>
          <p:cNvSpPr>
            <a:spLocks noChangeArrowheads="1"/>
          </p:cNvSpPr>
          <p:nvPr/>
        </p:nvSpPr>
        <p:spPr bwMode="auto">
          <a:xfrm rot="18182272" flipV="1">
            <a:off x="4876800" y="2743200"/>
            <a:ext cx="2667000" cy="1371600"/>
          </a:xfrm>
          <a:custGeom>
            <a:avLst/>
            <a:gdLst>
              <a:gd name="T0" fmla="*/ 2333625 w 21600"/>
              <a:gd name="T1" fmla="*/ 685800 h 21600"/>
              <a:gd name="T2" fmla="*/ 1333500 w 21600"/>
              <a:gd name="T3" fmla="*/ 1371600 h 21600"/>
              <a:gd name="T4" fmla="*/ 333375 w 21600"/>
              <a:gd name="T5" fmla="*/ 685800 h 21600"/>
              <a:gd name="T6" fmla="*/ 13335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4170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Area of a Trapezoid</a:t>
            </a:r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5181600"/>
            <a:ext cx="7772400" cy="1143000"/>
          </a:xfrm>
          <a:solidFill>
            <a:srgbClr val="D9D93E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-128" charset="2"/>
              <a:buNone/>
              <a:defRPr/>
            </a:pPr>
            <a:r>
              <a:rPr lang="en-US" sz="2800" b="1" smtClean="0">
                <a:latin typeface="Marker Felt" pitchFamily="-128" charset="0"/>
              </a:rPr>
              <a:t>The area of a trapezoid can be found the same way, but the formula becomes more complicated.</a:t>
            </a:r>
            <a:endParaRPr lang="en-US" sz="2000" smtClean="0"/>
          </a:p>
        </p:txBody>
      </p:sp>
      <p:sp>
        <p:nvSpPr>
          <p:cNvPr id="61446" name="AutoShape 6"/>
          <p:cNvSpPr>
            <a:spLocks noChangeArrowheads="1"/>
          </p:cNvSpPr>
          <p:nvPr/>
        </p:nvSpPr>
        <p:spPr bwMode="auto">
          <a:xfrm flipV="1">
            <a:off x="2667000" y="2362200"/>
            <a:ext cx="2667000" cy="1371600"/>
          </a:xfrm>
          <a:custGeom>
            <a:avLst/>
            <a:gdLst>
              <a:gd name="T0" fmla="*/ 2333625 w 21600"/>
              <a:gd name="T1" fmla="*/ 685800 h 21600"/>
              <a:gd name="T2" fmla="*/ 1333500 w 21600"/>
              <a:gd name="T3" fmla="*/ 1371600 h 21600"/>
              <a:gd name="T4" fmla="*/ 333375 w 21600"/>
              <a:gd name="T5" fmla="*/ 685800 h 21600"/>
              <a:gd name="T6" fmla="*/ 13335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3124200" y="1752600"/>
            <a:ext cx="1981200" cy="5794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latin typeface="Arial Black" pitchFamily="-128" charset="0"/>
              </a:rPr>
              <a:t>Base 1</a:t>
            </a: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4038600" y="2743200"/>
            <a:ext cx="198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latin typeface="Arial Black" pitchFamily="-128" charset="0"/>
              </a:rPr>
              <a:t>height</a:t>
            </a:r>
          </a:p>
        </p:txBody>
      </p:sp>
      <p:sp>
        <p:nvSpPr>
          <p:cNvPr id="61449" name="Line 9"/>
          <p:cNvSpPr>
            <a:spLocks noChangeShapeType="1"/>
          </p:cNvSpPr>
          <p:nvPr/>
        </p:nvSpPr>
        <p:spPr bwMode="auto">
          <a:xfrm>
            <a:off x="3733800" y="2362200"/>
            <a:ext cx="0" cy="137160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00">
        <p:fade/>
      </p:transition>
    </mc:Choice>
    <mc:Fallback>
      <p:transition advTm="1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839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0000"/>
                </a:solidFill>
              </a:rPr>
              <a:t>Area: How do we show work?</a:t>
            </a: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 typeface="Wingdings" pitchFamily="-128" charset="2"/>
              <a:buNone/>
              <a:defRPr/>
            </a:pPr>
            <a:endParaRPr lang="en-US" sz="2800" smtClean="0"/>
          </a:p>
          <a:p>
            <a:pPr eaLnBrk="1" hangingPunct="1">
              <a:buFont typeface="Wingdings" pitchFamily="-128" charset="2"/>
              <a:buNone/>
              <a:defRPr/>
            </a:pPr>
            <a:endParaRPr lang="en-US" sz="2800" smtClean="0"/>
          </a:p>
          <a:p>
            <a:pPr eaLnBrk="1" hangingPunct="1">
              <a:buFont typeface="Wingdings" pitchFamily="-128" charset="2"/>
              <a:buNone/>
              <a:defRPr/>
            </a:pPr>
            <a:endParaRPr lang="en-US" sz="2800" smtClean="0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286000" y="3381375"/>
            <a:ext cx="3048000" cy="2190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57200" y="3381375"/>
            <a:ext cx="1676400" cy="1190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latin typeface="Arial Black" pitchFamily="-128" charset="0"/>
              </a:rPr>
              <a:t>3 units</a:t>
            </a:r>
            <a:endParaRPr lang="en-US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895600" y="5667375"/>
            <a:ext cx="1676400" cy="1190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latin typeface="Arial Black" pitchFamily="-128" charset="0"/>
              </a:rPr>
              <a:t>4 units</a:t>
            </a:r>
            <a:endParaRPr lang="en-US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57200" y="1600200"/>
            <a:ext cx="838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latin typeface="Arial Black" pitchFamily="-128" charset="0"/>
              </a:rPr>
              <a:t>1.  Begin with a General Formula</a:t>
            </a:r>
            <a:endParaRPr lang="en-US"/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5486400" y="2286000"/>
            <a:ext cx="3581400" cy="4538663"/>
          </a:xfrm>
          <a:prstGeom prst="rect">
            <a:avLst/>
          </a:prstGeom>
          <a:solidFill>
            <a:srgbClr val="F4F4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latin typeface="Arial Black" pitchFamily="-128" charset="0"/>
              </a:rPr>
              <a:t>A General Formula is a rule that uses variables to represent parts that will always be there.</a:t>
            </a:r>
            <a:r>
              <a:rPr lang="en-US"/>
              <a:t>  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ransition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0" grpId="0" animBg="1"/>
      <p:bldP spid="9221" grpId="0" animBg="1"/>
      <p:bldP spid="9222" grpId="0" animBg="1"/>
      <p:bldP spid="9223" grpId="0"/>
      <p:bldP spid="922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2895600" y="3810000"/>
            <a:ext cx="1981200" cy="5794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latin typeface="Arial Black" pitchFamily="-128" charset="0"/>
              </a:rPr>
              <a:t>Base 2</a:t>
            </a:r>
          </a:p>
        </p:txBody>
      </p:sp>
      <p:sp>
        <p:nvSpPr>
          <p:cNvPr id="62467" name="AutoShape 3"/>
          <p:cNvSpPr>
            <a:spLocks noChangeArrowheads="1"/>
          </p:cNvSpPr>
          <p:nvPr/>
        </p:nvSpPr>
        <p:spPr bwMode="auto">
          <a:xfrm rot="15813842" flipV="1">
            <a:off x="4876800" y="2743200"/>
            <a:ext cx="2667000" cy="1371600"/>
          </a:xfrm>
          <a:custGeom>
            <a:avLst/>
            <a:gdLst>
              <a:gd name="T0" fmla="*/ 2333625 w 21600"/>
              <a:gd name="T1" fmla="*/ 685800 h 21600"/>
              <a:gd name="T2" fmla="*/ 1333500 w 21600"/>
              <a:gd name="T3" fmla="*/ 1371600 h 21600"/>
              <a:gd name="T4" fmla="*/ 333375 w 21600"/>
              <a:gd name="T5" fmla="*/ 685800 h 21600"/>
              <a:gd name="T6" fmla="*/ 13335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4170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Area of a Trapezoid</a:t>
            </a:r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5181600"/>
            <a:ext cx="7772400" cy="1143000"/>
          </a:xfrm>
          <a:solidFill>
            <a:srgbClr val="D9D93E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-128" charset="2"/>
              <a:buNone/>
              <a:defRPr/>
            </a:pPr>
            <a:r>
              <a:rPr lang="en-US" sz="2800" b="1" smtClean="0">
                <a:latin typeface="Marker Felt" pitchFamily="-128" charset="0"/>
              </a:rPr>
              <a:t>The area of a trapezoid can be found the same way, but the formula becomes more complicated.</a:t>
            </a:r>
            <a:endParaRPr lang="en-US" sz="2000" smtClean="0"/>
          </a:p>
        </p:txBody>
      </p:sp>
      <p:sp>
        <p:nvSpPr>
          <p:cNvPr id="62470" name="AutoShape 6"/>
          <p:cNvSpPr>
            <a:spLocks noChangeArrowheads="1"/>
          </p:cNvSpPr>
          <p:nvPr/>
        </p:nvSpPr>
        <p:spPr bwMode="auto">
          <a:xfrm flipV="1">
            <a:off x="2667000" y="2362200"/>
            <a:ext cx="2667000" cy="1371600"/>
          </a:xfrm>
          <a:custGeom>
            <a:avLst/>
            <a:gdLst>
              <a:gd name="T0" fmla="*/ 2333625 w 21600"/>
              <a:gd name="T1" fmla="*/ 685800 h 21600"/>
              <a:gd name="T2" fmla="*/ 1333500 w 21600"/>
              <a:gd name="T3" fmla="*/ 1371600 h 21600"/>
              <a:gd name="T4" fmla="*/ 333375 w 21600"/>
              <a:gd name="T5" fmla="*/ 685800 h 21600"/>
              <a:gd name="T6" fmla="*/ 13335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3124200" y="1752600"/>
            <a:ext cx="1981200" cy="5794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latin typeface="Arial Black" pitchFamily="-128" charset="0"/>
              </a:rPr>
              <a:t>Base 1</a:t>
            </a: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4038600" y="2743200"/>
            <a:ext cx="198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latin typeface="Arial Black" pitchFamily="-128" charset="0"/>
              </a:rPr>
              <a:t>height</a:t>
            </a:r>
          </a:p>
        </p:txBody>
      </p:sp>
      <p:sp>
        <p:nvSpPr>
          <p:cNvPr id="62473" name="Line 9"/>
          <p:cNvSpPr>
            <a:spLocks noChangeShapeType="1"/>
          </p:cNvSpPr>
          <p:nvPr/>
        </p:nvSpPr>
        <p:spPr bwMode="auto">
          <a:xfrm>
            <a:off x="3733800" y="2362200"/>
            <a:ext cx="0" cy="137160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00">
        <p:fade/>
      </p:transition>
    </mc:Choice>
    <mc:Fallback>
      <p:transition advTm="1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2895600" y="3810000"/>
            <a:ext cx="1981200" cy="5794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latin typeface="Arial Black" pitchFamily="-128" charset="0"/>
              </a:rPr>
              <a:t>Base 2</a:t>
            </a:r>
          </a:p>
        </p:txBody>
      </p:sp>
      <p:sp>
        <p:nvSpPr>
          <p:cNvPr id="63491" name="AutoShape 3"/>
          <p:cNvSpPr>
            <a:spLocks noChangeArrowheads="1"/>
          </p:cNvSpPr>
          <p:nvPr/>
        </p:nvSpPr>
        <p:spPr bwMode="auto">
          <a:xfrm rot="13707408" flipV="1">
            <a:off x="4876800" y="2743200"/>
            <a:ext cx="2667000" cy="1371600"/>
          </a:xfrm>
          <a:custGeom>
            <a:avLst/>
            <a:gdLst>
              <a:gd name="T0" fmla="*/ 2333625 w 21600"/>
              <a:gd name="T1" fmla="*/ 685800 h 21600"/>
              <a:gd name="T2" fmla="*/ 1333500 w 21600"/>
              <a:gd name="T3" fmla="*/ 1371600 h 21600"/>
              <a:gd name="T4" fmla="*/ 333375 w 21600"/>
              <a:gd name="T5" fmla="*/ 685800 h 21600"/>
              <a:gd name="T6" fmla="*/ 13335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4170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Area of a Trapezoid</a:t>
            </a:r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5181600"/>
            <a:ext cx="7772400" cy="1143000"/>
          </a:xfrm>
          <a:solidFill>
            <a:srgbClr val="D9D93E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-128" charset="2"/>
              <a:buNone/>
              <a:defRPr/>
            </a:pPr>
            <a:r>
              <a:rPr lang="en-US" sz="2800" b="1" smtClean="0">
                <a:latin typeface="Marker Felt" pitchFamily="-128" charset="0"/>
              </a:rPr>
              <a:t>The area of a trapezoid can be found the same way, but the formula becomes more complicated.</a:t>
            </a:r>
            <a:endParaRPr lang="en-US" sz="2000" smtClean="0"/>
          </a:p>
        </p:txBody>
      </p:sp>
      <p:sp>
        <p:nvSpPr>
          <p:cNvPr id="63494" name="AutoShape 6"/>
          <p:cNvSpPr>
            <a:spLocks noChangeArrowheads="1"/>
          </p:cNvSpPr>
          <p:nvPr/>
        </p:nvSpPr>
        <p:spPr bwMode="auto">
          <a:xfrm flipV="1">
            <a:off x="2667000" y="2362200"/>
            <a:ext cx="2667000" cy="1371600"/>
          </a:xfrm>
          <a:custGeom>
            <a:avLst/>
            <a:gdLst>
              <a:gd name="T0" fmla="*/ 2333625 w 21600"/>
              <a:gd name="T1" fmla="*/ 685800 h 21600"/>
              <a:gd name="T2" fmla="*/ 1333500 w 21600"/>
              <a:gd name="T3" fmla="*/ 1371600 h 21600"/>
              <a:gd name="T4" fmla="*/ 333375 w 21600"/>
              <a:gd name="T5" fmla="*/ 685800 h 21600"/>
              <a:gd name="T6" fmla="*/ 13335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3124200" y="1752600"/>
            <a:ext cx="1981200" cy="5794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latin typeface="Arial Black" pitchFamily="-128" charset="0"/>
              </a:rPr>
              <a:t>Base 1</a:t>
            </a: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4038600" y="2743200"/>
            <a:ext cx="198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latin typeface="Arial Black" pitchFamily="-128" charset="0"/>
              </a:rPr>
              <a:t>height</a:t>
            </a:r>
          </a:p>
        </p:txBody>
      </p:sp>
      <p:sp>
        <p:nvSpPr>
          <p:cNvPr id="63497" name="Line 9"/>
          <p:cNvSpPr>
            <a:spLocks noChangeShapeType="1"/>
          </p:cNvSpPr>
          <p:nvPr/>
        </p:nvSpPr>
        <p:spPr bwMode="auto">
          <a:xfrm>
            <a:off x="3733800" y="2362200"/>
            <a:ext cx="0" cy="137160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00">
        <p:fade/>
      </p:transition>
    </mc:Choice>
    <mc:Fallback>
      <p:transition advTm="1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2895600" y="3810000"/>
            <a:ext cx="1981200" cy="5794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latin typeface="Arial Black" pitchFamily="-128" charset="0"/>
              </a:rPr>
              <a:t>Base 2</a:t>
            </a:r>
          </a:p>
        </p:txBody>
      </p:sp>
      <p:sp>
        <p:nvSpPr>
          <p:cNvPr id="64515" name="AutoShape 3"/>
          <p:cNvSpPr>
            <a:spLocks noChangeArrowheads="1"/>
          </p:cNvSpPr>
          <p:nvPr/>
        </p:nvSpPr>
        <p:spPr bwMode="auto">
          <a:xfrm rot="11232923" flipV="1">
            <a:off x="4876800" y="2743200"/>
            <a:ext cx="2667000" cy="1371600"/>
          </a:xfrm>
          <a:custGeom>
            <a:avLst/>
            <a:gdLst>
              <a:gd name="T0" fmla="*/ 2333625 w 21600"/>
              <a:gd name="T1" fmla="*/ 685800 h 21600"/>
              <a:gd name="T2" fmla="*/ 1333500 w 21600"/>
              <a:gd name="T3" fmla="*/ 1371600 h 21600"/>
              <a:gd name="T4" fmla="*/ 333375 w 21600"/>
              <a:gd name="T5" fmla="*/ 685800 h 21600"/>
              <a:gd name="T6" fmla="*/ 13335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4170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Area of a Trapezoid</a:t>
            </a:r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5181600"/>
            <a:ext cx="7772400" cy="1143000"/>
          </a:xfrm>
          <a:solidFill>
            <a:srgbClr val="D9D93E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-128" charset="2"/>
              <a:buNone/>
              <a:defRPr/>
            </a:pPr>
            <a:r>
              <a:rPr lang="en-US" sz="2800" b="1" smtClean="0">
                <a:latin typeface="Marker Felt" pitchFamily="-128" charset="0"/>
              </a:rPr>
              <a:t>The area of a trapezoid can be found the same way, but the formula becomes more complicated.</a:t>
            </a:r>
            <a:endParaRPr lang="en-US" sz="2000" smtClean="0"/>
          </a:p>
        </p:txBody>
      </p:sp>
      <p:sp>
        <p:nvSpPr>
          <p:cNvPr id="64518" name="AutoShape 6"/>
          <p:cNvSpPr>
            <a:spLocks noChangeArrowheads="1"/>
          </p:cNvSpPr>
          <p:nvPr/>
        </p:nvSpPr>
        <p:spPr bwMode="auto">
          <a:xfrm flipV="1">
            <a:off x="2667000" y="2362200"/>
            <a:ext cx="2667000" cy="1371600"/>
          </a:xfrm>
          <a:custGeom>
            <a:avLst/>
            <a:gdLst>
              <a:gd name="T0" fmla="*/ 2333625 w 21600"/>
              <a:gd name="T1" fmla="*/ 685800 h 21600"/>
              <a:gd name="T2" fmla="*/ 1333500 w 21600"/>
              <a:gd name="T3" fmla="*/ 1371600 h 21600"/>
              <a:gd name="T4" fmla="*/ 333375 w 21600"/>
              <a:gd name="T5" fmla="*/ 685800 h 21600"/>
              <a:gd name="T6" fmla="*/ 13335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3124200" y="1752600"/>
            <a:ext cx="1981200" cy="5794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latin typeface="Arial Black" pitchFamily="-128" charset="0"/>
              </a:rPr>
              <a:t>Base 1</a:t>
            </a:r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4038600" y="2743200"/>
            <a:ext cx="198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latin typeface="Arial Black" pitchFamily="-128" charset="0"/>
              </a:rPr>
              <a:t>height</a:t>
            </a:r>
          </a:p>
        </p:txBody>
      </p:sp>
      <p:sp>
        <p:nvSpPr>
          <p:cNvPr id="64521" name="Line 9"/>
          <p:cNvSpPr>
            <a:spLocks noChangeShapeType="1"/>
          </p:cNvSpPr>
          <p:nvPr/>
        </p:nvSpPr>
        <p:spPr bwMode="auto">
          <a:xfrm>
            <a:off x="3733800" y="2362200"/>
            <a:ext cx="0" cy="137160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00">
        <p:fade/>
      </p:transition>
    </mc:Choice>
    <mc:Fallback>
      <p:transition advTm="1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2895600" y="3810000"/>
            <a:ext cx="1981200" cy="5794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latin typeface="Arial Black" pitchFamily="-128" charset="0"/>
              </a:rPr>
              <a:t>Base 2</a:t>
            </a:r>
          </a:p>
        </p:txBody>
      </p:sp>
      <p:sp>
        <p:nvSpPr>
          <p:cNvPr id="65539" name="AutoShape 3"/>
          <p:cNvSpPr>
            <a:spLocks noChangeArrowheads="1"/>
          </p:cNvSpPr>
          <p:nvPr/>
        </p:nvSpPr>
        <p:spPr bwMode="auto">
          <a:xfrm rot="10781295" flipV="1">
            <a:off x="4724400" y="2362200"/>
            <a:ext cx="2667000" cy="1371600"/>
          </a:xfrm>
          <a:custGeom>
            <a:avLst/>
            <a:gdLst>
              <a:gd name="T0" fmla="*/ 2333625 w 21600"/>
              <a:gd name="T1" fmla="*/ 685800 h 21600"/>
              <a:gd name="T2" fmla="*/ 1333500 w 21600"/>
              <a:gd name="T3" fmla="*/ 1371600 h 21600"/>
              <a:gd name="T4" fmla="*/ 333375 w 21600"/>
              <a:gd name="T5" fmla="*/ 685800 h 21600"/>
              <a:gd name="T6" fmla="*/ 13335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4170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Area of a Trapezoid</a:t>
            </a:r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5181600"/>
            <a:ext cx="7772400" cy="1143000"/>
          </a:xfrm>
          <a:solidFill>
            <a:srgbClr val="D9D93E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-128" charset="2"/>
              <a:buNone/>
              <a:defRPr/>
            </a:pPr>
            <a:r>
              <a:rPr lang="en-US" sz="2800" b="1" smtClean="0">
                <a:latin typeface="Marker Felt" pitchFamily="-128" charset="0"/>
              </a:rPr>
              <a:t>The area of a trapezoid can be found the same way, but the formula becomes more complicated.</a:t>
            </a:r>
            <a:endParaRPr lang="en-US" sz="2000" smtClean="0"/>
          </a:p>
        </p:txBody>
      </p:sp>
      <p:sp>
        <p:nvSpPr>
          <p:cNvPr id="65542" name="AutoShape 6"/>
          <p:cNvSpPr>
            <a:spLocks noChangeArrowheads="1"/>
          </p:cNvSpPr>
          <p:nvPr/>
        </p:nvSpPr>
        <p:spPr bwMode="auto">
          <a:xfrm flipV="1">
            <a:off x="2667000" y="2362200"/>
            <a:ext cx="2667000" cy="1371600"/>
          </a:xfrm>
          <a:custGeom>
            <a:avLst/>
            <a:gdLst>
              <a:gd name="T0" fmla="*/ 2333625 w 21600"/>
              <a:gd name="T1" fmla="*/ 685800 h 21600"/>
              <a:gd name="T2" fmla="*/ 1333500 w 21600"/>
              <a:gd name="T3" fmla="*/ 1371600 h 21600"/>
              <a:gd name="T4" fmla="*/ 333375 w 21600"/>
              <a:gd name="T5" fmla="*/ 685800 h 21600"/>
              <a:gd name="T6" fmla="*/ 13335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3124200" y="1752600"/>
            <a:ext cx="1981200" cy="5794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latin typeface="Arial Black" pitchFamily="-128" charset="0"/>
              </a:rPr>
              <a:t>Base 1</a:t>
            </a:r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4038600" y="2743200"/>
            <a:ext cx="198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latin typeface="Arial Black" pitchFamily="-128" charset="0"/>
              </a:rPr>
              <a:t>height</a:t>
            </a:r>
          </a:p>
        </p:txBody>
      </p:sp>
      <p:sp>
        <p:nvSpPr>
          <p:cNvPr id="65545" name="Line 9"/>
          <p:cNvSpPr>
            <a:spLocks noChangeShapeType="1"/>
          </p:cNvSpPr>
          <p:nvPr/>
        </p:nvSpPr>
        <p:spPr bwMode="auto">
          <a:xfrm>
            <a:off x="3733800" y="2362200"/>
            <a:ext cx="0" cy="137160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5334000" y="1752600"/>
            <a:ext cx="1981200" cy="5794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latin typeface="Arial Black" pitchFamily="-128" charset="0"/>
              </a:rPr>
              <a:t>Base 2</a:t>
            </a:r>
          </a:p>
        </p:txBody>
      </p:sp>
      <p:sp>
        <p:nvSpPr>
          <p:cNvPr id="65547" name="Text Box 11"/>
          <p:cNvSpPr txBox="1">
            <a:spLocks noChangeArrowheads="1"/>
          </p:cNvSpPr>
          <p:nvPr/>
        </p:nvSpPr>
        <p:spPr bwMode="auto">
          <a:xfrm>
            <a:off x="5410200" y="3810000"/>
            <a:ext cx="1981200" cy="5794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latin typeface="Arial Black" pitchFamily="-128" charset="0"/>
              </a:rPr>
              <a:t>Base 1</a:t>
            </a:r>
          </a:p>
        </p:txBody>
      </p:sp>
    </p:spTree>
  </p:cSld>
  <p:clrMapOvr>
    <a:masterClrMapping/>
  </p:clrMapOvr>
  <p:transition advTm="1000"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2895600" y="3810000"/>
            <a:ext cx="1981200" cy="5794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latin typeface="Arial Black" pitchFamily="-128" charset="0"/>
              </a:rPr>
              <a:t>Base 2</a:t>
            </a:r>
          </a:p>
        </p:txBody>
      </p:sp>
      <p:sp>
        <p:nvSpPr>
          <p:cNvPr id="66563" name="AutoShape 3"/>
          <p:cNvSpPr>
            <a:spLocks noChangeArrowheads="1"/>
          </p:cNvSpPr>
          <p:nvPr/>
        </p:nvSpPr>
        <p:spPr bwMode="auto">
          <a:xfrm rot="10781295" flipV="1">
            <a:off x="4724400" y="2362200"/>
            <a:ext cx="2667000" cy="1371600"/>
          </a:xfrm>
          <a:custGeom>
            <a:avLst/>
            <a:gdLst>
              <a:gd name="T0" fmla="*/ 2333625 w 21600"/>
              <a:gd name="T1" fmla="*/ 685800 h 21600"/>
              <a:gd name="T2" fmla="*/ 1333500 w 21600"/>
              <a:gd name="T3" fmla="*/ 1371600 h 21600"/>
              <a:gd name="T4" fmla="*/ 333375 w 21600"/>
              <a:gd name="T5" fmla="*/ 685800 h 21600"/>
              <a:gd name="T6" fmla="*/ 13335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4170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Area of a Trapezoid</a:t>
            </a:r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4572000"/>
            <a:ext cx="7924800" cy="1752600"/>
          </a:xfrm>
          <a:solidFill>
            <a:srgbClr val="D9D93E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-128" charset="2"/>
              <a:buNone/>
              <a:defRPr/>
            </a:pPr>
            <a:r>
              <a:rPr lang="en-US" smtClean="0">
                <a:latin typeface="Arial Black" pitchFamily="-128" charset="0"/>
              </a:rPr>
              <a:t>Area of a trapezoid =</a:t>
            </a:r>
            <a:r>
              <a:rPr lang="en-US" sz="2400" smtClean="0"/>
              <a:t> </a:t>
            </a:r>
          </a:p>
        </p:txBody>
      </p:sp>
      <p:sp>
        <p:nvSpPr>
          <p:cNvPr id="66566" name="AutoShape 6"/>
          <p:cNvSpPr>
            <a:spLocks noChangeArrowheads="1"/>
          </p:cNvSpPr>
          <p:nvPr/>
        </p:nvSpPr>
        <p:spPr bwMode="auto">
          <a:xfrm flipV="1">
            <a:off x="2667000" y="2362200"/>
            <a:ext cx="2667000" cy="1371600"/>
          </a:xfrm>
          <a:custGeom>
            <a:avLst/>
            <a:gdLst>
              <a:gd name="T0" fmla="*/ 2333625 w 21600"/>
              <a:gd name="T1" fmla="*/ 685800 h 21600"/>
              <a:gd name="T2" fmla="*/ 1333500 w 21600"/>
              <a:gd name="T3" fmla="*/ 1371600 h 21600"/>
              <a:gd name="T4" fmla="*/ 333375 w 21600"/>
              <a:gd name="T5" fmla="*/ 685800 h 21600"/>
              <a:gd name="T6" fmla="*/ 13335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3124200" y="1752600"/>
            <a:ext cx="1981200" cy="5794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latin typeface="Arial Black" pitchFamily="-128" charset="0"/>
              </a:rPr>
              <a:t>Base 1</a:t>
            </a:r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4038600" y="2743200"/>
            <a:ext cx="198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latin typeface="Arial Black" pitchFamily="-128" charset="0"/>
              </a:rPr>
              <a:t>height</a:t>
            </a:r>
          </a:p>
        </p:txBody>
      </p:sp>
      <p:sp>
        <p:nvSpPr>
          <p:cNvPr id="66569" name="Line 9"/>
          <p:cNvSpPr>
            <a:spLocks noChangeShapeType="1"/>
          </p:cNvSpPr>
          <p:nvPr/>
        </p:nvSpPr>
        <p:spPr bwMode="auto">
          <a:xfrm>
            <a:off x="3733800" y="2362200"/>
            <a:ext cx="0" cy="137160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5334000" y="1752600"/>
            <a:ext cx="1981200" cy="5794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latin typeface="Arial Black" pitchFamily="-128" charset="0"/>
              </a:rPr>
              <a:t>Base 2</a:t>
            </a:r>
          </a:p>
        </p:txBody>
      </p:sp>
      <p:sp>
        <p:nvSpPr>
          <p:cNvPr id="66571" name="Text Box 11"/>
          <p:cNvSpPr txBox="1">
            <a:spLocks noChangeArrowheads="1"/>
          </p:cNvSpPr>
          <p:nvPr/>
        </p:nvSpPr>
        <p:spPr bwMode="auto">
          <a:xfrm>
            <a:off x="5410200" y="3810000"/>
            <a:ext cx="1981200" cy="5794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latin typeface="Arial Black" pitchFamily="-128" charset="0"/>
              </a:rPr>
              <a:t>Base 1</a:t>
            </a:r>
          </a:p>
        </p:txBody>
      </p:sp>
      <p:graphicFrame>
        <p:nvGraphicFramePr>
          <p:cNvPr id="131084" name="Object 12"/>
          <p:cNvGraphicFramePr>
            <a:graphicFrameLocks noChangeAspect="1"/>
          </p:cNvGraphicFramePr>
          <p:nvPr/>
        </p:nvGraphicFramePr>
        <p:xfrm>
          <a:off x="838200" y="5029200"/>
          <a:ext cx="7239000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5" name="Equation" r:id="rId5" imgW="2692400" imgH="393700" progId="Equation.DSMT4">
                  <p:embed/>
                </p:oleObj>
              </mc:Choice>
              <mc:Fallback>
                <p:oleObj name="Equation" r:id="rId5" imgW="2692400" imgH="3937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029200"/>
                        <a:ext cx="7239000" cy="105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10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5" name="Rectangle 15"/>
          <p:cNvSpPr>
            <a:spLocks noChangeArrowheads="1"/>
          </p:cNvSpPr>
          <p:nvPr/>
        </p:nvSpPr>
        <p:spPr bwMode="auto">
          <a:xfrm>
            <a:off x="609600" y="3886200"/>
            <a:ext cx="7696200" cy="1600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2133600" y="3048000"/>
            <a:ext cx="1981200" cy="5794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latin typeface="Arial Black" pitchFamily="-128" charset="0"/>
              </a:rPr>
              <a:t>Base 2</a:t>
            </a:r>
          </a:p>
        </p:txBody>
      </p:sp>
      <p:sp>
        <p:nvSpPr>
          <p:cNvPr id="67588" name="AutoShape 3"/>
          <p:cNvSpPr>
            <a:spLocks noChangeArrowheads="1"/>
          </p:cNvSpPr>
          <p:nvPr/>
        </p:nvSpPr>
        <p:spPr bwMode="auto">
          <a:xfrm rot="10781295" flipV="1">
            <a:off x="3962400" y="1600200"/>
            <a:ext cx="2667000" cy="1371600"/>
          </a:xfrm>
          <a:custGeom>
            <a:avLst/>
            <a:gdLst>
              <a:gd name="T0" fmla="*/ 2333625 w 21600"/>
              <a:gd name="T1" fmla="*/ 685800 h 21600"/>
              <a:gd name="T2" fmla="*/ 1333500 w 21600"/>
              <a:gd name="T3" fmla="*/ 1371600 h 21600"/>
              <a:gd name="T4" fmla="*/ 333375 w 21600"/>
              <a:gd name="T5" fmla="*/ 685800 h 21600"/>
              <a:gd name="T6" fmla="*/ 13335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4170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Area of a Trapezoid</a:t>
            </a:r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3810000"/>
            <a:ext cx="7924800" cy="1752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-128" charset="2"/>
              <a:buNone/>
              <a:defRPr/>
            </a:pPr>
            <a:r>
              <a:rPr lang="en-US" smtClean="0">
                <a:latin typeface="Arial Black" pitchFamily="-128" charset="0"/>
              </a:rPr>
              <a:t>Area of a trapezoid =</a:t>
            </a:r>
            <a:r>
              <a:rPr lang="en-US" sz="2400" smtClean="0"/>
              <a:t> </a:t>
            </a:r>
          </a:p>
        </p:txBody>
      </p:sp>
      <p:sp>
        <p:nvSpPr>
          <p:cNvPr id="67591" name="AutoShape 6"/>
          <p:cNvSpPr>
            <a:spLocks noChangeArrowheads="1"/>
          </p:cNvSpPr>
          <p:nvPr/>
        </p:nvSpPr>
        <p:spPr bwMode="auto">
          <a:xfrm flipV="1">
            <a:off x="1905000" y="1600200"/>
            <a:ext cx="2667000" cy="1371600"/>
          </a:xfrm>
          <a:custGeom>
            <a:avLst/>
            <a:gdLst>
              <a:gd name="T0" fmla="*/ 2333625 w 21600"/>
              <a:gd name="T1" fmla="*/ 685800 h 21600"/>
              <a:gd name="T2" fmla="*/ 1333500 w 21600"/>
              <a:gd name="T3" fmla="*/ 1371600 h 21600"/>
              <a:gd name="T4" fmla="*/ 333375 w 21600"/>
              <a:gd name="T5" fmla="*/ 685800 h 21600"/>
              <a:gd name="T6" fmla="*/ 13335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2" name="Text Box 7"/>
          <p:cNvSpPr txBox="1">
            <a:spLocks noChangeArrowheads="1"/>
          </p:cNvSpPr>
          <p:nvPr/>
        </p:nvSpPr>
        <p:spPr bwMode="auto">
          <a:xfrm>
            <a:off x="2362200" y="990600"/>
            <a:ext cx="1981200" cy="5794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latin typeface="Arial Black" pitchFamily="-128" charset="0"/>
              </a:rPr>
              <a:t>Base 1</a:t>
            </a:r>
          </a:p>
        </p:txBody>
      </p:sp>
      <p:sp>
        <p:nvSpPr>
          <p:cNvPr id="67593" name="Text Box 8"/>
          <p:cNvSpPr txBox="1">
            <a:spLocks noChangeArrowheads="1"/>
          </p:cNvSpPr>
          <p:nvPr/>
        </p:nvSpPr>
        <p:spPr bwMode="auto">
          <a:xfrm>
            <a:off x="3276600" y="1981200"/>
            <a:ext cx="198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latin typeface="Arial Black" pitchFamily="-128" charset="0"/>
              </a:rPr>
              <a:t>height</a:t>
            </a:r>
          </a:p>
        </p:txBody>
      </p:sp>
      <p:sp>
        <p:nvSpPr>
          <p:cNvPr id="67594" name="Line 9"/>
          <p:cNvSpPr>
            <a:spLocks noChangeShapeType="1"/>
          </p:cNvSpPr>
          <p:nvPr/>
        </p:nvSpPr>
        <p:spPr bwMode="auto">
          <a:xfrm>
            <a:off x="2971800" y="1600200"/>
            <a:ext cx="0" cy="137160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5" name="Text Box 10"/>
          <p:cNvSpPr txBox="1">
            <a:spLocks noChangeArrowheads="1"/>
          </p:cNvSpPr>
          <p:nvPr/>
        </p:nvSpPr>
        <p:spPr bwMode="auto">
          <a:xfrm>
            <a:off x="4572000" y="990600"/>
            <a:ext cx="1981200" cy="5794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latin typeface="Arial Black" pitchFamily="-128" charset="0"/>
              </a:rPr>
              <a:t>Base 2</a:t>
            </a:r>
          </a:p>
        </p:txBody>
      </p:sp>
      <p:sp>
        <p:nvSpPr>
          <p:cNvPr id="67596" name="Text Box 11"/>
          <p:cNvSpPr txBox="1">
            <a:spLocks noChangeArrowheads="1"/>
          </p:cNvSpPr>
          <p:nvPr/>
        </p:nvSpPr>
        <p:spPr bwMode="auto">
          <a:xfrm>
            <a:off x="4648200" y="3048000"/>
            <a:ext cx="1981200" cy="5794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latin typeface="Arial Black" pitchFamily="-128" charset="0"/>
              </a:rPr>
              <a:t>Base 1</a:t>
            </a:r>
          </a:p>
        </p:txBody>
      </p:sp>
      <p:sp>
        <p:nvSpPr>
          <p:cNvPr id="133134" name="Rectangle 14"/>
          <p:cNvSpPr>
            <a:spLocks noChangeArrowheads="1"/>
          </p:cNvSpPr>
          <p:nvPr/>
        </p:nvSpPr>
        <p:spPr bwMode="auto">
          <a:xfrm>
            <a:off x="5029200" y="4267200"/>
            <a:ext cx="2590800" cy="1066800"/>
          </a:xfrm>
          <a:prstGeom prst="rect">
            <a:avLst/>
          </a:prstGeom>
          <a:solidFill>
            <a:srgbClr val="F4F446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3132" name="Object 12"/>
          <p:cNvGraphicFramePr>
            <a:graphicFrameLocks noChangeAspect="1"/>
          </p:cNvGraphicFramePr>
          <p:nvPr/>
        </p:nvGraphicFramePr>
        <p:xfrm>
          <a:off x="914400" y="4267200"/>
          <a:ext cx="7239000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2" name="Equation" r:id="rId6" imgW="2692400" imgH="393700" progId="Equation.DSMT4">
                  <p:embed/>
                </p:oleObj>
              </mc:Choice>
              <mc:Fallback>
                <p:oleObj name="Equation" r:id="rId6" imgW="2692400" imgH="3937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267200"/>
                        <a:ext cx="7239000" cy="105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33" name="AutoShape 13"/>
          <p:cNvSpPr>
            <a:spLocks noChangeArrowheads="1"/>
          </p:cNvSpPr>
          <p:nvPr/>
        </p:nvSpPr>
        <p:spPr bwMode="auto">
          <a:xfrm>
            <a:off x="0" y="5410200"/>
            <a:ext cx="5562600" cy="1143000"/>
          </a:xfrm>
          <a:prstGeom prst="wedgeRoundRectCallout">
            <a:avLst>
              <a:gd name="adj1" fmla="val 42296"/>
              <a:gd name="adj2" fmla="val -89861"/>
              <a:gd name="adj3" fmla="val 16667"/>
            </a:avLst>
          </a:prstGeom>
          <a:solidFill>
            <a:srgbClr val="FF1B2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3136" name="Text Box 16"/>
          <p:cNvSpPr txBox="1">
            <a:spLocks noChangeArrowheads="1"/>
          </p:cNvSpPr>
          <p:nvPr/>
        </p:nvSpPr>
        <p:spPr bwMode="auto">
          <a:xfrm>
            <a:off x="0" y="5410200"/>
            <a:ext cx="5562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latin typeface="Arial Black" pitchFamily="-128" charset="0"/>
              </a:rPr>
              <a:t>This is the AVERAGE of the two bases!</a:t>
            </a:r>
            <a:endParaRPr lang="en-US"/>
          </a:p>
        </p:txBody>
      </p:sp>
    </p:spTree>
  </p:cSld>
  <p:clrMapOvr>
    <a:masterClrMapping/>
  </p:clrMapOvr>
  <p:transition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3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133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hoo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ly I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3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5" grpId="0" animBg="1"/>
      <p:bldP spid="133134" grpId="0" animBg="1"/>
      <p:bldP spid="133133" grpId="0" animBg="1"/>
      <p:bldP spid="133136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3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Area of a Circle</a:t>
            </a:r>
          </a:p>
        </p:txBody>
      </p:sp>
      <p:sp>
        <p:nvSpPr>
          <p:cNvPr id="68611" name="Oval 18"/>
          <p:cNvSpPr>
            <a:spLocks noChangeArrowheads="1"/>
          </p:cNvSpPr>
          <p:nvPr/>
        </p:nvSpPr>
        <p:spPr bwMode="auto">
          <a:xfrm>
            <a:off x="1219200" y="1447800"/>
            <a:ext cx="3200400" cy="3200400"/>
          </a:xfrm>
          <a:prstGeom prst="ellipse">
            <a:avLst/>
          </a:prstGeom>
          <a:solidFill>
            <a:srgbClr val="F4F44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Tm="1000"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3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Area of a Circle</a:t>
            </a:r>
          </a:p>
        </p:txBody>
      </p:sp>
      <p:sp>
        <p:nvSpPr>
          <p:cNvPr id="68611" name="Oval 18"/>
          <p:cNvSpPr>
            <a:spLocks noChangeArrowheads="1"/>
          </p:cNvSpPr>
          <p:nvPr/>
        </p:nvSpPr>
        <p:spPr bwMode="auto">
          <a:xfrm>
            <a:off x="1219200" y="1481435"/>
            <a:ext cx="3200400" cy="3200400"/>
          </a:xfrm>
          <a:prstGeom prst="ellipse">
            <a:avLst/>
          </a:prstGeom>
          <a:solidFill>
            <a:srgbClr val="F4F44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Oval 18"/>
          <p:cNvSpPr>
            <a:spLocks noChangeArrowheads="1"/>
          </p:cNvSpPr>
          <p:nvPr/>
        </p:nvSpPr>
        <p:spPr bwMode="auto">
          <a:xfrm>
            <a:off x="1219200" y="1470967"/>
            <a:ext cx="3200400" cy="3200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>
            <a:off x="4419600" y="2311400"/>
            <a:ext cx="13462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5765800" y="2080567"/>
            <a:ext cx="2188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Circumference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685800" y="5359400"/>
            <a:ext cx="7620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5295900" y="2400300"/>
            <a:ext cx="1181100" cy="2959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4" name="Group 13"/>
          <p:cNvGrpSpPr/>
          <p:nvPr/>
        </p:nvGrpSpPr>
        <p:grpSpPr>
          <a:xfrm>
            <a:off x="2819400" y="3081634"/>
            <a:ext cx="1638300" cy="461665"/>
            <a:chOff x="2819400" y="3081634"/>
            <a:chExt cx="1638300" cy="461665"/>
          </a:xfrm>
        </p:grpSpPr>
        <p:sp>
          <p:nvSpPr>
            <p:cNvPr id="12" name="TextBox 11"/>
            <p:cNvSpPr txBox="1"/>
            <p:nvPr/>
          </p:nvSpPr>
          <p:spPr>
            <a:xfrm>
              <a:off x="3234480" y="3081634"/>
              <a:ext cx="10246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radius</a:t>
              </a:r>
              <a:endParaRPr lang="en-US" dirty="0"/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 flipV="1">
              <a:off x="2819400" y="3081634"/>
              <a:ext cx="1638300" cy="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6" name="Straight Connector 15"/>
          <p:cNvCxnSpPr/>
          <p:nvPr/>
        </p:nvCxnSpPr>
        <p:spPr bwMode="auto">
          <a:xfrm flipV="1">
            <a:off x="1587500" y="2080567"/>
            <a:ext cx="2463800" cy="199613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 rot="19196112">
            <a:off x="1981201" y="2542233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diameter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410448"/>
      </p:ext>
    </p:extLst>
  </p:cSld>
  <p:clrMapOvr>
    <a:masterClrMapping/>
  </p:clrMapOvr>
  <p:transition advTm="1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49" presetClass="path" presetSubtype="0" accel="50000" decel="5000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4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0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5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3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Area of a Circle</a:t>
            </a:r>
          </a:p>
        </p:txBody>
      </p:sp>
      <p:sp>
        <p:nvSpPr>
          <p:cNvPr id="68611" name="Oval 18"/>
          <p:cNvSpPr>
            <a:spLocks noChangeArrowheads="1"/>
          </p:cNvSpPr>
          <p:nvPr/>
        </p:nvSpPr>
        <p:spPr bwMode="auto">
          <a:xfrm>
            <a:off x="1219200" y="1447800"/>
            <a:ext cx="3200400" cy="3200400"/>
          </a:xfrm>
          <a:prstGeom prst="ellipse">
            <a:avLst/>
          </a:prstGeom>
          <a:solidFill>
            <a:srgbClr val="F4F44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819400" y="3081634"/>
            <a:ext cx="1638300" cy="461665"/>
            <a:chOff x="2819400" y="3081634"/>
            <a:chExt cx="1638300" cy="461665"/>
          </a:xfrm>
        </p:grpSpPr>
        <p:sp>
          <p:nvSpPr>
            <p:cNvPr id="5" name="TextBox 4"/>
            <p:cNvSpPr txBox="1"/>
            <p:nvPr/>
          </p:nvSpPr>
          <p:spPr>
            <a:xfrm>
              <a:off x="3234480" y="3081634"/>
              <a:ext cx="10246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radius</a:t>
              </a:r>
              <a:endParaRPr lang="en-US" dirty="0"/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 flipV="1">
              <a:off x="2819400" y="3081634"/>
              <a:ext cx="1638300" cy="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7" name="Straight Connector 6"/>
          <p:cNvCxnSpPr/>
          <p:nvPr/>
        </p:nvCxnSpPr>
        <p:spPr bwMode="auto">
          <a:xfrm flipV="1">
            <a:off x="1587500" y="2080567"/>
            <a:ext cx="2463800" cy="199613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 rot="19196112">
            <a:off x="1981201" y="2542233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diameter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51300" y="1445567"/>
            <a:ext cx="2188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Circumference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>
            <a:off x="4259119" y="1907232"/>
            <a:ext cx="1036781" cy="3638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2"/>
          <p:cNvSpPr txBox="1"/>
          <p:nvPr/>
        </p:nvSpPr>
        <p:spPr>
          <a:xfrm>
            <a:off x="4419600" y="2281414"/>
            <a:ext cx="483337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In a circle, the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Diameter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>is always equal</a:t>
            </a:r>
          </a:p>
          <a:p>
            <a:pPr algn="ctr"/>
            <a:r>
              <a:rPr lang="en-US" sz="3200" dirty="0" smtClean="0"/>
              <a:t>to two times the </a:t>
            </a:r>
            <a:r>
              <a:rPr lang="en-US" sz="3200" b="1" dirty="0" smtClean="0"/>
              <a:t>radius</a:t>
            </a:r>
          </a:p>
          <a:p>
            <a:pPr algn="ctr"/>
            <a:r>
              <a:rPr lang="en-US" sz="3200" b="1" dirty="0" smtClean="0"/>
              <a:t>d = 2r</a:t>
            </a:r>
            <a:endParaRPr lang="en-US" sz="3200" b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5118565" y="2281414"/>
            <a:ext cx="3393878" cy="2554545"/>
            <a:chOff x="3797765" y="4343517"/>
            <a:chExt cx="3393878" cy="2554545"/>
          </a:xfrm>
        </p:grpSpPr>
        <p:sp>
          <p:nvSpPr>
            <p:cNvPr id="18" name="TextBox 17"/>
            <p:cNvSpPr txBox="1"/>
            <p:nvPr/>
          </p:nvSpPr>
          <p:spPr>
            <a:xfrm>
              <a:off x="3797765" y="4343517"/>
              <a:ext cx="3393878" cy="2554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smtClean="0"/>
                <a:t>In a circle, the</a:t>
              </a:r>
            </a:p>
            <a:p>
              <a:pPr algn="ctr"/>
              <a:r>
                <a:rPr lang="en-US" sz="3200" b="1" dirty="0" smtClean="0">
                  <a:solidFill>
                    <a:srgbClr val="FF0000"/>
                  </a:solidFill>
                </a:rPr>
                <a:t>circumference </a:t>
              </a:r>
            </a:p>
            <a:p>
              <a:pPr algn="ctr"/>
              <a:r>
                <a:rPr lang="en-US" sz="3200" b="1" dirty="0" smtClean="0">
                  <a:solidFill>
                    <a:srgbClr val="FF0000"/>
                  </a:solidFill>
                </a:rPr>
                <a:t>diameter</a:t>
              </a:r>
            </a:p>
            <a:p>
              <a:pPr algn="ctr"/>
              <a:r>
                <a:rPr lang="en-US" sz="3200" b="1" dirty="0" smtClean="0"/>
                <a:t>is always a little </a:t>
              </a:r>
            </a:p>
            <a:p>
              <a:pPr algn="ctr"/>
              <a:r>
                <a:rPr lang="en-US" sz="3200" b="1" dirty="0" smtClean="0"/>
                <a:t>greater than 3.</a:t>
              </a:r>
              <a:endParaRPr lang="en-US" sz="3200" b="1" dirty="0"/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>
              <a:off x="3909975" y="5372100"/>
              <a:ext cx="2926312" cy="127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0" name="TextBox 19"/>
          <p:cNvSpPr txBox="1"/>
          <p:nvPr/>
        </p:nvSpPr>
        <p:spPr>
          <a:xfrm>
            <a:off x="858798" y="4648200"/>
            <a:ext cx="7197804" cy="200054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This ratio of the </a:t>
            </a:r>
          </a:p>
          <a:p>
            <a:pPr algn="ctr"/>
            <a:r>
              <a:rPr lang="en-US" sz="2800" b="1" dirty="0" smtClean="0"/>
              <a:t>circumference to the diameter of a circle </a:t>
            </a:r>
          </a:p>
          <a:p>
            <a:pPr algn="ctr"/>
            <a:r>
              <a:rPr lang="en-US" sz="2800" b="1" dirty="0" smtClean="0"/>
              <a:t>Is called </a:t>
            </a:r>
            <a:r>
              <a:rPr lang="en-US" sz="4000" b="1" dirty="0" smtClean="0">
                <a:solidFill>
                  <a:srgbClr val="FF0000"/>
                </a:solidFill>
                <a:sym typeface="Symbol"/>
              </a:rPr>
              <a:t></a:t>
            </a:r>
            <a:r>
              <a:rPr lang="en-US" sz="2800" b="1" dirty="0" smtClean="0">
                <a:sym typeface="Symbol"/>
              </a:rPr>
              <a:t> and </a:t>
            </a:r>
          </a:p>
          <a:p>
            <a:pPr algn="ctr"/>
            <a:r>
              <a:rPr lang="en-US" sz="2800" b="1" dirty="0" smtClean="0">
                <a:sym typeface="Symbol"/>
              </a:rPr>
              <a:t>is approximately equal to 3.14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01388657"/>
      </p:ext>
    </p:extLst>
  </p:cSld>
  <p:clrMapOvr>
    <a:masterClrMapping/>
  </p:clrMapOvr>
  <p:transition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xit" presetSubtype="0" fill="hold" grpId="1" nodeType="click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42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0" grpId="0" animBg="1"/>
      <p:bldP spid="20" grpId="1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Area of a Circle</a:t>
            </a:r>
          </a:p>
        </p:txBody>
      </p:sp>
      <p:sp>
        <p:nvSpPr>
          <p:cNvPr id="69635" name="Oval 3"/>
          <p:cNvSpPr>
            <a:spLocks noChangeArrowheads="1"/>
          </p:cNvSpPr>
          <p:nvPr/>
        </p:nvSpPr>
        <p:spPr bwMode="auto">
          <a:xfrm>
            <a:off x="1219200" y="1447800"/>
            <a:ext cx="3200400" cy="3200400"/>
          </a:xfrm>
          <a:prstGeom prst="ellipse">
            <a:avLst/>
          </a:prstGeom>
          <a:solidFill>
            <a:srgbClr val="F4F44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36" name="Line 4"/>
          <p:cNvSpPr>
            <a:spLocks noChangeShapeType="1"/>
          </p:cNvSpPr>
          <p:nvPr/>
        </p:nvSpPr>
        <p:spPr bwMode="auto">
          <a:xfrm>
            <a:off x="1676400" y="1905000"/>
            <a:ext cx="22860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7" name="Line 5"/>
          <p:cNvSpPr>
            <a:spLocks noChangeShapeType="1"/>
          </p:cNvSpPr>
          <p:nvPr/>
        </p:nvSpPr>
        <p:spPr bwMode="auto">
          <a:xfrm>
            <a:off x="1219200" y="30480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8" name="Line 7"/>
          <p:cNvSpPr>
            <a:spLocks noChangeShapeType="1"/>
          </p:cNvSpPr>
          <p:nvPr/>
        </p:nvSpPr>
        <p:spPr bwMode="auto">
          <a:xfrm flipV="1">
            <a:off x="1752600" y="1905000"/>
            <a:ext cx="220980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9" name="Line 8"/>
          <p:cNvSpPr>
            <a:spLocks noChangeShapeType="1"/>
          </p:cNvSpPr>
          <p:nvPr/>
        </p:nvSpPr>
        <p:spPr bwMode="auto">
          <a:xfrm>
            <a:off x="2819400" y="14478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 advTm="3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839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0000"/>
                </a:solidFill>
              </a:rPr>
              <a:t>Area: How do we show work?</a:t>
            </a:r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 typeface="Wingdings" pitchFamily="-128" charset="2"/>
              <a:buNone/>
              <a:defRPr/>
            </a:pPr>
            <a:endParaRPr lang="en-US" sz="2800" smtClean="0"/>
          </a:p>
          <a:p>
            <a:pPr eaLnBrk="1" hangingPunct="1">
              <a:buFont typeface="Wingdings" pitchFamily="-128" charset="2"/>
              <a:buNone/>
              <a:defRPr/>
            </a:pPr>
            <a:endParaRPr lang="en-US" sz="2800" smtClean="0"/>
          </a:p>
          <a:p>
            <a:pPr eaLnBrk="1" hangingPunct="1">
              <a:buFont typeface="Wingdings" pitchFamily="-128" charset="2"/>
              <a:buNone/>
              <a:defRPr/>
            </a:pPr>
            <a:endParaRPr lang="en-US" sz="2800" smtClean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286000" y="3381375"/>
            <a:ext cx="3048000" cy="2190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57200" y="3381375"/>
            <a:ext cx="1676400" cy="1190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latin typeface="Arial Black" pitchFamily="-128" charset="0"/>
              </a:rPr>
              <a:t>3 units</a:t>
            </a:r>
            <a:endParaRPr lang="en-US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895600" y="5667375"/>
            <a:ext cx="1676400" cy="1190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latin typeface="Arial Black" pitchFamily="-128" charset="0"/>
              </a:rPr>
              <a:t>4 units</a:t>
            </a:r>
            <a:endParaRPr lang="en-US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457200" y="1600200"/>
            <a:ext cx="838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latin typeface="Arial Black" pitchFamily="-128" charset="0"/>
              </a:rPr>
              <a:t>1.  Begin with a General Formula</a:t>
            </a:r>
            <a:endParaRPr lang="en-US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5562600" y="2362200"/>
            <a:ext cx="3276600" cy="4478338"/>
          </a:xfrm>
          <a:prstGeom prst="rect">
            <a:avLst/>
          </a:prstGeom>
          <a:solidFill>
            <a:srgbClr val="FFC9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latin typeface="Arial Black" pitchFamily="-128" charset="0"/>
              </a:rPr>
              <a:t>The General Formula (when applied correctly) </a:t>
            </a:r>
            <a:r>
              <a:rPr lang="en-US" sz="3200" i="1">
                <a:solidFill>
                  <a:schemeClr val="hlink"/>
                </a:solidFill>
                <a:latin typeface="Arial Black" pitchFamily="-128" charset="0"/>
              </a:rPr>
              <a:t>ALWAYS</a:t>
            </a:r>
            <a:r>
              <a:rPr lang="en-US" sz="3200">
                <a:latin typeface="Arial Black" pitchFamily="-128" charset="0"/>
              </a:rPr>
              <a:t> gives the correct answer.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fade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Area of a Circle</a:t>
            </a:r>
          </a:p>
        </p:txBody>
      </p:sp>
      <p:sp>
        <p:nvSpPr>
          <p:cNvPr id="70659" name="Line 7"/>
          <p:cNvSpPr>
            <a:spLocks noChangeShapeType="1"/>
          </p:cNvSpPr>
          <p:nvPr/>
        </p:nvSpPr>
        <p:spPr bwMode="auto">
          <a:xfrm>
            <a:off x="2819400" y="14478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0" name="Freeform 8"/>
          <p:cNvSpPr>
            <a:spLocks/>
          </p:cNvSpPr>
          <p:nvPr/>
        </p:nvSpPr>
        <p:spPr bwMode="auto">
          <a:xfrm>
            <a:off x="2819400" y="14478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1" name="Freeform 9"/>
          <p:cNvSpPr>
            <a:spLocks/>
          </p:cNvSpPr>
          <p:nvPr/>
        </p:nvSpPr>
        <p:spPr bwMode="auto">
          <a:xfrm flipV="1">
            <a:off x="2819400" y="30480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2" name="Freeform 10"/>
          <p:cNvSpPr>
            <a:spLocks/>
          </p:cNvSpPr>
          <p:nvPr/>
        </p:nvSpPr>
        <p:spPr bwMode="auto">
          <a:xfrm rot="18911854" flipV="1">
            <a:off x="3200400" y="24384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3" name="Freeform 11"/>
          <p:cNvSpPr>
            <a:spLocks/>
          </p:cNvSpPr>
          <p:nvPr/>
        </p:nvSpPr>
        <p:spPr bwMode="auto">
          <a:xfrm rot="16200000" flipV="1">
            <a:off x="3048000" y="16764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4" name="Line 14"/>
          <p:cNvSpPr>
            <a:spLocks noChangeShapeType="1"/>
          </p:cNvSpPr>
          <p:nvPr/>
        </p:nvSpPr>
        <p:spPr bwMode="auto">
          <a:xfrm flipH="1">
            <a:off x="2819400" y="14478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5" name="Freeform 15"/>
          <p:cNvSpPr>
            <a:spLocks/>
          </p:cNvSpPr>
          <p:nvPr/>
        </p:nvSpPr>
        <p:spPr bwMode="auto">
          <a:xfrm flipH="1">
            <a:off x="1676400" y="14478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6" name="Freeform 16"/>
          <p:cNvSpPr>
            <a:spLocks/>
          </p:cNvSpPr>
          <p:nvPr/>
        </p:nvSpPr>
        <p:spPr bwMode="auto">
          <a:xfrm flipH="1" flipV="1">
            <a:off x="1676400" y="30480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7" name="Freeform 17"/>
          <p:cNvSpPr>
            <a:spLocks/>
          </p:cNvSpPr>
          <p:nvPr/>
        </p:nvSpPr>
        <p:spPr bwMode="auto">
          <a:xfrm rot="2688146" flipH="1" flipV="1">
            <a:off x="1295400" y="24384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8" name="Freeform 18"/>
          <p:cNvSpPr>
            <a:spLocks/>
          </p:cNvSpPr>
          <p:nvPr/>
        </p:nvSpPr>
        <p:spPr bwMode="auto">
          <a:xfrm rot="5400000" flipH="1" flipV="1">
            <a:off x="1447800" y="16764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 advTm="3000"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Area of a Circle</a:t>
            </a:r>
          </a:p>
        </p:txBody>
      </p:sp>
      <p:sp>
        <p:nvSpPr>
          <p:cNvPr id="71683" name="Line 3"/>
          <p:cNvSpPr>
            <a:spLocks noChangeShapeType="1"/>
          </p:cNvSpPr>
          <p:nvPr/>
        </p:nvSpPr>
        <p:spPr bwMode="auto">
          <a:xfrm>
            <a:off x="2819400" y="14478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4" name="Freeform 4"/>
          <p:cNvSpPr>
            <a:spLocks/>
          </p:cNvSpPr>
          <p:nvPr/>
        </p:nvSpPr>
        <p:spPr bwMode="auto">
          <a:xfrm>
            <a:off x="2819400" y="14478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1F1C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85" name="Freeform 5"/>
          <p:cNvSpPr>
            <a:spLocks/>
          </p:cNvSpPr>
          <p:nvPr/>
        </p:nvSpPr>
        <p:spPr bwMode="auto">
          <a:xfrm flipV="1">
            <a:off x="2819400" y="30480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86" name="Freeform 6"/>
          <p:cNvSpPr>
            <a:spLocks/>
          </p:cNvSpPr>
          <p:nvPr/>
        </p:nvSpPr>
        <p:spPr bwMode="auto">
          <a:xfrm rot="18911854" flipV="1">
            <a:off x="3200400" y="24384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87" name="Freeform 7"/>
          <p:cNvSpPr>
            <a:spLocks/>
          </p:cNvSpPr>
          <p:nvPr/>
        </p:nvSpPr>
        <p:spPr bwMode="auto">
          <a:xfrm rot="16200000" flipV="1">
            <a:off x="3048000" y="16764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88" name="Line 8"/>
          <p:cNvSpPr>
            <a:spLocks noChangeShapeType="1"/>
          </p:cNvSpPr>
          <p:nvPr/>
        </p:nvSpPr>
        <p:spPr bwMode="auto">
          <a:xfrm flipH="1">
            <a:off x="2819400" y="14478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9" name="Freeform 9"/>
          <p:cNvSpPr>
            <a:spLocks/>
          </p:cNvSpPr>
          <p:nvPr/>
        </p:nvSpPr>
        <p:spPr bwMode="auto">
          <a:xfrm flipH="1">
            <a:off x="1676400" y="14478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90" name="Freeform 10"/>
          <p:cNvSpPr>
            <a:spLocks/>
          </p:cNvSpPr>
          <p:nvPr/>
        </p:nvSpPr>
        <p:spPr bwMode="auto">
          <a:xfrm flipH="1" flipV="1">
            <a:off x="1676400" y="30480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91" name="Freeform 11"/>
          <p:cNvSpPr>
            <a:spLocks/>
          </p:cNvSpPr>
          <p:nvPr/>
        </p:nvSpPr>
        <p:spPr bwMode="auto">
          <a:xfrm rot="2688146" flipH="1" flipV="1">
            <a:off x="1295400" y="24384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92" name="Freeform 12"/>
          <p:cNvSpPr>
            <a:spLocks/>
          </p:cNvSpPr>
          <p:nvPr/>
        </p:nvSpPr>
        <p:spPr bwMode="auto">
          <a:xfrm rot="5400000" flipH="1" flipV="1">
            <a:off x="1447800" y="16764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 advTm="3000"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Area of a Circle</a:t>
            </a:r>
          </a:p>
        </p:txBody>
      </p:sp>
      <p:sp>
        <p:nvSpPr>
          <p:cNvPr id="72707" name="Line 3"/>
          <p:cNvSpPr>
            <a:spLocks noChangeShapeType="1"/>
          </p:cNvSpPr>
          <p:nvPr/>
        </p:nvSpPr>
        <p:spPr bwMode="auto">
          <a:xfrm>
            <a:off x="2819400" y="14478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08" name="Freeform 5"/>
          <p:cNvSpPr>
            <a:spLocks/>
          </p:cNvSpPr>
          <p:nvPr/>
        </p:nvSpPr>
        <p:spPr bwMode="auto">
          <a:xfrm flipV="1">
            <a:off x="2819400" y="30480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09" name="Freeform 6"/>
          <p:cNvSpPr>
            <a:spLocks/>
          </p:cNvSpPr>
          <p:nvPr/>
        </p:nvSpPr>
        <p:spPr bwMode="auto">
          <a:xfrm rot="18911854" flipV="1">
            <a:off x="3200400" y="24384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0" name="Freeform 7"/>
          <p:cNvSpPr>
            <a:spLocks/>
          </p:cNvSpPr>
          <p:nvPr/>
        </p:nvSpPr>
        <p:spPr bwMode="auto">
          <a:xfrm rot="16200000" flipV="1">
            <a:off x="3048000" y="16764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1" name="Line 8"/>
          <p:cNvSpPr>
            <a:spLocks noChangeShapeType="1"/>
          </p:cNvSpPr>
          <p:nvPr/>
        </p:nvSpPr>
        <p:spPr bwMode="auto">
          <a:xfrm flipH="1">
            <a:off x="2819400" y="14478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2" name="Freeform 9"/>
          <p:cNvSpPr>
            <a:spLocks/>
          </p:cNvSpPr>
          <p:nvPr/>
        </p:nvSpPr>
        <p:spPr bwMode="auto">
          <a:xfrm flipH="1">
            <a:off x="1676400" y="14478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3" name="Freeform 10"/>
          <p:cNvSpPr>
            <a:spLocks/>
          </p:cNvSpPr>
          <p:nvPr/>
        </p:nvSpPr>
        <p:spPr bwMode="auto">
          <a:xfrm flipH="1" flipV="1">
            <a:off x="1676400" y="30480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4" name="Freeform 11"/>
          <p:cNvSpPr>
            <a:spLocks/>
          </p:cNvSpPr>
          <p:nvPr/>
        </p:nvSpPr>
        <p:spPr bwMode="auto">
          <a:xfrm rot="2688146" flipH="1" flipV="1">
            <a:off x="1295400" y="24384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5" name="Freeform 12"/>
          <p:cNvSpPr>
            <a:spLocks/>
          </p:cNvSpPr>
          <p:nvPr/>
        </p:nvSpPr>
        <p:spPr bwMode="auto">
          <a:xfrm rot="5400000" flipH="1" flipV="1">
            <a:off x="1447800" y="16764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6" name="Freeform 4"/>
          <p:cNvSpPr>
            <a:spLocks/>
          </p:cNvSpPr>
          <p:nvPr/>
        </p:nvSpPr>
        <p:spPr bwMode="auto">
          <a:xfrm>
            <a:off x="3505200" y="12954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1F1C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Tm="500">
    <p:fad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Area of a Circle</a:t>
            </a:r>
          </a:p>
        </p:txBody>
      </p:sp>
      <p:sp>
        <p:nvSpPr>
          <p:cNvPr id="73731" name="Line 3"/>
          <p:cNvSpPr>
            <a:spLocks noChangeShapeType="1"/>
          </p:cNvSpPr>
          <p:nvPr/>
        </p:nvSpPr>
        <p:spPr bwMode="auto">
          <a:xfrm>
            <a:off x="2819400" y="14478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2" name="Freeform 4"/>
          <p:cNvSpPr>
            <a:spLocks/>
          </p:cNvSpPr>
          <p:nvPr/>
        </p:nvSpPr>
        <p:spPr bwMode="auto">
          <a:xfrm flipV="1">
            <a:off x="2819400" y="30480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3" name="Freeform 5"/>
          <p:cNvSpPr>
            <a:spLocks/>
          </p:cNvSpPr>
          <p:nvPr/>
        </p:nvSpPr>
        <p:spPr bwMode="auto">
          <a:xfrm rot="18911854" flipV="1">
            <a:off x="3200400" y="24384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4" name="Freeform 6"/>
          <p:cNvSpPr>
            <a:spLocks/>
          </p:cNvSpPr>
          <p:nvPr/>
        </p:nvSpPr>
        <p:spPr bwMode="auto">
          <a:xfrm rot="16200000" flipV="1">
            <a:off x="3048000" y="16764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5" name="Line 7"/>
          <p:cNvSpPr>
            <a:spLocks noChangeShapeType="1"/>
          </p:cNvSpPr>
          <p:nvPr/>
        </p:nvSpPr>
        <p:spPr bwMode="auto">
          <a:xfrm flipH="1">
            <a:off x="2819400" y="14478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6" name="Freeform 8"/>
          <p:cNvSpPr>
            <a:spLocks/>
          </p:cNvSpPr>
          <p:nvPr/>
        </p:nvSpPr>
        <p:spPr bwMode="auto">
          <a:xfrm flipH="1">
            <a:off x="1676400" y="14478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7" name="Freeform 9"/>
          <p:cNvSpPr>
            <a:spLocks/>
          </p:cNvSpPr>
          <p:nvPr/>
        </p:nvSpPr>
        <p:spPr bwMode="auto">
          <a:xfrm flipH="1" flipV="1">
            <a:off x="1676400" y="30480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8" name="Freeform 10"/>
          <p:cNvSpPr>
            <a:spLocks/>
          </p:cNvSpPr>
          <p:nvPr/>
        </p:nvSpPr>
        <p:spPr bwMode="auto">
          <a:xfrm rot="2688146" flipH="1" flipV="1">
            <a:off x="1295400" y="24384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9" name="Freeform 11"/>
          <p:cNvSpPr>
            <a:spLocks/>
          </p:cNvSpPr>
          <p:nvPr/>
        </p:nvSpPr>
        <p:spPr bwMode="auto">
          <a:xfrm rot="5400000" flipH="1" flipV="1">
            <a:off x="1447800" y="16764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0" name="Freeform 12"/>
          <p:cNvSpPr>
            <a:spLocks/>
          </p:cNvSpPr>
          <p:nvPr/>
        </p:nvSpPr>
        <p:spPr bwMode="auto">
          <a:xfrm>
            <a:off x="2438400" y="27432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1F1C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">
        <p:fade/>
      </p:transition>
    </mc:Choice>
    <mc:Fallback>
      <p:transition advTm="2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Area of a Circle</a:t>
            </a:r>
          </a:p>
        </p:txBody>
      </p:sp>
      <p:sp>
        <p:nvSpPr>
          <p:cNvPr id="74755" name="Line 3"/>
          <p:cNvSpPr>
            <a:spLocks noChangeShapeType="1"/>
          </p:cNvSpPr>
          <p:nvPr/>
        </p:nvSpPr>
        <p:spPr bwMode="auto">
          <a:xfrm>
            <a:off x="2819400" y="14478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56" name="Freeform 4"/>
          <p:cNvSpPr>
            <a:spLocks/>
          </p:cNvSpPr>
          <p:nvPr/>
        </p:nvSpPr>
        <p:spPr bwMode="auto">
          <a:xfrm flipV="1">
            <a:off x="2819400" y="30480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57" name="Freeform 5"/>
          <p:cNvSpPr>
            <a:spLocks/>
          </p:cNvSpPr>
          <p:nvPr/>
        </p:nvSpPr>
        <p:spPr bwMode="auto">
          <a:xfrm rot="18911854" flipV="1">
            <a:off x="3200400" y="24384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58" name="Freeform 6"/>
          <p:cNvSpPr>
            <a:spLocks/>
          </p:cNvSpPr>
          <p:nvPr/>
        </p:nvSpPr>
        <p:spPr bwMode="auto">
          <a:xfrm rot="16200000" flipV="1">
            <a:off x="3048000" y="16764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59" name="Line 7"/>
          <p:cNvSpPr>
            <a:spLocks noChangeShapeType="1"/>
          </p:cNvSpPr>
          <p:nvPr/>
        </p:nvSpPr>
        <p:spPr bwMode="auto">
          <a:xfrm flipH="1">
            <a:off x="2819400" y="14478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0" name="Freeform 8"/>
          <p:cNvSpPr>
            <a:spLocks/>
          </p:cNvSpPr>
          <p:nvPr/>
        </p:nvSpPr>
        <p:spPr bwMode="auto">
          <a:xfrm flipH="1">
            <a:off x="1676400" y="14478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1" name="Freeform 9"/>
          <p:cNvSpPr>
            <a:spLocks/>
          </p:cNvSpPr>
          <p:nvPr/>
        </p:nvSpPr>
        <p:spPr bwMode="auto">
          <a:xfrm flipH="1" flipV="1">
            <a:off x="1676400" y="30480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2" name="Freeform 10"/>
          <p:cNvSpPr>
            <a:spLocks/>
          </p:cNvSpPr>
          <p:nvPr/>
        </p:nvSpPr>
        <p:spPr bwMode="auto">
          <a:xfrm rot="2688146" flipH="1" flipV="1">
            <a:off x="1295400" y="24384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3" name="Freeform 11"/>
          <p:cNvSpPr>
            <a:spLocks/>
          </p:cNvSpPr>
          <p:nvPr/>
        </p:nvSpPr>
        <p:spPr bwMode="auto">
          <a:xfrm rot="5400000" flipH="1" flipV="1">
            <a:off x="1447800" y="16764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4" name="Freeform 12"/>
          <p:cNvSpPr>
            <a:spLocks/>
          </p:cNvSpPr>
          <p:nvPr/>
        </p:nvSpPr>
        <p:spPr bwMode="auto">
          <a:xfrm>
            <a:off x="1905000" y="38862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1F1C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">
        <p:fade/>
      </p:transition>
    </mc:Choice>
    <mc:Fallback>
      <p:transition advTm="2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Area of a Circle</a:t>
            </a:r>
          </a:p>
        </p:txBody>
      </p:sp>
      <p:sp>
        <p:nvSpPr>
          <p:cNvPr id="75779" name="Line 3"/>
          <p:cNvSpPr>
            <a:spLocks noChangeShapeType="1"/>
          </p:cNvSpPr>
          <p:nvPr/>
        </p:nvSpPr>
        <p:spPr bwMode="auto">
          <a:xfrm>
            <a:off x="2819400" y="14478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0" name="Freeform 4"/>
          <p:cNvSpPr>
            <a:spLocks/>
          </p:cNvSpPr>
          <p:nvPr/>
        </p:nvSpPr>
        <p:spPr bwMode="auto">
          <a:xfrm flipV="1">
            <a:off x="2819400" y="30480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1" name="Freeform 5"/>
          <p:cNvSpPr>
            <a:spLocks/>
          </p:cNvSpPr>
          <p:nvPr/>
        </p:nvSpPr>
        <p:spPr bwMode="auto">
          <a:xfrm rot="18911854" flipV="1">
            <a:off x="3200400" y="24384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2" name="Freeform 6"/>
          <p:cNvSpPr>
            <a:spLocks/>
          </p:cNvSpPr>
          <p:nvPr/>
        </p:nvSpPr>
        <p:spPr bwMode="auto">
          <a:xfrm rot="16200000" flipV="1">
            <a:off x="3048000" y="16764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3" name="Line 7"/>
          <p:cNvSpPr>
            <a:spLocks noChangeShapeType="1"/>
          </p:cNvSpPr>
          <p:nvPr/>
        </p:nvSpPr>
        <p:spPr bwMode="auto">
          <a:xfrm flipH="1">
            <a:off x="2819400" y="14478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4" name="Freeform 8"/>
          <p:cNvSpPr>
            <a:spLocks/>
          </p:cNvSpPr>
          <p:nvPr/>
        </p:nvSpPr>
        <p:spPr bwMode="auto">
          <a:xfrm flipH="1">
            <a:off x="1676400" y="14478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5" name="Freeform 9"/>
          <p:cNvSpPr>
            <a:spLocks/>
          </p:cNvSpPr>
          <p:nvPr/>
        </p:nvSpPr>
        <p:spPr bwMode="auto">
          <a:xfrm flipH="1" flipV="1">
            <a:off x="1676400" y="30480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6" name="Freeform 10"/>
          <p:cNvSpPr>
            <a:spLocks/>
          </p:cNvSpPr>
          <p:nvPr/>
        </p:nvSpPr>
        <p:spPr bwMode="auto">
          <a:xfrm rot="2688146" flipH="1" flipV="1">
            <a:off x="1295400" y="24384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7" name="Freeform 11"/>
          <p:cNvSpPr>
            <a:spLocks/>
          </p:cNvSpPr>
          <p:nvPr/>
        </p:nvSpPr>
        <p:spPr bwMode="auto">
          <a:xfrm rot="5400000" flipH="1" flipV="1">
            <a:off x="1447800" y="16764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8" name="Freeform 12"/>
          <p:cNvSpPr>
            <a:spLocks/>
          </p:cNvSpPr>
          <p:nvPr/>
        </p:nvSpPr>
        <p:spPr bwMode="auto">
          <a:xfrm>
            <a:off x="1447800" y="48768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1F1C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">
        <p:fade/>
      </p:transition>
    </mc:Choice>
    <mc:Fallback>
      <p:transition advTm="2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Area of a Circle</a:t>
            </a:r>
          </a:p>
        </p:txBody>
      </p:sp>
      <p:sp>
        <p:nvSpPr>
          <p:cNvPr id="76803" name="Line 3"/>
          <p:cNvSpPr>
            <a:spLocks noChangeShapeType="1"/>
          </p:cNvSpPr>
          <p:nvPr/>
        </p:nvSpPr>
        <p:spPr bwMode="auto">
          <a:xfrm>
            <a:off x="2819400" y="14478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4" name="Freeform 4"/>
          <p:cNvSpPr>
            <a:spLocks/>
          </p:cNvSpPr>
          <p:nvPr/>
        </p:nvSpPr>
        <p:spPr bwMode="auto">
          <a:xfrm flipV="1">
            <a:off x="2819400" y="30480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05" name="Freeform 5"/>
          <p:cNvSpPr>
            <a:spLocks/>
          </p:cNvSpPr>
          <p:nvPr/>
        </p:nvSpPr>
        <p:spPr bwMode="auto">
          <a:xfrm rot="18911854" flipV="1">
            <a:off x="3200400" y="24384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06" name="Freeform 6"/>
          <p:cNvSpPr>
            <a:spLocks/>
          </p:cNvSpPr>
          <p:nvPr/>
        </p:nvSpPr>
        <p:spPr bwMode="auto">
          <a:xfrm rot="16200000" flipV="1">
            <a:off x="3048000" y="16764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07" name="Line 7"/>
          <p:cNvSpPr>
            <a:spLocks noChangeShapeType="1"/>
          </p:cNvSpPr>
          <p:nvPr/>
        </p:nvSpPr>
        <p:spPr bwMode="auto">
          <a:xfrm flipH="1">
            <a:off x="2819400" y="14478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8" name="Freeform 8"/>
          <p:cNvSpPr>
            <a:spLocks/>
          </p:cNvSpPr>
          <p:nvPr/>
        </p:nvSpPr>
        <p:spPr bwMode="auto">
          <a:xfrm flipH="1">
            <a:off x="1676400" y="14478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09" name="Freeform 9"/>
          <p:cNvSpPr>
            <a:spLocks/>
          </p:cNvSpPr>
          <p:nvPr/>
        </p:nvSpPr>
        <p:spPr bwMode="auto">
          <a:xfrm flipH="1" flipV="1">
            <a:off x="1676400" y="30480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10" name="Freeform 10"/>
          <p:cNvSpPr>
            <a:spLocks/>
          </p:cNvSpPr>
          <p:nvPr/>
        </p:nvSpPr>
        <p:spPr bwMode="auto">
          <a:xfrm rot="2688146" flipH="1" flipV="1">
            <a:off x="1295400" y="24384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11" name="Freeform 11"/>
          <p:cNvSpPr>
            <a:spLocks/>
          </p:cNvSpPr>
          <p:nvPr/>
        </p:nvSpPr>
        <p:spPr bwMode="auto">
          <a:xfrm rot="5400000" flipH="1" flipV="1">
            <a:off x="1447800" y="16764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12" name="Freeform 12"/>
          <p:cNvSpPr>
            <a:spLocks/>
          </p:cNvSpPr>
          <p:nvPr/>
        </p:nvSpPr>
        <p:spPr bwMode="auto">
          <a:xfrm rot="-1198656">
            <a:off x="1447800" y="48768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1F1C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">
        <p:fade/>
      </p:transition>
    </mc:Choice>
    <mc:Fallback>
      <p:transition advTm="2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Area of a Circle</a:t>
            </a:r>
          </a:p>
        </p:txBody>
      </p:sp>
      <p:sp>
        <p:nvSpPr>
          <p:cNvPr id="77827" name="Line 3"/>
          <p:cNvSpPr>
            <a:spLocks noChangeShapeType="1"/>
          </p:cNvSpPr>
          <p:nvPr/>
        </p:nvSpPr>
        <p:spPr bwMode="auto">
          <a:xfrm>
            <a:off x="2819400" y="14478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28" name="Freeform 4"/>
          <p:cNvSpPr>
            <a:spLocks/>
          </p:cNvSpPr>
          <p:nvPr/>
        </p:nvSpPr>
        <p:spPr bwMode="auto">
          <a:xfrm flipV="1">
            <a:off x="2819400" y="30480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29" name="Freeform 5"/>
          <p:cNvSpPr>
            <a:spLocks/>
          </p:cNvSpPr>
          <p:nvPr/>
        </p:nvSpPr>
        <p:spPr bwMode="auto">
          <a:xfrm rot="18911854" flipV="1">
            <a:off x="3200400" y="24384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0" name="Freeform 6"/>
          <p:cNvSpPr>
            <a:spLocks/>
          </p:cNvSpPr>
          <p:nvPr/>
        </p:nvSpPr>
        <p:spPr bwMode="auto">
          <a:xfrm rot="16200000" flipV="1">
            <a:off x="2971800" y="23622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2DFF23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1" name="Line 7"/>
          <p:cNvSpPr>
            <a:spLocks noChangeShapeType="1"/>
          </p:cNvSpPr>
          <p:nvPr/>
        </p:nvSpPr>
        <p:spPr bwMode="auto">
          <a:xfrm flipH="1">
            <a:off x="2819400" y="14478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2" name="Freeform 8"/>
          <p:cNvSpPr>
            <a:spLocks/>
          </p:cNvSpPr>
          <p:nvPr/>
        </p:nvSpPr>
        <p:spPr bwMode="auto">
          <a:xfrm flipH="1">
            <a:off x="1676400" y="14478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3" name="Freeform 9"/>
          <p:cNvSpPr>
            <a:spLocks/>
          </p:cNvSpPr>
          <p:nvPr/>
        </p:nvSpPr>
        <p:spPr bwMode="auto">
          <a:xfrm flipH="1" flipV="1">
            <a:off x="1676400" y="30480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4" name="Freeform 10"/>
          <p:cNvSpPr>
            <a:spLocks/>
          </p:cNvSpPr>
          <p:nvPr/>
        </p:nvSpPr>
        <p:spPr bwMode="auto">
          <a:xfrm rot="2688146" flipH="1" flipV="1">
            <a:off x="1295400" y="24384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5" name="Freeform 11"/>
          <p:cNvSpPr>
            <a:spLocks/>
          </p:cNvSpPr>
          <p:nvPr/>
        </p:nvSpPr>
        <p:spPr bwMode="auto">
          <a:xfrm rot="5400000" flipH="1" flipV="1">
            <a:off x="1447800" y="16764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6" name="Freeform 12"/>
          <p:cNvSpPr>
            <a:spLocks/>
          </p:cNvSpPr>
          <p:nvPr/>
        </p:nvSpPr>
        <p:spPr bwMode="auto">
          <a:xfrm rot="-1198656">
            <a:off x="1447800" y="48768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1F1C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">
        <p:fade/>
      </p:transition>
    </mc:Choice>
    <mc:Fallback>
      <p:transition advTm="2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Area of a Circle</a:t>
            </a:r>
          </a:p>
        </p:txBody>
      </p:sp>
      <p:sp>
        <p:nvSpPr>
          <p:cNvPr id="78851" name="Line 3"/>
          <p:cNvSpPr>
            <a:spLocks noChangeShapeType="1"/>
          </p:cNvSpPr>
          <p:nvPr/>
        </p:nvSpPr>
        <p:spPr bwMode="auto">
          <a:xfrm>
            <a:off x="2819400" y="14478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2" name="Freeform 4"/>
          <p:cNvSpPr>
            <a:spLocks/>
          </p:cNvSpPr>
          <p:nvPr/>
        </p:nvSpPr>
        <p:spPr bwMode="auto">
          <a:xfrm flipV="1">
            <a:off x="2819400" y="30480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53" name="Freeform 5"/>
          <p:cNvSpPr>
            <a:spLocks/>
          </p:cNvSpPr>
          <p:nvPr/>
        </p:nvSpPr>
        <p:spPr bwMode="auto">
          <a:xfrm rot="18911854" flipV="1">
            <a:off x="3200400" y="24384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54" name="Line 7"/>
          <p:cNvSpPr>
            <a:spLocks noChangeShapeType="1"/>
          </p:cNvSpPr>
          <p:nvPr/>
        </p:nvSpPr>
        <p:spPr bwMode="auto">
          <a:xfrm flipH="1">
            <a:off x="2819400" y="14478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5" name="Freeform 8"/>
          <p:cNvSpPr>
            <a:spLocks/>
          </p:cNvSpPr>
          <p:nvPr/>
        </p:nvSpPr>
        <p:spPr bwMode="auto">
          <a:xfrm flipH="1">
            <a:off x="1676400" y="14478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56" name="Freeform 9"/>
          <p:cNvSpPr>
            <a:spLocks/>
          </p:cNvSpPr>
          <p:nvPr/>
        </p:nvSpPr>
        <p:spPr bwMode="auto">
          <a:xfrm flipH="1" flipV="1">
            <a:off x="1676400" y="30480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57" name="Freeform 10"/>
          <p:cNvSpPr>
            <a:spLocks/>
          </p:cNvSpPr>
          <p:nvPr/>
        </p:nvSpPr>
        <p:spPr bwMode="auto">
          <a:xfrm rot="2688146" flipH="1" flipV="1">
            <a:off x="1295400" y="24384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58" name="Freeform 11"/>
          <p:cNvSpPr>
            <a:spLocks/>
          </p:cNvSpPr>
          <p:nvPr/>
        </p:nvSpPr>
        <p:spPr bwMode="auto">
          <a:xfrm rot="5400000" flipH="1" flipV="1">
            <a:off x="1447800" y="16764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59" name="Freeform 12"/>
          <p:cNvSpPr>
            <a:spLocks/>
          </p:cNvSpPr>
          <p:nvPr/>
        </p:nvSpPr>
        <p:spPr bwMode="auto">
          <a:xfrm rot="-1198656">
            <a:off x="1447800" y="48768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1F1C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60" name="Freeform 6"/>
          <p:cNvSpPr>
            <a:spLocks/>
          </p:cNvSpPr>
          <p:nvPr/>
        </p:nvSpPr>
        <p:spPr bwMode="auto">
          <a:xfrm rot="16200000" flipV="1">
            <a:off x="2667000" y="30480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2DFF23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">
        <p:fade/>
      </p:transition>
    </mc:Choice>
    <mc:Fallback>
      <p:transition advTm="2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Area of a Circle</a:t>
            </a:r>
          </a:p>
        </p:txBody>
      </p:sp>
      <p:sp>
        <p:nvSpPr>
          <p:cNvPr id="79875" name="Line 3"/>
          <p:cNvSpPr>
            <a:spLocks noChangeShapeType="1"/>
          </p:cNvSpPr>
          <p:nvPr/>
        </p:nvSpPr>
        <p:spPr bwMode="auto">
          <a:xfrm>
            <a:off x="2819400" y="14478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6" name="Freeform 4"/>
          <p:cNvSpPr>
            <a:spLocks/>
          </p:cNvSpPr>
          <p:nvPr/>
        </p:nvSpPr>
        <p:spPr bwMode="auto">
          <a:xfrm flipV="1">
            <a:off x="2819400" y="30480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77" name="Freeform 5"/>
          <p:cNvSpPr>
            <a:spLocks/>
          </p:cNvSpPr>
          <p:nvPr/>
        </p:nvSpPr>
        <p:spPr bwMode="auto">
          <a:xfrm rot="18911854" flipV="1">
            <a:off x="3200400" y="24384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78" name="Line 6"/>
          <p:cNvSpPr>
            <a:spLocks noChangeShapeType="1"/>
          </p:cNvSpPr>
          <p:nvPr/>
        </p:nvSpPr>
        <p:spPr bwMode="auto">
          <a:xfrm flipH="1">
            <a:off x="2819400" y="14478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9" name="Freeform 7"/>
          <p:cNvSpPr>
            <a:spLocks/>
          </p:cNvSpPr>
          <p:nvPr/>
        </p:nvSpPr>
        <p:spPr bwMode="auto">
          <a:xfrm flipH="1">
            <a:off x="1676400" y="14478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0" name="Freeform 8"/>
          <p:cNvSpPr>
            <a:spLocks/>
          </p:cNvSpPr>
          <p:nvPr/>
        </p:nvSpPr>
        <p:spPr bwMode="auto">
          <a:xfrm flipH="1" flipV="1">
            <a:off x="1676400" y="30480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1" name="Freeform 9"/>
          <p:cNvSpPr>
            <a:spLocks/>
          </p:cNvSpPr>
          <p:nvPr/>
        </p:nvSpPr>
        <p:spPr bwMode="auto">
          <a:xfrm rot="2688146" flipH="1" flipV="1">
            <a:off x="1295400" y="24384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2" name="Freeform 10"/>
          <p:cNvSpPr>
            <a:spLocks/>
          </p:cNvSpPr>
          <p:nvPr/>
        </p:nvSpPr>
        <p:spPr bwMode="auto">
          <a:xfrm rot="5400000" flipH="1" flipV="1">
            <a:off x="1447800" y="16764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3" name="Freeform 11"/>
          <p:cNvSpPr>
            <a:spLocks/>
          </p:cNvSpPr>
          <p:nvPr/>
        </p:nvSpPr>
        <p:spPr bwMode="auto">
          <a:xfrm rot="-1198656">
            <a:off x="1447800" y="48768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1F1C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4" name="Freeform 12"/>
          <p:cNvSpPr>
            <a:spLocks/>
          </p:cNvSpPr>
          <p:nvPr/>
        </p:nvSpPr>
        <p:spPr bwMode="auto">
          <a:xfrm rot="16200000" flipV="1">
            <a:off x="2667000" y="35814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2DFF23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">
        <p:fade/>
      </p:transition>
    </mc:Choice>
    <mc:Fallback>
      <p:transition advTm="2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839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0000"/>
                </a:solidFill>
              </a:rPr>
              <a:t>Area: How do we show work?</a:t>
            </a:r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 typeface="Wingdings" pitchFamily="-128" charset="2"/>
              <a:buNone/>
              <a:defRPr/>
            </a:pPr>
            <a:endParaRPr lang="en-US" sz="2800" smtClean="0"/>
          </a:p>
          <a:p>
            <a:pPr eaLnBrk="1" hangingPunct="1">
              <a:buFont typeface="Wingdings" pitchFamily="-128" charset="2"/>
              <a:buNone/>
              <a:defRPr/>
            </a:pPr>
            <a:endParaRPr lang="en-US" sz="2800" smtClean="0"/>
          </a:p>
          <a:p>
            <a:pPr eaLnBrk="1" hangingPunct="1">
              <a:buFont typeface="Wingdings" pitchFamily="-128" charset="2"/>
              <a:buNone/>
              <a:defRPr/>
            </a:pPr>
            <a:endParaRPr lang="en-US" sz="2800" smtClean="0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286000" y="3381375"/>
            <a:ext cx="3048000" cy="2190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57200" y="3381375"/>
            <a:ext cx="1676400" cy="1190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latin typeface="Arial Black" pitchFamily="-128" charset="0"/>
              </a:rPr>
              <a:t>3 units</a:t>
            </a:r>
            <a:endParaRPr lang="en-US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895600" y="5667375"/>
            <a:ext cx="1676400" cy="1190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latin typeface="Arial Black" pitchFamily="-128" charset="0"/>
              </a:rPr>
              <a:t>4 units</a:t>
            </a:r>
            <a:endParaRPr lang="en-US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57200" y="1600200"/>
            <a:ext cx="838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latin typeface="Arial Black" pitchFamily="-128" charset="0"/>
              </a:rPr>
              <a:t>1.  Begin with a General Formula</a:t>
            </a:r>
            <a:endParaRPr lang="en-US"/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609600" y="2362200"/>
            <a:ext cx="8229600" cy="579438"/>
          </a:xfrm>
          <a:prstGeom prst="rect">
            <a:avLst/>
          </a:prstGeom>
          <a:solidFill>
            <a:srgbClr val="F4F4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chemeClr val="hlink"/>
                </a:solidFill>
                <a:latin typeface="Arial Black" pitchFamily="-128" charset="0"/>
              </a:rPr>
              <a:t>Area of a Rectangle = base x height</a:t>
            </a:r>
            <a:endParaRPr lang="en-US"/>
          </a:p>
        </p:txBody>
      </p:sp>
    </p:spTree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Area of a Circle</a:t>
            </a:r>
          </a:p>
        </p:txBody>
      </p:sp>
      <p:sp>
        <p:nvSpPr>
          <p:cNvPr id="80899" name="Line 3"/>
          <p:cNvSpPr>
            <a:spLocks noChangeShapeType="1"/>
          </p:cNvSpPr>
          <p:nvPr/>
        </p:nvSpPr>
        <p:spPr bwMode="auto">
          <a:xfrm>
            <a:off x="2819400" y="14478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0" name="Freeform 4"/>
          <p:cNvSpPr>
            <a:spLocks/>
          </p:cNvSpPr>
          <p:nvPr/>
        </p:nvSpPr>
        <p:spPr bwMode="auto">
          <a:xfrm flipV="1">
            <a:off x="2819400" y="30480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01" name="Freeform 5"/>
          <p:cNvSpPr>
            <a:spLocks/>
          </p:cNvSpPr>
          <p:nvPr/>
        </p:nvSpPr>
        <p:spPr bwMode="auto">
          <a:xfrm rot="18911854" flipV="1">
            <a:off x="3200400" y="24384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02" name="Line 6"/>
          <p:cNvSpPr>
            <a:spLocks noChangeShapeType="1"/>
          </p:cNvSpPr>
          <p:nvPr/>
        </p:nvSpPr>
        <p:spPr bwMode="auto">
          <a:xfrm flipH="1">
            <a:off x="2819400" y="14478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3" name="Freeform 7"/>
          <p:cNvSpPr>
            <a:spLocks/>
          </p:cNvSpPr>
          <p:nvPr/>
        </p:nvSpPr>
        <p:spPr bwMode="auto">
          <a:xfrm flipH="1">
            <a:off x="1676400" y="14478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04" name="Freeform 8"/>
          <p:cNvSpPr>
            <a:spLocks/>
          </p:cNvSpPr>
          <p:nvPr/>
        </p:nvSpPr>
        <p:spPr bwMode="auto">
          <a:xfrm flipH="1" flipV="1">
            <a:off x="1676400" y="30480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05" name="Freeform 9"/>
          <p:cNvSpPr>
            <a:spLocks/>
          </p:cNvSpPr>
          <p:nvPr/>
        </p:nvSpPr>
        <p:spPr bwMode="auto">
          <a:xfrm rot="2688146" flipH="1" flipV="1">
            <a:off x="1295400" y="24384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06" name="Freeform 10"/>
          <p:cNvSpPr>
            <a:spLocks/>
          </p:cNvSpPr>
          <p:nvPr/>
        </p:nvSpPr>
        <p:spPr bwMode="auto">
          <a:xfrm rot="5400000" flipH="1" flipV="1">
            <a:off x="1447800" y="16764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07" name="Freeform 11"/>
          <p:cNvSpPr>
            <a:spLocks/>
          </p:cNvSpPr>
          <p:nvPr/>
        </p:nvSpPr>
        <p:spPr bwMode="auto">
          <a:xfrm rot="-1198656">
            <a:off x="1447800" y="48768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1F1C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08" name="Freeform 12"/>
          <p:cNvSpPr>
            <a:spLocks/>
          </p:cNvSpPr>
          <p:nvPr/>
        </p:nvSpPr>
        <p:spPr bwMode="auto">
          <a:xfrm rot="20338052" flipV="1">
            <a:off x="2590800" y="42672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2DFF23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">
        <p:fade/>
      </p:transition>
    </mc:Choice>
    <mc:Fallback>
      <p:transition advTm="2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Area of a Circle</a:t>
            </a:r>
          </a:p>
        </p:txBody>
      </p:sp>
      <p:sp>
        <p:nvSpPr>
          <p:cNvPr id="81923" name="Line 3"/>
          <p:cNvSpPr>
            <a:spLocks noChangeShapeType="1"/>
          </p:cNvSpPr>
          <p:nvPr/>
        </p:nvSpPr>
        <p:spPr bwMode="auto">
          <a:xfrm>
            <a:off x="2819400" y="14478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4" name="Freeform 4"/>
          <p:cNvSpPr>
            <a:spLocks/>
          </p:cNvSpPr>
          <p:nvPr/>
        </p:nvSpPr>
        <p:spPr bwMode="auto">
          <a:xfrm flipV="1">
            <a:off x="2819400" y="30480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25" name="Freeform 5"/>
          <p:cNvSpPr>
            <a:spLocks/>
          </p:cNvSpPr>
          <p:nvPr/>
        </p:nvSpPr>
        <p:spPr bwMode="auto">
          <a:xfrm rot="18911854" flipV="1">
            <a:off x="3200400" y="24384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26" name="Line 6"/>
          <p:cNvSpPr>
            <a:spLocks noChangeShapeType="1"/>
          </p:cNvSpPr>
          <p:nvPr/>
        </p:nvSpPr>
        <p:spPr bwMode="auto">
          <a:xfrm flipH="1">
            <a:off x="2819400" y="14478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7" name="Freeform 7"/>
          <p:cNvSpPr>
            <a:spLocks/>
          </p:cNvSpPr>
          <p:nvPr/>
        </p:nvSpPr>
        <p:spPr bwMode="auto">
          <a:xfrm flipH="1">
            <a:off x="1676400" y="14478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28" name="Freeform 8"/>
          <p:cNvSpPr>
            <a:spLocks/>
          </p:cNvSpPr>
          <p:nvPr/>
        </p:nvSpPr>
        <p:spPr bwMode="auto">
          <a:xfrm flipH="1" flipV="1">
            <a:off x="1676400" y="30480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29" name="Freeform 9"/>
          <p:cNvSpPr>
            <a:spLocks/>
          </p:cNvSpPr>
          <p:nvPr/>
        </p:nvSpPr>
        <p:spPr bwMode="auto">
          <a:xfrm rot="2688146" flipH="1" flipV="1">
            <a:off x="1295400" y="24384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30" name="Freeform 10"/>
          <p:cNvSpPr>
            <a:spLocks/>
          </p:cNvSpPr>
          <p:nvPr/>
        </p:nvSpPr>
        <p:spPr bwMode="auto">
          <a:xfrm rot="5400000" flipH="1" flipV="1">
            <a:off x="1447800" y="16764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31" name="Freeform 11"/>
          <p:cNvSpPr>
            <a:spLocks/>
          </p:cNvSpPr>
          <p:nvPr/>
        </p:nvSpPr>
        <p:spPr bwMode="auto">
          <a:xfrm rot="-1198656">
            <a:off x="1447800" y="48768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1F1C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32" name="Freeform 12"/>
          <p:cNvSpPr>
            <a:spLocks/>
          </p:cNvSpPr>
          <p:nvPr/>
        </p:nvSpPr>
        <p:spPr bwMode="auto">
          <a:xfrm rot="1240236" flipV="1">
            <a:off x="2286000" y="52578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2DFF23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">
        <p:fade/>
      </p:transition>
    </mc:Choice>
    <mc:Fallback>
      <p:transition advTm="2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Area of a Circle</a:t>
            </a:r>
          </a:p>
        </p:txBody>
      </p:sp>
      <p:sp>
        <p:nvSpPr>
          <p:cNvPr id="82947" name="Line 3"/>
          <p:cNvSpPr>
            <a:spLocks noChangeShapeType="1"/>
          </p:cNvSpPr>
          <p:nvPr/>
        </p:nvSpPr>
        <p:spPr bwMode="auto">
          <a:xfrm>
            <a:off x="2819400" y="14478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48" name="Freeform 4"/>
          <p:cNvSpPr>
            <a:spLocks/>
          </p:cNvSpPr>
          <p:nvPr/>
        </p:nvSpPr>
        <p:spPr bwMode="auto">
          <a:xfrm flipV="1">
            <a:off x="2819400" y="30480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49" name="Freeform 5"/>
          <p:cNvSpPr>
            <a:spLocks/>
          </p:cNvSpPr>
          <p:nvPr/>
        </p:nvSpPr>
        <p:spPr bwMode="auto">
          <a:xfrm rot="18911854" flipV="1">
            <a:off x="3200400" y="24384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50" name="Line 6"/>
          <p:cNvSpPr>
            <a:spLocks noChangeShapeType="1"/>
          </p:cNvSpPr>
          <p:nvPr/>
        </p:nvSpPr>
        <p:spPr bwMode="auto">
          <a:xfrm flipH="1">
            <a:off x="2819400" y="14478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1" name="Freeform 7"/>
          <p:cNvSpPr>
            <a:spLocks/>
          </p:cNvSpPr>
          <p:nvPr/>
        </p:nvSpPr>
        <p:spPr bwMode="auto">
          <a:xfrm flipH="1">
            <a:off x="1676400" y="14478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52" name="Freeform 8"/>
          <p:cNvSpPr>
            <a:spLocks/>
          </p:cNvSpPr>
          <p:nvPr/>
        </p:nvSpPr>
        <p:spPr bwMode="auto">
          <a:xfrm flipH="1" flipV="1">
            <a:off x="1676400" y="30480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53" name="Freeform 9"/>
          <p:cNvSpPr>
            <a:spLocks/>
          </p:cNvSpPr>
          <p:nvPr/>
        </p:nvSpPr>
        <p:spPr bwMode="auto">
          <a:xfrm rot="2688146" flipH="1" flipV="1">
            <a:off x="1295400" y="24384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54" name="Freeform 10"/>
          <p:cNvSpPr>
            <a:spLocks/>
          </p:cNvSpPr>
          <p:nvPr/>
        </p:nvSpPr>
        <p:spPr bwMode="auto">
          <a:xfrm rot="5400000" flipH="1" flipV="1">
            <a:off x="1447800" y="16764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55" name="Freeform 11"/>
          <p:cNvSpPr>
            <a:spLocks/>
          </p:cNvSpPr>
          <p:nvPr/>
        </p:nvSpPr>
        <p:spPr bwMode="auto">
          <a:xfrm rot="-1198656">
            <a:off x="1447800" y="48768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1F1C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56" name="Freeform 12"/>
          <p:cNvSpPr>
            <a:spLocks/>
          </p:cNvSpPr>
          <p:nvPr/>
        </p:nvSpPr>
        <p:spPr bwMode="auto">
          <a:xfrm rot="1465510" flipV="1">
            <a:off x="2092325" y="5292725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2DFF23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">
        <p:fade/>
      </p:transition>
    </mc:Choice>
    <mc:Fallback>
      <p:transition advTm="2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Area of a Circle</a:t>
            </a:r>
          </a:p>
        </p:txBody>
      </p:sp>
      <p:sp>
        <p:nvSpPr>
          <p:cNvPr id="83971" name="Line 3"/>
          <p:cNvSpPr>
            <a:spLocks noChangeShapeType="1"/>
          </p:cNvSpPr>
          <p:nvPr/>
        </p:nvSpPr>
        <p:spPr bwMode="auto">
          <a:xfrm>
            <a:off x="2819400" y="14478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2" name="Freeform 4"/>
          <p:cNvSpPr>
            <a:spLocks/>
          </p:cNvSpPr>
          <p:nvPr/>
        </p:nvSpPr>
        <p:spPr bwMode="auto">
          <a:xfrm flipV="1">
            <a:off x="2819400" y="30480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3" name="Freeform 5"/>
          <p:cNvSpPr>
            <a:spLocks/>
          </p:cNvSpPr>
          <p:nvPr/>
        </p:nvSpPr>
        <p:spPr bwMode="auto">
          <a:xfrm rot="18911854" flipV="1">
            <a:off x="3200400" y="24384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1F1C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4" name="Line 6"/>
          <p:cNvSpPr>
            <a:spLocks noChangeShapeType="1"/>
          </p:cNvSpPr>
          <p:nvPr/>
        </p:nvSpPr>
        <p:spPr bwMode="auto">
          <a:xfrm flipH="1">
            <a:off x="2819400" y="14478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5" name="Freeform 7"/>
          <p:cNvSpPr>
            <a:spLocks/>
          </p:cNvSpPr>
          <p:nvPr/>
        </p:nvSpPr>
        <p:spPr bwMode="auto">
          <a:xfrm flipH="1">
            <a:off x="1676400" y="14478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6" name="Freeform 8"/>
          <p:cNvSpPr>
            <a:spLocks/>
          </p:cNvSpPr>
          <p:nvPr/>
        </p:nvSpPr>
        <p:spPr bwMode="auto">
          <a:xfrm flipH="1" flipV="1">
            <a:off x="1676400" y="30480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7" name="Freeform 9"/>
          <p:cNvSpPr>
            <a:spLocks/>
          </p:cNvSpPr>
          <p:nvPr/>
        </p:nvSpPr>
        <p:spPr bwMode="auto">
          <a:xfrm rot="2688146" flipH="1" flipV="1">
            <a:off x="1295400" y="24384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8" name="Freeform 10"/>
          <p:cNvSpPr>
            <a:spLocks/>
          </p:cNvSpPr>
          <p:nvPr/>
        </p:nvSpPr>
        <p:spPr bwMode="auto">
          <a:xfrm rot="5400000" flipH="1" flipV="1">
            <a:off x="1447800" y="16764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9" name="Freeform 11"/>
          <p:cNvSpPr>
            <a:spLocks/>
          </p:cNvSpPr>
          <p:nvPr/>
        </p:nvSpPr>
        <p:spPr bwMode="auto">
          <a:xfrm rot="-1198656">
            <a:off x="1447800" y="48768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1F1C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0" name="Freeform 12"/>
          <p:cNvSpPr>
            <a:spLocks/>
          </p:cNvSpPr>
          <p:nvPr/>
        </p:nvSpPr>
        <p:spPr bwMode="auto">
          <a:xfrm rot="1465510" flipV="1">
            <a:off x="2092325" y="5292725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2DFF23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">
        <p:fade/>
      </p:transition>
    </mc:Choice>
    <mc:Fallback>
      <p:transition advTm="2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Area of a Circle</a:t>
            </a:r>
          </a:p>
        </p:txBody>
      </p:sp>
      <p:sp>
        <p:nvSpPr>
          <p:cNvPr id="84995" name="Line 3"/>
          <p:cNvSpPr>
            <a:spLocks noChangeShapeType="1"/>
          </p:cNvSpPr>
          <p:nvPr/>
        </p:nvSpPr>
        <p:spPr bwMode="auto">
          <a:xfrm>
            <a:off x="2819400" y="14478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4996" name="Group 13"/>
          <p:cNvGrpSpPr>
            <a:grpSpLocks/>
          </p:cNvGrpSpPr>
          <p:nvPr/>
        </p:nvGrpSpPr>
        <p:grpSpPr bwMode="auto">
          <a:xfrm>
            <a:off x="2819400" y="2438400"/>
            <a:ext cx="1524000" cy="2209800"/>
            <a:chOff x="1776" y="1536"/>
            <a:chExt cx="960" cy="1392"/>
          </a:xfrm>
        </p:grpSpPr>
        <p:sp>
          <p:nvSpPr>
            <p:cNvPr id="85004" name="Freeform 4"/>
            <p:cNvSpPr>
              <a:spLocks/>
            </p:cNvSpPr>
            <p:nvPr/>
          </p:nvSpPr>
          <p:spPr bwMode="auto">
            <a:xfrm flipV="1">
              <a:off x="1776" y="1920"/>
              <a:ext cx="720" cy="1008"/>
            </a:xfrm>
            <a:custGeom>
              <a:avLst/>
              <a:gdLst>
                <a:gd name="T0" fmla="*/ 0 w 720"/>
                <a:gd name="T1" fmla="*/ 0 h 1008"/>
                <a:gd name="T2" fmla="*/ 0 w 720"/>
                <a:gd name="T3" fmla="*/ 1008 h 1008"/>
                <a:gd name="T4" fmla="*/ 720 w 720"/>
                <a:gd name="T5" fmla="*/ 288 h 1008"/>
                <a:gd name="T6" fmla="*/ 628 w 720"/>
                <a:gd name="T7" fmla="*/ 208 h 1008"/>
                <a:gd name="T8" fmla="*/ 532 w 720"/>
                <a:gd name="T9" fmla="*/ 140 h 1008"/>
                <a:gd name="T10" fmla="*/ 436 w 720"/>
                <a:gd name="T11" fmla="*/ 84 h 1008"/>
                <a:gd name="T12" fmla="*/ 364 w 720"/>
                <a:gd name="T13" fmla="*/ 56 h 1008"/>
                <a:gd name="T14" fmla="*/ 280 w 720"/>
                <a:gd name="T15" fmla="*/ 32 h 1008"/>
                <a:gd name="T16" fmla="*/ 180 w 720"/>
                <a:gd name="T17" fmla="*/ 12 h 1008"/>
                <a:gd name="T18" fmla="*/ 96 w 720"/>
                <a:gd name="T19" fmla="*/ 0 h 1008"/>
                <a:gd name="T20" fmla="*/ 0 w 720"/>
                <a:gd name="T21" fmla="*/ 0 h 10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20" h="1008">
                  <a:moveTo>
                    <a:pt x="0" y="0"/>
                  </a:moveTo>
                  <a:lnTo>
                    <a:pt x="0" y="1008"/>
                  </a:lnTo>
                  <a:lnTo>
                    <a:pt x="720" y="288"/>
                  </a:lnTo>
                  <a:lnTo>
                    <a:pt x="628" y="208"/>
                  </a:lnTo>
                  <a:lnTo>
                    <a:pt x="532" y="140"/>
                  </a:lnTo>
                  <a:lnTo>
                    <a:pt x="436" y="84"/>
                  </a:lnTo>
                  <a:lnTo>
                    <a:pt x="364" y="56"/>
                  </a:lnTo>
                  <a:lnTo>
                    <a:pt x="280" y="32"/>
                  </a:lnTo>
                  <a:lnTo>
                    <a:pt x="180" y="12"/>
                  </a:lnTo>
                  <a:lnTo>
                    <a:pt x="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FF23"/>
            </a:solid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05" name="Freeform 5"/>
            <p:cNvSpPr>
              <a:spLocks/>
            </p:cNvSpPr>
            <p:nvPr/>
          </p:nvSpPr>
          <p:spPr bwMode="auto">
            <a:xfrm rot="18911854" flipV="1">
              <a:off x="2016" y="1536"/>
              <a:ext cx="720" cy="1008"/>
            </a:xfrm>
            <a:custGeom>
              <a:avLst/>
              <a:gdLst>
                <a:gd name="T0" fmla="*/ 0 w 720"/>
                <a:gd name="T1" fmla="*/ 0 h 1008"/>
                <a:gd name="T2" fmla="*/ 0 w 720"/>
                <a:gd name="T3" fmla="*/ 1008 h 1008"/>
                <a:gd name="T4" fmla="*/ 720 w 720"/>
                <a:gd name="T5" fmla="*/ 288 h 1008"/>
                <a:gd name="T6" fmla="*/ 628 w 720"/>
                <a:gd name="T7" fmla="*/ 208 h 1008"/>
                <a:gd name="T8" fmla="*/ 532 w 720"/>
                <a:gd name="T9" fmla="*/ 140 h 1008"/>
                <a:gd name="T10" fmla="*/ 436 w 720"/>
                <a:gd name="T11" fmla="*/ 84 h 1008"/>
                <a:gd name="T12" fmla="*/ 364 w 720"/>
                <a:gd name="T13" fmla="*/ 56 h 1008"/>
                <a:gd name="T14" fmla="*/ 280 w 720"/>
                <a:gd name="T15" fmla="*/ 32 h 1008"/>
                <a:gd name="T16" fmla="*/ 180 w 720"/>
                <a:gd name="T17" fmla="*/ 12 h 1008"/>
                <a:gd name="T18" fmla="*/ 96 w 720"/>
                <a:gd name="T19" fmla="*/ 0 h 1008"/>
                <a:gd name="T20" fmla="*/ 0 w 720"/>
                <a:gd name="T21" fmla="*/ 0 h 10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20" h="1008">
                  <a:moveTo>
                    <a:pt x="0" y="0"/>
                  </a:moveTo>
                  <a:lnTo>
                    <a:pt x="0" y="1008"/>
                  </a:lnTo>
                  <a:lnTo>
                    <a:pt x="720" y="288"/>
                  </a:lnTo>
                  <a:lnTo>
                    <a:pt x="628" y="208"/>
                  </a:lnTo>
                  <a:lnTo>
                    <a:pt x="532" y="140"/>
                  </a:lnTo>
                  <a:lnTo>
                    <a:pt x="436" y="84"/>
                  </a:lnTo>
                  <a:lnTo>
                    <a:pt x="364" y="56"/>
                  </a:lnTo>
                  <a:lnTo>
                    <a:pt x="280" y="32"/>
                  </a:lnTo>
                  <a:lnTo>
                    <a:pt x="180" y="12"/>
                  </a:lnTo>
                  <a:lnTo>
                    <a:pt x="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1F1C"/>
            </a:solid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4997" name="Line 6"/>
          <p:cNvSpPr>
            <a:spLocks noChangeShapeType="1"/>
          </p:cNvSpPr>
          <p:nvPr/>
        </p:nvSpPr>
        <p:spPr bwMode="auto">
          <a:xfrm flipH="1">
            <a:off x="2819400" y="14478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8" name="Freeform 7"/>
          <p:cNvSpPr>
            <a:spLocks/>
          </p:cNvSpPr>
          <p:nvPr/>
        </p:nvSpPr>
        <p:spPr bwMode="auto">
          <a:xfrm flipH="1">
            <a:off x="1676400" y="14478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999" name="Freeform 8"/>
          <p:cNvSpPr>
            <a:spLocks/>
          </p:cNvSpPr>
          <p:nvPr/>
        </p:nvSpPr>
        <p:spPr bwMode="auto">
          <a:xfrm flipH="1" flipV="1">
            <a:off x="1676400" y="30480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00" name="Freeform 9"/>
          <p:cNvSpPr>
            <a:spLocks/>
          </p:cNvSpPr>
          <p:nvPr/>
        </p:nvSpPr>
        <p:spPr bwMode="auto">
          <a:xfrm rot="2688146" flipH="1" flipV="1">
            <a:off x="1295400" y="24384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01" name="Freeform 10"/>
          <p:cNvSpPr>
            <a:spLocks/>
          </p:cNvSpPr>
          <p:nvPr/>
        </p:nvSpPr>
        <p:spPr bwMode="auto">
          <a:xfrm rot="5400000" flipH="1" flipV="1">
            <a:off x="1447800" y="16764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02" name="Freeform 11"/>
          <p:cNvSpPr>
            <a:spLocks/>
          </p:cNvSpPr>
          <p:nvPr/>
        </p:nvSpPr>
        <p:spPr bwMode="auto">
          <a:xfrm rot="-1198656">
            <a:off x="1447800" y="48768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1F1C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03" name="Freeform 12"/>
          <p:cNvSpPr>
            <a:spLocks/>
          </p:cNvSpPr>
          <p:nvPr/>
        </p:nvSpPr>
        <p:spPr bwMode="auto">
          <a:xfrm rot="1465510" flipV="1">
            <a:off x="2092325" y="5292725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2DFF23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">
        <p:fade/>
      </p:transition>
    </mc:Choice>
    <mc:Fallback>
      <p:transition advTm="2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Area of a Circle</a:t>
            </a:r>
          </a:p>
        </p:txBody>
      </p:sp>
      <p:sp>
        <p:nvSpPr>
          <p:cNvPr id="86019" name="Line 3"/>
          <p:cNvSpPr>
            <a:spLocks noChangeShapeType="1"/>
          </p:cNvSpPr>
          <p:nvPr/>
        </p:nvSpPr>
        <p:spPr bwMode="auto">
          <a:xfrm>
            <a:off x="2819400" y="14478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6020" name="Group 4"/>
          <p:cNvGrpSpPr>
            <a:grpSpLocks/>
          </p:cNvGrpSpPr>
          <p:nvPr/>
        </p:nvGrpSpPr>
        <p:grpSpPr bwMode="auto">
          <a:xfrm rot="-1304185">
            <a:off x="2836863" y="3098800"/>
            <a:ext cx="1524000" cy="2209800"/>
            <a:chOff x="1776" y="1536"/>
            <a:chExt cx="960" cy="1392"/>
          </a:xfrm>
        </p:grpSpPr>
        <p:sp>
          <p:nvSpPr>
            <p:cNvPr id="86028" name="Freeform 5"/>
            <p:cNvSpPr>
              <a:spLocks/>
            </p:cNvSpPr>
            <p:nvPr/>
          </p:nvSpPr>
          <p:spPr bwMode="auto">
            <a:xfrm flipV="1">
              <a:off x="1776" y="1920"/>
              <a:ext cx="720" cy="1008"/>
            </a:xfrm>
            <a:custGeom>
              <a:avLst/>
              <a:gdLst>
                <a:gd name="T0" fmla="*/ 0 w 720"/>
                <a:gd name="T1" fmla="*/ 0 h 1008"/>
                <a:gd name="T2" fmla="*/ 0 w 720"/>
                <a:gd name="T3" fmla="*/ 1008 h 1008"/>
                <a:gd name="T4" fmla="*/ 720 w 720"/>
                <a:gd name="T5" fmla="*/ 288 h 1008"/>
                <a:gd name="T6" fmla="*/ 628 w 720"/>
                <a:gd name="T7" fmla="*/ 208 h 1008"/>
                <a:gd name="T8" fmla="*/ 532 w 720"/>
                <a:gd name="T9" fmla="*/ 140 h 1008"/>
                <a:gd name="T10" fmla="*/ 436 w 720"/>
                <a:gd name="T11" fmla="*/ 84 h 1008"/>
                <a:gd name="T12" fmla="*/ 364 w 720"/>
                <a:gd name="T13" fmla="*/ 56 h 1008"/>
                <a:gd name="T14" fmla="*/ 280 w 720"/>
                <a:gd name="T15" fmla="*/ 32 h 1008"/>
                <a:gd name="T16" fmla="*/ 180 w 720"/>
                <a:gd name="T17" fmla="*/ 12 h 1008"/>
                <a:gd name="T18" fmla="*/ 96 w 720"/>
                <a:gd name="T19" fmla="*/ 0 h 1008"/>
                <a:gd name="T20" fmla="*/ 0 w 720"/>
                <a:gd name="T21" fmla="*/ 0 h 10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20" h="1008">
                  <a:moveTo>
                    <a:pt x="0" y="0"/>
                  </a:moveTo>
                  <a:lnTo>
                    <a:pt x="0" y="1008"/>
                  </a:lnTo>
                  <a:lnTo>
                    <a:pt x="720" y="288"/>
                  </a:lnTo>
                  <a:lnTo>
                    <a:pt x="628" y="208"/>
                  </a:lnTo>
                  <a:lnTo>
                    <a:pt x="532" y="140"/>
                  </a:lnTo>
                  <a:lnTo>
                    <a:pt x="436" y="84"/>
                  </a:lnTo>
                  <a:lnTo>
                    <a:pt x="364" y="56"/>
                  </a:lnTo>
                  <a:lnTo>
                    <a:pt x="280" y="32"/>
                  </a:lnTo>
                  <a:lnTo>
                    <a:pt x="180" y="12"/>
                  </a:lnTo>
                  <a:lnTo>
                    <a:pt x="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FF23"/>
            </a:solid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9" name="Freeform 6"/>
            <p:cNvSpPr>
              <a:spLocks/>
            </p:cNvSpPr>
            <p:nvPr/>
          </p:nvSpPr>
          <p:spPr bwMode="auto">
            <a:xfrm rot="18911854" flipV="1">
              <a:off x="2016" y="1536"/>
              <a:ext cx="720" cy="1008"/>
            </a:xfrm>
            <a:custGeom>
              <a:avLst/>
              <a:gdLst>
                <a:gd name="T0" fmla="*/ 0 w 720"/>
                <a:gd name="T1" fmla="*/ 0 h 1008"/>
                <a:gd name="T2" fmla="*/ 0 w 720"/>
                <a:gd name="T3" fmla="*/ 1008 h 1008"/>
                <a:gd name="T4" fmla="*/ 720 w 720"/>
                <a:gd name="T5" fmla="*/ 288 h 1008"/>
                <a:gd name="T6" fmla="*/ 628 w 720"/>
                <a:gd name="T7" fmla="*/ 208 h 1008"/>
                <a:gd name="T8" fmla="*/ 532 w 720"/>
                <a:gd name="T9" fmla="*/ 140 h 1008"/>
                <a:gd name="T10" fmla="*/ 436 w 720"/>
                <a:gd name="T11" fmla="*/ 84 h 1008"/>
                <a:gd name="T12" fmla="*/ 364 w 720"/>
                <a:gd name="T13" fmla="*/ 56 h 1008"/>
                <a:gd name="T14" fmla="*/ 280 w 720"/>
                <a:gd name="T15" fmla="*/ 32 h 1008"/>
                <a:gd name="T16" fmla="*/ 180 w 720"/>
                <a:gd name="T17" fmla="*/ 12 h 1008"/>
                <a:gd name="T18" fmla="*/ 96 w 720"/>
                <a:gd name="T19" fmla="*/ 0 h 1008"/>
                <a:gd name="T20" fmla="*/ 0 w 720"/>
                <a:gd name="T21" fmla="*/ 0 h 10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20" h="1008">
                  <a:moveTo>
                    <a:pt x="0" y="0"/>
                  </a:moveTo>
                  <a:lnTo>
                    <a:pt x="0" y="1008"/>
                  </a:lnTo>
                  <a:lnTo>
                    <a:pt x="720" y="288"/>
                  </a:lnTo>
                  <a:lnTo>
                    <a:pt x="628" y="208"/>
                  </a:lnTo>
                  <a:lnTo>
                    <a:pt x="532" y="140"/>
                  </a:lnTo>
                  <a:lnTo>
                    <a:pt x="436" y="84"/>
                  </a:lnTo>
                  <a:lnTo>
                    <a:pt x="364" y="56"/>
                  </a:lnTo>
                  <a:lnTo>
                    <a:pt x="280" y="32"/>
                  </a:lnTo>
                  <a:lnTo>
                    <a:pt x="180" y="12"/>
                  </a:lnTo>
                  <a:lnTo>
                    <a:pt x="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1F1C"/>
            </a:solid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6021" name="Line 7"/>
          <p:cNvSpPr>
            <a:spLocks noChangeShapeType="1"/>
          </p:cNvSpPr>
          <p:nvPr/>
        </p:nvSpPr>
        <p:spPr bwMode="auto">
          <a:xfrm flipH="1">
            <a:off x="2819400" y="14478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2" name="Freeform 8"/>
          <p:cNvSpPr>
            <a:spLocks/>
          </p:cNvSpPr>
          <p:nvPr/>
        </p:nvSpPr>
        <p:spPr bwMode="auto">
          <a:xfrm flipH="1">
            <a:off x="1676400" y="14478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3" name="Freeform 9"/>
          <p:cNvSpPr>
            <a:spLocks/>
          </p:cNvSpPr>
          <p:nvPr/>
        </p:nvSpPr>
        <p:spPr bwMode="auto">
          <a:xfrm flipH="1" flipV="1">
            <a:off x="1676400" y="30480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4" name="Freeform 10"/>
          <p:cNvSpPr>
            <a:spLocks/>
          </p:cNvSpPr>
          <p:nvPr/>
        </p:nvSpPr>
        <p:spPr bwMode="auto">
          <a:xfrm rot="2688146" flipH="1" flipV="1">
            <a:off x="1295400" y="24384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5" name="Freeform 11"/>
          <p:cNvSpPr>
            <a:spLocks/>
          </p:cNvSpPr>
          <p:nvPr/>
        </p:nvSpPr>
        <p:spPr bwMode="auto">
          <a:xfrm rot="5400000" flipH="1" flipV="1">
            <a:off x="1447800" y="16764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6" name="Freeform 12"/>
          <p:cNvSpPr>
            <a:spLocks/>
          </p:cNvSpPr>
          <p:nvPr/>
        </p:nvSpPr>
        <p:spPr bwMode="auto">
          <a:xfrm rot="-1198656">
            <a:off x="1447800" y="48768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1F1C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7" name="Freeform 13"/>
          <p:cNvSpPr>
            <a:spLocks/>
          </p:cNvSpPr>
          <p:nvPr/>
        </p:nvSpPr>
        <p:spPr bwMode="auto">
          <a:xfrm rot="1465510" flipV="1">
            <a:off x="2092325" y="5292725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2DFF23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">
        <p:fade/>
      </p:transition>
    </mc:Choice>
    <mc:Fallback>
      <p:transition advTm="2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Area of a Circle</a:t>
            </a:r>
          </a:p>
        </p:txBody>
      </p:sp>
      <p:sp>
        <p:nvSpPr>
          <p:cNvPr id="87043" name="Line 3"/>
          <p:cNvSpPr>
            <a:spLocks noChangeShapeType="1"/>
          </p:cNvSpPr>
          <p:nvPr/>
        </p:nvSpPr>
        <p:spPr bwMode="auto">
          <a:xfrm>
            <a:off x="2819400" y="14478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7044" name="Group 4"/>
          <p:cNvGrpSpPr>
            <a:grpSpLocks/>
          </p:cNvGrpSpPr>
          <p:nvPr/>
        </p:nvGrpSpPr>
        <p:grpSpPr bwMode="auto">
          <a:xfrm rot="-4102333">
            <a:off x="3159125" y="3759200"/>
            <a:ext cx="1524000" cy="2209800"/>
            <a:chOff x="1776" y="1536"/>
            <a:chExt cx="960" cy="1392"/>
          </a:xfrm>
        </p:grpSpPr>
        <p:sp>
          <p:nvSpPr>
            <p:cNvPr id="87052" name="Freeform 5"/>
            <p:cNvSpPr>
              <a:spLocks/>
            </p:cNvSpPr>
            <p:nvPr/>
          </p:nvSpPr>
          <p:spPr bwMode="auto">
            <a:xfrm flipV="1">
              <a:off x="1776" y="1920"/>
              <a:ext cx="720" cy="1008"/>
            </a:xfrm>
            <a:custGeom>
              <a:avLst/>
              <a:gdLst>
                <a:gd name="T0" fmla="*/ 0 w 720"/>
                <a:gd name="T1" fmla="*/ 0 h 1008"/>
                <a:gd name="T2" fmla="*/ 0 w 720"/>
                <a:gd name="T3" fmla="*/ 1008 h 1008"/>
                <a:gd name="T4" fmla="*/ 720 w 720"/>
                <a:gd name="T5" fmla="*/ 288 h 1008"/>
                <a:gd name="T6" fmla="*/ 628 w 720"/>
                <a:gd name="T7" fmla="*/ 208 h 1008"/>
                <a:gd name="T8" fmla="*/ 532 w 720"/>
                <a:gd name="T9" fmla="*/ 140 h 1008"/>
                <a:gd name="T10" fmla="*/ 436 w 720"/>
                <a:gd name="T11" fmla="*/ 84 h 1008"/>
                <a:gd name="T12" fmla="*/ 364 w 720"/>
                <a:gd name="T13" fmla="*/ 56 h 1008"/>
                <a:gd name="T14" fmla="*/ 280 w 720"/>
                <a:gd name="T15" fmla="*/ 32 h 1008"/>
                <a:gd name="T16" fmla="*/ 180 w 720"/>
                <a:gd name="T17" fmla="*/ 12 h 1008"/>
                <a:gd name="T18" fmla="*/ 96 w 720"/>
                <a:gd name="T19" fmla="*/ 0 h 1008"/>
                <a:gd name="T20" fmla="*/ 0 w 720"/>
                <a:gd name="T21" fmla="*/ 0 h 10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20" h="1008">
                  <a:moveTo>
                    <a:pt x="0" y="0"/>
                  </a:moveTo>
                  <a:lnTo>
                    <a:pt x="0" y="1008"/>
                  </a:lnTo>
                  <a:lnTo>
                    <a:pt x="720" y="288"/>
                  </a:lnTo>
                  <a:lnTo>
                    <a:pt x="628" y="208"/>
                  </a:lnTo>
                  <a:lnTo>
                    <a:pt x="532" y="140"/>
                  </a:lnTo>
                  <a:lnTo>
                    <a:pt x="436" y="84"/>
                  </a:lnTo>
                  <a:lnTo>
                    <a:pt x="364" y="56"/>
                  </a:lnTo>
                  <a:lnTo>
                    <a:pt x="280" y="32"/>
                  </a:lnTo>
                  <a:lnTo>
                    <a:pt x="180" y="12"/>
                  </a:lnTo>
                  <a:lnTo>
                    <a:pt x="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FF23"/>
            </a:solid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3" name="Freeform 6"/>
            <p:cNvSpPr>
              <a:spLocks/>
            </p:cNvSpPr>
            <p:nvPr/>
          </p:nvSpPr>
          <p:spPr bwMode="auto">
            <a:xfrm rot="18911854" flipV="1">
              <a:off x="2016" y="1536"/>
              <a:ext cx="720" cy="1008"/>
            </a:xfrm>
            <a:custGeom>
              <a:avLst/>
              <a:gdLst>
                <a:gd name="T0" fmla="*/ 0 w 720"/>
                <a:gd name="T1" fmla="*/ 0 h 1008"/>
                <a:gd name="T2" fmla="*/ 0 w 720"/>
                <a:gd name="T3" fmla="*/ 1008 h 1008"/>
                <a:gd name="T4" fmla="*/ 720 w 720"/>
                <a:gd name="T5" fmla="*/ 288 h 1008"/>
                <a:gd name="T6" fmla="*/ 628 w 720"/>
                <a:gd name="T7" fmla="*/ 208 h 1008"/>
                <a:gd name="T8" fmla="*/ 532 w 720"/>
                <a:gd name="T9" fmla="*/ 140 h 1008"/>
                <a:gd name="T10" fmla="*/ 436 w 720"/>
                <a:gd name="T11" fmla="*/ 84 h 1008"/>
                <a:gd name="T12" fmla="*/ 364 w 720"/>
                <a:gd name="T13" fmla="*/ 56 h 1008"/>
                <a:gd name="T14" fmla="*/ 280 w 720"/>
                <a:gd name="T15" fmla="*/ 32 h 1008"/>
                <a:gd name="T16" fmla="*/ 180 w 720"/>
                <a:gd name="T17" fmla="*/ 12 h 1008"/>
                <a:gd name="T18" fmla="*/ 96 w 720"/>
                <a:gd name="T19" fmla="*/ 0 h 1008"/>
                <a:gd name="T20" fmla="*/ 0 w 720"/>
                <a:gd name="T21" fmla="*/ 0 h 10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20" h="1008">
                  <a:moveTo>
                    <a:pt x="0" y="0"/>
                  </a:moveTo>
                  <a:lnTo>
                    <a:pt x="0" y="1008"/>
                  </a:lnTo>
                  <a:lnTo>
                    <a:pt x="720" y="288"/>
                  </a:lnTo>
                  <a:lnTo>
                    <a:pt x="628" y="208"/>
                  </a:lnTo>
                  <a:lnTo>
                    <a:pt x="532" y="140"/>
                  </a:lnTo>
                  <a:lnTo>
                    <a:pt x="436" y="84"/>
                  </a:lnTo>
                  <a:lnTo>
                    <a:pt x="364" y="56"/>
                  </a:lnTo>
                  <a:lnTo>
                    <a:pt x="280" y="32"/>
                  </a:lnTo>
                  <a:lnTo>
                    <a:pt x="180" y="12"/>
                  </a:lnTo>
                  <a:lnTo>
                    <a:pt x="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1F1C"/>
            </a:solid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7045" name="Line 7"/>
          <p:cNvSpPr>
            <a:spLocks noChangeShapeType="1"/>
          </p:cNvSpPr>
          <p:nvPr/>
        </p:nvSpPr>
        <p:spPr bwMode="auto">
          <a:xfrm flipH="1">
            <a:off x="2819400" y="14478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6" name="Freeform 8"/>
          <p:cNvSpPr>
            <a:spLocks/>
          </p:cNvSpPr>
          <p:nvPr/>
        </p:nvSpPr>
        <p:spPr bwMode="auto">
          <a:xfrm flipH="1">
            <a:off x="1676400" y="14478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47" name="Freeform 9"/>
          <p:cNvSpPr>
            <a:spLocks/>
          </p:cNvSpPr>
          <p:nvPr/>
        </p:nvSpPr>
        <p:spPr bwMode="auto">
          <a:xfrm flipH="1" flipV="1">
            <a:off x="1676400" y="30480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48" name="Freeform 10"/>
          <p:cNvSpPr>
            <a:spLocks/>
          </p:cNvSpPr>
          <p:nvPr/>
        </p:nvSpPr>
        <p:spPr bwMode="auto">
          <a:xfrm rot="2688146" flipH="1" flipV="1">
            <a:off x="1295400" y="24384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49" name="Freeform 11"/>
          <p:cNvSpPr>
            <a:spLocks/>
          </p:cNvSpPr>
          <p:nvPr/>
        </p:nvSpPr>
        <p:spPr bwMode="auto">
          <a:xfrm rot="5400000" flipH="1" flipV="1">
            <a:off x="1447800" y="16764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50" name="Freeform 12"/>
          <p:cNvSpPr>
            <a:spLocks/>
          </p:cNvSpPr>
          <p:nvPr/>
        </p:nvSpPr>
        <p:spPr bwMode="auto">
          <a:xfrm rot="-1198656">
            <a:off x="1447800" y="48768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1F1C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51" name="Freeform 13"/>
          <p:cNvSpPr>
            <a:spLocks/>
          </p:cNvSpPr>
          <p:nvPr/>
        </p:nvSpPr>
        <p:spPr bwMode="auto">
          <a:xfrm rot="1465510" flipV="1">
            <a:off x="2092325" y="5292725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2DFF23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">
        <p:fade/>
      </p:transition>
    </mc:Choice>
    <mc:Fallback>
      <p:transition advTm="2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Area of a Circle</a:t>
            </a:r>
          </a:p>
        </p:txBody>
      </p:sp>
      <p:sp>
        <p:nvSpPr>
          <p:cNvPr id="88067" name="Line 3"/>
          <p:cNvSpPr>
            <a:spLocks noChangeShapeType="1"/>
          </p:cNvSpPr>
          <p:nvPr/>
        </p:nvSpPr>
        <p:spPr bwMode="auto">
          <a:xfrm>
            <a:off x="2819400" y="14478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8068" name="Group 4"/>
          <p:cNvGrpSpPr>
            <a:grpSpLocks/>
          </p:cNvGrpSpPr>
          <p:nvPr/>
        </p:nvGrpSpPr>
        <p:grpSpPr bwMode="auto">
          <a:xfrm rot="-5634536">
            <a:off x="2717800" y="4181475"/>
            <a:ext cx="1524000" cy="2209800"/>
            <a:chOff x="1776" y="1536"/>
            <a:chExt cx="960" cy="1392"/>
          </a:xfrm>
        </p:grpSpPr>
        <p:sp>
          <p:nvSpPr>
            <p:cNvPr id="88076" name="Freeform 5"/>
            <p:cNvSpPr>
              <a:spLocks/>
            </p:cNvSpPr>
            <p:nvPr/>
          </p:nvSpPr>
          <p:spPr bwMode="auto">
            <a:xfrm flipV="1">
              <a:off x="1776" y="1920"/>
              <a:ext cx="720" cy="1008"/>
            </a:xfrm>
            <a:custGeom>
              <a:avLst/>
              <a:gdLst>
                <a:gd name="T0" fmla="*/ 0 w 720"/>
                <a:gd name="T1" fmla="*/ 0 h 1008"/>
                <a:gd name="T2" fmla="*/ 0 w 720"/>
                <a:gd name="T3" fmla="*/ 1008 h 1008"/>
                <a:gd name="T4" fmla="*/ 720 w 720"/>
                <a:gd name="T5" fmla="*/ 288 h 1008"/>
                <a:gd name="T6" fmla="*/ 628 w 720"/>
                <a:gd name="T7" fmla="*/ 208 h 1008"/>
                <a:gd name="T8" fmla="*/ 532 w 720"/>
                <a:gd name="T9" fmla="*/ 140 h 1008"/>
                <a:gd name="T10" fmla="*/ 436 w 720"/>
                <a:gd name="T11" fmla="*/ 84 h 1008"/>
                <a:gd name="T12" fmla="*/ 364 w 720"/>
                <a:gd name="T13" fmla="*/ 56 h 1008"/>
                <a:gd name="T14" fmla="*/ 280 w 720"/>
                <a:gd name="T15" fmla="*/ 32 h 1008"/>
                <a:gd name="T16" fmla="*/ 180 w 720"/>
                <a:gd name="T17" fmla="*/ 12 h 1008"/>
                <a:gd name="T18" fmla="*/ 96 w 720"/>
                <a:gd name="T19" fmla="*/ 0 h 1008"/>
                <a:gd name="T20" fmla="*/ 0 w 720"/>
                <a:gd name="T21" fmla="*/ 0 h 10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20" h="1008">
                  <a:moveTo>
                    <a:pt x="0" y="0"/>
                  </a:moveTo>
                  <a:lnTo>
                    <a:pt x="0" y="1008"/>
                  </a:lnTo>
                  <a:lnTo>
                    <a:pt x="720" y="288"/>
                  </a:lnTo>
                  <a:lnTo>
                    <a:pt x="628" y="208"/>
                  </a:lnTo>
                  <a:lnTo>
                    <a:pt x="532" y="140"/>
                  </a:lnTo>
                  <a:lnTo>
                    <a:pt x="436" y="84"/>
                  </a:lnTo>
                  <a:lnTo>
                    <a:pt x="364" y="56"/>
                  </a:lnTo>
                  <a:lnTo>
                    <a:pt x="280" y="32"/>
                  </a:lnTo>
                  <a:lnTo>
                    <a:pt x="180" y="12"/>
                  </a:lnTo>
                  <a:lnTo>
                    <a:pt x="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FF23"/>
            </a:solid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77" name="Freeform 6"/>
            <p:cNvSpPr>
              <a:spLocks/>
            </p:cNvSpPr>
            <p:nvPr/>
          </p:nvSpPr>
          <p:spPr bwMode="auto">
            <a:xfrm rot="18911854" flipV="1">
              <a:off x="2016" y="1536"/>
              <a:ext cx="720" cy="1008"/>
            </a:xfrm>
            <a:custGeom>
              <a:avLst/>
              <a:gdLst>
                <a:gd name="T0" fmla="*/ 0 w 720"/>
                <a:gd name="T1" fmla="*/ 0 h 1008"/>
                <a:gd name="T2" fmla="*/ 0 w 720"/>
                <a:gd name="T3" fmla="*/ 1008 h 1008"/>
                <a:gd name="T4" fmla="*/ 720 w 720"/>
                <a:gd name="T5" fmla="*/ 288 h 1008"/>
                <a:gd name="T6" fmla="*/ 628 w 720"/>
                <a:gd name="T7" fmla="*/ 208 h 1008"/>
                <a:gd name="T8" fmla="*/ 532 w 720"/>
                <a:gd name="T9" fmla="*/ 140 h 1008"/>
                <a:gd name="T10" fmla="*/ 436 w 720"/>
                <a:gd name="T11" fmla="*/ 84 h 1008"/>
                <a:gd name="T12" fmla="*/ 364 w 720"/>
                <a:gd name="T13" fmla="*/ 56 h 1008"/>
                <a:gd name="T14" fmla="*/ 280 w 720"/>
                <a:gd name="T15" fmla="*/ 32 h 1008"/>
                <a:gd name="T16" fmla="*/ 180 w 720"/>
                <a:gd name="T17" fmla="*/ 12 h 1008"/>
                <a:gd name="T18" fmla="*/ 96 w 720"/>
                <a:gd name="T19" fmla="*/ 0 h 1008"/>
                <a:gd name="T20" fmla="*/ 0 w 720"/>
                <a:gd name="T21" fmla="*/ 0 h 10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20" h="1008">
                  <a:moveTo>
                    <a:pt x="0" y="0"/>
                  </a:moveTo>
                  <a:lnTo>
                    <a:pt x="0" y="1008"/>
                  </a:lnTo>
                  <a:lnTo>
                    <a:pt x="720" y="288"/>
                  </a:lnTo>
                  <a:lnTo>
                    <a:pt x="628" y="208"/>
                  </a:lnTo>
                  <a:lnTo>
                    <a:pt x="532" y="140"/>
                  </a:lnTo>
                  <a:lnTo>
                    <a:pt x="436" y="84"/>
                  </a:lnTo>
                  <a:lnTo>
                    <a:pt x="364" y="56"/>
                  </a:lnTo>
                  <a:lnTo>
                    <a:pt x="280" y="32"/>
                  </a:lnTo>
                  <a:lnTo>
                    <a:pt x="180" y="12"/>
                  </a:lnTo>
                  <a:lnTo>
                    <a:pt x="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1F1C"/>
            </a:solid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8069" name="Line 7"/>
          <p:cNvSpPr>
            <a:spLocks noChangeShapeType="1"/>
          </p:cNvSpPr>
          <p:nvPr/>
        </p:nvSpPr>
        <p:spPr bwMode="auto">
          <a:xfrm flipH="1">
            <a:off x="2819400" y="14478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0" name="Freeform 8"/>
          <p:cNvSpPr>
            <a:spLocks/>
          </p:cNvSpPr>
          <p:nvPr/>
        </p:nvSpPr>
        <p:spPr bwMode="auto">
          <a:xfrm flipH="1">
            <a:off x="1676400" y="14478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1" name="Freeform 9"/>
          <p:cNvSpPr>
            <a:spLocks/>
          </p:cNvSpPr>
          <p:nvPr/>
        </p:nvSpPr>
        <p:spPr bwMode="auto">
          <a:xfrm flipH="1" flipV="1">
            <a:off x="1676400" y="30480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2" name="Freeform 10"/>
          <p:cNvSpPr>
            <a:spLocks/>
          </p:cNvSpPr>
          <p:nvPr/>
        </p:nvSpPr>
        <p:spPr bwMode="auto">
          <a:xfrm rot="2688146" flipH="1" flipV="1">
            <a:off x="1295400" y="24384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3" name="Freeform 11"/>
          <p:cNvSpPr>
            <a:spLocks/>
          </p:cNvSpPr>
          <p:nvPr/>
        </p:nvSpPr>
        <p:spPr bwMode="auto">
          <a:xfrm rot="5400000" flipH="1" flipV="1">
            <a:off x="1447800" y="16764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4" name="Freeform 12"/>
          <p:cNvSpPr>
            <a:spLocks/>
          </p:cNvSpPr>
          <p:nvPr/>
        </p:nvSpPr>
        <p:spPr bwMode="auto">
          <a:xfrm rot="-1198656">
            <a:off x="1447800" y="48768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1F1C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5" name="Freeform 13"/>
          <p:cNvSpPr>
            <a:spLocks/>
          </p:cNvSpPr>
          <p:nvPr/>
        </p:nvSpPr>
        <p:spPr bwMode="auto">
          <a:xfrm rot="1465510" flipV="1">
            <a:off x="2092325" y="5292725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2DFF23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">
        <p:fade/>
      </p:transition>
    </mc:Choice>
    <mc:Fallback>
      <p:transition advTm="2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Area of a Circle</a:t>
            </a:r>
          </a:p>
        </p:txBody>
      </p:sp>
      <p:sp>
        <p:nvSpPr>
          <p:cNvPr id="89091" name="Line 3"/>
          <p:cNvSpPr>
            <a:spLocks noChangeShapeType="1"/>
          </p:cNvSpPr>
          <p:nvPr/>
        </p:nvSpPr>
        <p:spPr bwMode="auto">
          <a:xfrm>
            <a:off x="2819400" y="14478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2" name="Freeform 5"/>
          <p:cNvSpPr>
            <a:spLocks/>
          </p:cNvSpPr>
          <p:nvPr/>
        </p:nvSpPr>
        <p:spPr bwMode="auto">
          <a:xfrm rot="14929230" flipV="1">
            <a:off x="3006725" y="5027613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2DFF23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093" name="Freeform 6"/>
          <p:cNvSpPr>
            <a:spLocks/>
          </p:cNvSpPr>
          <p:nvPr/>
        </p:nvSpPr>
        <p:spPr bwMode="auto">
          <a:xfrm rot="12241084" flipV="1">
            <a:off x="2300288" y="4892675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1F1C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094" name="Line 7"/>
          <p:cNvSpPr>
            <a:spLocks noChangeShapeType="1"/>
          </p:cNvSpPr>
          <p:nvPr/>
        </p:nvSpPr>
        <p:spPr bwMode="auto">
          <a:xfrm flipH="1">
            <a:off x="2819400" y="14478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5" name="Freeform 8"/>
          <p:cNvSpPr>
            <a:spLocks/>
          </p:cNvSpPr>
          <p:nvPr/>
        </p:nvSpPr>
        <p:spPr bwMode="auto">
          <a:xfrm flipH="1">
            <a:off x="1676400" y="14478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096" name="Freeform 9"/>
          <p:cNvSpPr>
            <a:spLocks/>
          </p:cNvSpPr>
          <p:nvPr/>
        </p:nvSpPr>
        <p:spPr bwMode="auto">
          <a:xfrm flipH="1" flipV="1">
            <a:off x="1676400" y="30480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097" name="Freeform 10"/>
          <p:cNvSpPr>
            <a:spLocks/>
          </p:cNvSpPr>
          <p:nvPr/>
        </p:nvSpPr>
        <p:spPr bwMode="auto">
          <a:xfrm rot="2688146" flipH="1" flipV="1">
            <a:off x="1295400" y="24384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098" name="Freeform 11"/>
          <p:cNvSpPr>
            <a:spLocks/>
          </p:cNvSpPr>
          <p:nvPr/>
        </p:nvSpPr>
        <p:spPr bwMode="auto">
          <a:xfrm rot="5400000" flipH="1" flipV="1">
            <a:off x="1447800" y="16764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099" name="Freeform 12"/>
          <p:cNvSpPr>
            <a:spLocks/>
          </p:cNvSpPr>
          <p:nvPr/>
        </p:nvSpPr>
        <p:spPr bwMode="auto">
          <a:xfrm rot="-1198656">
            <a:off x="1447800" y="48768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1F1C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100" name="Freeform 13"/>
          <p:cNvSpPr>
            <a:spLocks/>
          </p:cNvSpPr>
          <p:nvPr/>
        </p:nvSpPr>
        <p:spPr bwMode="auto">
          <a:xfrm rot="1465510" flipV="1">
            <a:off x="2092325" y="5292725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2DFF23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">
        <p:fade/>
      </p:transition>
    </mc:Choice>
    <mc:Fallback>
      <p:transition advTm="2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Area of a Circle</a:t>
            </a:r>
          </a:p>
        </p:txBody>
      </p:sp>
      <p:sp>
        <p:nvSpPr>
          <p:cNvPr id="90115" name="Line 3"/>
          <p:cNvSpPr>
            <a:spLocks noChangeShapeType="1"/>
          </p:cNvSpPr>
          <p:nvPr/>
        </p:nvSpPr>
        <p:spPr bwMode="auto">
          <a:xfrm>
            <a:off x="2819400" y="14478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6" name="Freeform 5"/>
          <p:cNvSpPr>
            <a:spLocks/>
          </p:cNvSpPr>
          <p:nvPr/>
        </p:nvSpPr>
        <p:spPr bwMode="auto">
          <a:xfrm rot="12241084" flipV="1">
            <a:off x="2300288" y="4892675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1F1C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17" name="Line 6"/>
          <p:cNvSpPr>
            <a:spLocks noChangeShapeType="1"/>
          </p:cNvSpPr>
          <p:nvPr/>
        </p:nvSpPr>
        <p:spPr bwMode="auto">
          <a:xfrm flipH="1">
            <a:off x="2819400" y="14478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8" name="Freeform 7"/>
          <p:cNvSpPr>
            <a:spLocks/>
          </p:cNvSpPr>
          <p:nvPr/>
        </p:nvSpPr>
        <p:spPr bwMode="auto">
          <a:xfrm flipH="1">
            <a:off x="1676400" y="14478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19" name="Freeform 8"/>
          <p:cNvSpPr>
            <a:spLocks/>
          </p:cNvSpPr>
          <p:nvPr/>
        </p:nvSpPr>
        <p:spPr bwMode="auto">
          <a:xfrm flipH="1" flipV="1">
            <a:off x="1676400" y="30480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0" name="Freeform 9"/>
          <p:cNvSpPr>
            <a:spLocks/>
          </p:cNvSpPr>
          <p:nvPr/>
        </p:nvSpPr>
        <p:spPr bwMode="auto">
          <a:xfrm rot="2688146" flipH="1" flipV="1">
            <a:off x="1295400" y="24384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1" name="Freeform 10"/>
          <p:cNvSpPr>
            <a:spLocks/>
          </p:cNvSpPr>
          <p:nvPr/>
        </p:nvSpPr>
        <p:spPr bwMode="auto">
          <a:xfrm rot="5400000" flipH="1" flipV="1">
            <a:off x="1447800" y="16764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2" name="Freeform 11"/>
          <p:cNvSpPr>
            <a:spLocks/>
          </p:cNvSpPr>
          <p:nvPr/>
        </p:nvSpPr>
        <p:spPr bwMode="auto">
          <a:xfrm rot="-1198656">
            <a:off x="1447800" y="48768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1F1C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3" name="Freeform 12"/>
          <p:cNvSpPr>
            <a:spLocks/>
          </p:cNvSpPr>
          <p:nvPr/>
        </p:nvSpPr>
        <p:spPr bwMode="auto">
          <a:xfrm rot="1465510" flipV="1">
            <a:off x="2092325" y="5292725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2DFF23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4" name="Freeform 4"/>
          <p:cNvSpPr>
            <a:spLocks/>
          </p:cNvSpPr>
          <p:nvPr/>
        </p:nvSpPr>
        <p:spPr bwMode="auto">
          <a:xfrm rot="18146989" flipV="1">
            <a:off x="3006725" y="5027613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2DFF23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">
        <p:fade/>
      </p:transition>
    </mc:Choice>
    <mc:Fallback>
      <p:transition advTm="2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152400"/>
            <a:ext cx="8839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0000"/>
                </a:solidFill>
              </a:rPr>
              <a:t>Area: How do we show work?</a:t>
            </a:r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 typeface="Wingdings" pitchFamily="-128" charset="2"/>
              <a:buNone/>
              <a:defRPr/>
            </a:pPr>
            <a:endParaRPr lang="en-US" sz="2800" smtClean="0"/>
          </a:p>
          <a:p>
            <a:pPr eaLnBrk="1" hangingPunct="1">
              <a:buFont typeface="Wingdings" pitchFamily="-128" charset="2"/>
              <a:buNone/>
              <a:defRPr/>
            </a:pPr>
            <a:endParaRPr lang="en-US" sz="2800" smtClean="0"/>
          </a:p>
          <a:p>
            <a:pPr eaLnBrk="1" hangingPunct="1">
              <a:buFont typeface="Wingdings" pitchFamily="-128" charset="2"/>
              <a:buNone/>
              <a:defRPr/>
            </a:pPr>
            <a:endParaRPr lang="en-US" sz="2800" smtClean="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286000" y="2057400"/>
            <a:ext cx="3048000" cy="2190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33400" y="2514600"/>
            <a:ext cx="1676400" cy="1190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latin typeface="Arial Black" pitchFamily="-128" charset="0"/>
              </a:rPr>
              <a:t>3 units</a:t>
            </a:r>
            <a:endParaRPr lang="en-US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819400" y="4343400"/>
            <a:ext cx="1676400" cy="1190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latin typeface="Arial Black" pitchFamily="-128" charset="0"/>
              </a:rPr>
              <a:t>4 units</a:t>
            </a:r>
            <a:endParaRPr lang="en-US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457200" y="762000"/>
            <a:ext cx="838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latin typeface="Arial Black" pitchFamily="-128" charset="0"/>
              </a:rPr>
              <a:t>1.  Begin with a General Formula</a:t>
            </a:r>
            <a:endParaRPr lang="en-US"/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609600" y="1371600"/>
            <a:ext cx="8229600" cy="579438"/>
          </a:xfrm>
          <a:prstGeom prst="rect">
            <a:avLst/>
          </a:prstGeom>
          <a:solidFill>
            <a:srgbClr val="F4F4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chemeClr val="hlink"/>
                </a:solidFill>
                <a:latin typeface="Arial Black" pitchFamily="-128" charset="0"/>
              </a:rPr>
              <a:t>Area of a Rectangle = base x height</a:t>
            </a:r>
            <a:endParaRPr lang="en-US"/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5486400" y="1981200"/>
            <a:ext cx="3581400" cy="3990975"/>
          </a:xfrm>
          <a:prstGeom prst="rect">
            <a:avLst/>
          </a:prstGeom>
          <a:solidFill>
            <a:srgbClr val="FFC9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i="1">
                <a:solidFill>
                  <a:schemeClr val="hlink"/>
                </a:solidFill>
              </a:rPr>
              <a:t>Note:</a:t>
            </a:r>
            <a:r>
              <a:rPr lang="en-US" sz="3200" b="1" i="1"/>
              <a:t>  </a:t>
            </a:r>
            <a:r>
              <a:rPr lang="en-US" sz="3200" b="1">
                <a:solidFill>
                  <a:srgbClr val="F4170E"/>
                </a:solidFill>
                <a:latin typeface="Arial Black" pitchFamily="-128" charset="0"/>
              </a:rPr>
              <a:t>base</a:t>
            </a:r>
            <a:r>
              <a:rPr lang="en-US" sz="3200" b="1" i="1"/>
              <a:t> and </a:t>
            </a:r>
            <a:r>
              <a:rPr lang="en-US" sz="3200" b="1">
                <a:solidFill>
                  <a:srgbClr val="F4170E"/>
                </a:solidFill>
                <a:latin typeface="Arial Black" pitchFamily="-128" charset="0"/>
              </a:rPr>
              <a:t>height</a:t>
            </a:r>
            <a:r>
              <a:rPr lang="en-US" sz="3200" b="1" i="1"/>
              <a:t> are better terms to use than </a:t>
            </a:r>
            <a:r>
              <a:rPr lang="en-US" sz="3200" b="1">
                <a:solidFill>
                  <a:schemeClr val="hlink"/>
                </a:solidFill>
                <a:latin typeface="Arial Black" pitchFamily="-128" charset="0"/>
              </a:rPr>
              <a:t>length</a:t>
            </a:r>
            <a:r>
              <a:rPr lang="en-US" sz="3200" b="1" i="1"/>
              <a:t> and </a:t>
            </a:r>
            <a:r>
              <a:rPr lang="en-US" sz="3200" b="1">
                <a:solidFill>
                  <a:schemeClr val="hlink"/>
                </a:solidFill>
                <a:latin typeface="Arial Black" pitchFamily="-128" charset="0"/>
              </a:rPr>
              <a:t>width</a:t>
            </a:r>
            <a:r>
              <a:rPr lang="en-US" sz="3200" b="1" i="1"/>
              <a:t> because of the way the other formulas work.</a:t>
            </a:r>
            <a:endParaRPr lang="en-US"/>
          </a:p>
        </p:txBody>
      </p:sp>
    </p:spTree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Area of a Circle</a:t>
            </a:r>
          </a:p>
        </p:txBody>
      </p:sp>
      <p:sp>
        <p:nvSpPr>
          <p:cNvPr id="91139" name="Line 3"/>
          <p:cNvSpPr>
            <a:spLocks noChangeShapeType="1"/>
          </p:cNvSpPr>
          <p:nvPr/>
        </p:nvSpPr>
        <p:spPr bwMode="auto">
          <a:xfrm>
            <a:off x="2819400" y="14478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0" name="Freeform 4"/>
          <p:cNvSpPr>
            <a:spLocks/>
          </p:cNvSpPr>
          <p:nvPr/>
        </p:nvSpPr>
        <p:spPr bwMode="auto">
          <a:xfrm rot="12241084" flipV="1">
            <a:off x="2300288" y="4892675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1F1C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41" name="Line 5"/>
          <p:cNvSpPr>
            <a:spLocks noChangeShapeType="1"/>
          </p:cNvSpPr>
          <p:nvPr/>
        </p:nvSpPr>
        <p:spPr bwMode="auto">
          <a:xfrm flipH="1">
            <a:off x="2819400" y="14478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2" name="Freeform 6"/>
          <p:cNvSpPr>
            <a:spLocks/>
          </p:cNvSpPr>
          <p:nvPr/>
        </p:nvSpPr>
        <p:spPr bwMode="auto">
          <a:xfrm flipH="1">
            <a:off x="1676400" y="14478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43" name="Freeform 7"/>
          <p:cNvSpPr>
            <a:spLocks/>
          </p:cNvSpPr>
          <p:nvPr/>
        </p:nvSpPr>
        <p:spPr bwMode="auto">
          <a:xfrm flipH="1" flipV="1">
            <a:off x="1676400" y="30480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44" name="Freeform 8"/>
          <p:cNvSpPr>
            <a:spLocks/>
          </p:cNvSpPr>
          <p:nvPr/>
        </p:nvSpPr>
        <p:spPr bwMode="auto">
          <a:xfrm rot="2688146" flipH="1" flipV="1">
            <a:off x="1295400" y="24384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45" name="Freeform 9"/>
          <p:cNvSpPr>
            <a:spLocks/>
          </p:cNvSpPr>
          <p:nvPr/>
        </p:nvSpPr>
        <p:spPr bwMode="auto">
          <a:xfrm rot="5400000" flipH="1" flipV="1">
            <a:off x="1447800" y="16764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46" name="Freeform 10"/>
          <p:cNvSpPr>
            <a:spLocks/>
          </p:cNvSpPr>
          <p:nvPr/>
        </p:nvSpPr>
        <p:spPr bwMode="auto">
          <a:xfrm rot="-1198656">
            <a:off x="1447800" y="48768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1F1C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47" name="Freeform 11"/>
          <p:cNvSpPr>
            <a:spLocks/>
          </p:cNvSpPr>
          <p:nvPr/>
        </p:nvSpPr>
        <p:spPr bwMode="auto">
          <a:xfrm rot="1465510" flipV="1">
            <a:off x="2092325" y="5292725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2DFF23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48" name="Freeform 12"/>
          <p:cNvSpPr>
            <a:spLocks/>
          </p:cNvSpPr>
          <p:nvPr/>
        </p:nvSpPr>
        <p:spPr bwMode="auto">
          <a:xfrm rot="21223771" flipV="1">
            <a:off x="3481388" y="5027613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2DFF23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">
        <p:fade/>
      </p:transition>
    </mc:Choice>
    <mc:Fallback>
      <p:transition advTm="2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Area of a Circle</a:t>
            </a:r>
          </a:p>
        </p:txBody>
      </p:sp>
      <p:sp>
        <p:nvSpPr>
          <p:cNvPr id="92163" name="Line 3"/>
          <p:cNvSpPr>
            <a:spLocks noChangeShapeType="1"/>
          </p:cNvSpPr>
          <p:nvPr/>
        </p:nvSpPr>
        <p:spPr bwMode="auto">
          <a:xfrm>
            <a:off x="2819400" y="14478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4" name="Freeform 4"/>
          <p:cNvSpPr>
            <a:spLocks/>
          </p:cNvSpPr>
          <p:nvPr/>
        </p:nvSpPr>
        <p:spPr bwMode="auto">
          <a:xfrm rot="12241084" flipV="1">
            <a:off x="2300288" y="4892675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1F1C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65" name="Line 5"/>
          <p:cNvSpPr>
            <a:spLocks noChangeShapeType="1"/>
          </p:cNvSpPr>
          <p:nvPr/>
        </p:nvSpPr>
        <p:spPr bwMode="auto">
          <a:xfrm flipH="1">
            <a:off x="2819400" y="14478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6" name="Freeform 6"/>
          <p:cNvSpPr>
            <a:spLocks/>
          </p:cNvSpPr>
          <p:nvPr/>
        </p:nvSpPr>
        <p:spPr bwMode="auto">
          <a:xfrm flipH="1">
            <a:off x="1676400" y="14478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67" name="Freeform 7"/>
          <p:cNvSpPr>
            <a:spLocks/>
          </p:cNvSpPr>
          <p:nvPr/>
        </p:nvSpPr>
        <p:spPr bwMode="auto">
          <a:xfrm flipH="1" flipV="1">
            <a:off x="1676400" y="30480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68" name="Freeform 8"/>
          <p:cNvSpPr>
            <a:spLocks/>
          </p:cNvSpPr>
          <p:nvPr/>
        </p:nvSpPr>
        <p:spPr bwMode="auto">
          <a:xfrm rot="2688146" flipH="1" flipV="1">
            <a:off x="1295400" y="24384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69" name="Freeform 9"/>
          <p:cNvSpPr>
            <a:spLocks/>
          </p:cNvSpPr>
          <p:nvPr/>
        </p:nvSpPr>
        <p:spPr bwMode="auto">
          <a:xfrm rot="5400000" flipH="1" flipV="1">
            <a:off x="1447800" y="16764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46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70" name="Freeform 10"/>
          <p:cNvSpPr>
            <a:spLocks/>
          </p:cNvSpPr>
          <p:nvPr/>
        </p:nvSpPr>
        <p:spPr bwMode="auto">
          <a:xfrm rot="-1198656">
            <a:off x="1447800" y="48768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1F1C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71" name="Freeform 11"/>
          <p:cNvSpPr>
            <a:spLocks/>
          </p:cNvSpPr>
          <p:nvPr/>
        </p:nvSpPr>
        <p:spPr bwMode="auto">
          <a:xfrm rot="1465510" flipV="1">
            <a:off x="2092325" y="5292725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2DFF23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72" name="Freeform 12"/>
          <p:cNvSpPr>
            <a:spLocks/>
          </p:cNvSpPr>
          <p:nvPr/>
        </p:nvSpPr>
        <p:spPr bwMode="auto">
          <a:xfrm rot="1319979" flipV="1">
            <a:off x="3344863" y="5292725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2DFF23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">
        <p:fade/>
      </p:transition>
    </mc:Choice>
    <mc:Fallback>
      <p:transition advTm="2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Area of a Circle</a:t>
            </a:r>
          </a:p>
        </p:txBody>
      </p:sp>
      <p:sp>
        <p:nvSpPr>
          <p:cNvPr id="93187" name="Freeform 4"/>
          <p:cNvSpPr>
            <a:spLocks/>
          </p:cNvSpPr>
          <p:nvPr/>
        </p:nvSpPr>
        <p:spPr bwMode="auto">
          <a:xfrm rot="12241084" flipV="1">
            <a:off x="2300288" y="4892675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1F1C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188" name="Freeform 10"/>
          <p:cNvSpPr>
            <a:spLocks/>
          </p:cNvSpPr>
          <p:nvPr/>
        </p:nvSpPr>
        <p:spPr bwMode="auto">
          <a:xfrm rot="-1198656">
            <a:off x="1447800" y="4876800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1F1C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189" name="Freeform 11"/>
          <p:cNvSpPr>
            <a:spLocks/>
          </p:cNvSpPr>
          <p:nvPr/>
        </p:nvSpPr>
        <p:spPr bwMode="auto">
          <a:xfrm rot="1465510" flipV="1">
            <a:off x="2092325" y="5292725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2DFF23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190" name="Freeform 12"/>
          <p:cNvSpPr>
            <a:spLocks/>
          </p:cNvSpPr>
          <p:nvPr/>
        </p:nvSpPr>
        <p:spPr bwMode="auto">
          <a:xfrm rot="1319979" flipV="1">
            <a:off x="3344863" y="5292725"/>
            <a:ext cx="1143000" cy="1600200"/>
          </a:xfrm>
          <a:custGeom>
            <a:avLst/>
            <a:gdLst>
              <a:gd name="T0" fmla="*/ 0 w 720"/>
              <a:gd name="T1" fmla="*/ 0 h 1008"/>
              <a:gd name="T2" fmla="*/ 0 w 720"/>
              <a:gd name="T3" fmla="*/ 1600200 h 1008"/>
              <a:gd name="T4" fmla="*/ 1143000 w 720"/>
              <a:gd name="T5" fmla="*/ 457200 h 1008"/>
              <a:gd name="T6" fmla="*/ 996950 w 720"/>
              <a:gd name="T7" fmla="*/ 330200 h 1008"/>
              <a:gd name="T8" fmla="*/ 844550 w 720"/>
              <a:gd name="T9" fmla="*/ 222250 h 1008"/>
              <a:gd name="T10" fmla="*/ 692150 w 720"/>
              <a:gd name="T11" fmla="*/ 133350 h 1008"/>
              <a:gd name="T12" fmla="*/ 577850 w 720"/>
              <a:gd name="T13" fmla="*/ 88900 h 1008"/>
              <a:gd name="T14" fmla="*/ 444500 w 720"/>
              <a:gd name="T15" fmla="*/ 50800 h 1008"/>
              <a:gd name="T16" fmla="*/ 285750 w 720"/>
              <a:gd name="T17" fmla="*/ 19050 h 1008"/>
              <a:gd name="T18" fmla="*/ 152400 w 720"/>
              <a:gd name="T19" fmla="*/ 0 h 1008"/>
              <a:gd name="T20" fmla="*/ 0 w 720"/>
              <a:gd name="T21" fmla="*/ 0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008">
                <a:moveTo>
                  <a:pt x="0" y="0"/>
                </a:moveTo>
                <a:lnTo>
                  <a:pt x="0" y="1008"/>
                </a:lnTo>
                <a:lnTo>
                  <a:pt x="720" y="288"/>
                </a:lnTo>
                <a:lnTo>
                  <a:pt x="628" y="208"/>
                </a:lnTo>
                <a:lnTo>
                  <a:pt x="532" y="140"/>
                </a:lnTo>
                <a:lnTo>
                  <a:pt x="436" y="84"/>
                </a:lnTo>
                <a:lnTo>
                  <a:pt x="364" y="56"/>
                </a:lnTo>
                <a:lnTo>
                  <a:pt x="280" y="32"/>
                </a:lnTo>
                <a:lnTo>
                  <a:pt x="180" y="1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2DFF23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3191" name="Group 17"/>
          <p:cNvGrpSpPr>
            <a:grpSpLocks/>
          </p:cNvGrpSpPr>
          <p:nvPr/>
        </p:nvGrpSpPr>
        <p:grpSpPr bwMode="auto">
          <a:xfrm rot="-204827">
            <a:off x="4003675" y="4824413"/>
            <a:ext cx="3040063" cy="2016125"/>
            <a:chOff x="2522" y="3050"/>
            <a:chExt cx="1915" cy="1270"/>
          </a:xfrm>
        </p:grpSpPr>
        <p:sp>
          <p:nvSpPr>
            <p:cNvPr id="93192" name="Freeform 13"/>
            <p:cNvSpPr>
              <a:spLocks/>
            </p:cNvSpPr>
            <p:nvPr/>
          </p:nvSpPr>
          <p:spPr bwMode="auto">
            <a:xfrm rot="12241084" flipV="1">
              <a:off x="3059" y="3060"/>
              <a:ext cx="720" cy="1008"/>
            </a:xfrm>
            <a:custGeom>
              <a:avLst/>
              <a:gdLst>
                <a:gd name="T0" fmla="*/ 0 w 720"/>
                <a:gd name="T1" fmla="*/ 0 h 1008"/>
                <a:gd name="T2" fmla="*/ 0 w 720"/>
                <a:gd name="T3" fmla="*/ 1008 h 1008"/>
                <a:gd name="T4" fmla="*/ 720 w 720"/>
                <a:gd name="T5" fmla="*/ 288 h 1008"/>
                <a:gd name="T6" fmla="*/ 628 w 720"/>
                <a:gd name="T7" fmla="*/ 208 h 1008"/>
                <a:gd name="T8" fmla="*/ 532 w 720"/>
                <a:gd name="T9" fmla="*/ 140 h 1008"/>
                <a:gd name="T10" fmla="*/ 436 w 720"/>
                <a:gd name="T11" fmla="*/ 84 h 1008"/>
                <a:gd name="T12" fmla="*/ 364 w 720"/>
                <a:gd name="T13" fmla="*/ 56 h 1008"/>
                <a:gd name="T14" fmla="*/ 280 w 720"/>
                <a:gd name="T15" fmla="*/ 32 h 1008"/>
                <a:gd name="T16" fmla="*/ 180 w 720"/>
                <a:gd name="T17" fmla="*/ 12 h 1008"/>
                <a:gd name="T18" fmla="*/ 96 w 720"/>
                <a:gd name="T19" fmla="*/ 0 h 1008"/>
                <a:gd name="T20" fmla="*/ 0 w 720"/>
                <a:gd name="T21" fmla="*/ 0 h 10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20" h="1008">
                  <a:moveTo>
                    <a:pt x="0" y="0"/>
                  </a:moveTo>
                  <a:lnTo>
                    <a:pt x="0" y="1008"/>
                  </a:lnTo>
                  <a:lnTo>
                    <a:pt x="720" y="288"/>
                  </a:lnTo>
                  <a:lnTo>
                    <a:pt x="628" y="208"/>
                  </a:lnTo>
                  <a:lnTo>
                    <a:pt x="532" y="140"/>
                  </a:lnTo>
                  <a:lnTo>
                    <a:pt x="436" y="84"/>
                  </a:lnTo>
                  <a:lnTo>
                    <a:pt x="364" y="56"/>
                  </a:lnTo>
                  <a:lnTo>
                    <a:pt x="280" y="32"/>
                  </a:lnTo>
                  <a:lnTo>
                    <a:pt x="180" y="12"/>
                  </a:lnTo>
                  <a:lnTo>
                    <a:pt x="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1F1C"/>
            </a:solid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93" name="Freeform 14"/>
            <p:cNvSpPr>
              <a:spLocks/>
            </p:cNvSpPr>
            <p:nvPr/>
          </p:nvSpPr>
          <p:spPr bwMode="auto">
            <a:xfrm rot="-1198656">
              <a:off x="2522" y="3050"/>
              <a:ext cx="720" cy="1008"/>
            </a:xfrm>
            <a:custGeom>
              <a:avLst/>
              <a:gdLst>
                <a:gd name="T0" fmla="*/ 0 w 720"/>
                <a:gd name="T1" fmla="*/ 0 h 1008"/>
                <a:gd name="T2" fmla="*/ 0 w 720"/>
                <a:gd name="T3" fmla="*/ 1008 h 1008"/>
                <a:gd name="T4" fmla="*/ 720 w 720"/>
                <a:gd name="T5" fmla="*/ 288 h 1008"/>
                <a:gd name="T6" fmla="*/ 628 w 720"/>
                <a:gd name="T7" fmla="*/ 208 h 1008"/>
                <a:gd name="T8" fmla="*/ 532 w 720"/>
                <a:gd name="T9" fmla="*/ 140 h 1008"/>
                <a:gd name="T10" fmla="*/ 436 w 720"/>
                <a:gd name="T11" fmla="*/ 84 h 1008"/>
                <a:gd name="T12" fmla="*/ 364 w 720"/>
                <a:gd name="T13" fmla="*/ 56 h 1008"/>
                <a:gd name="T14" fmla="*/ 280 w 720"/>
                <a:gd name="T15" fmla="*/ 32 h 1008"/>
                <a:gd name="T16" fmla="*/ 180 w 720"/>
                <a:gd name="T17" fmla="*/ 12 h 1008"/>
                <a:gd name="T18" fmla="*/ 96 w 720"/>
                <a:gd name="T19" fmla="*/ 0 h 1008"/>
                <a:gd name="T20" fmla="*/ 0 w 720"/>
                <a:gd name="T21" fmla="*/ 0 h 10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20" h="1008">
                  <a:moveTo>
                    <a:pt x="0" y="0"/>
                  </a:moveTo>
                  <a:lnTo>
                    <a:pt x="0" y="1008"/>
                  </a:lnTo>
                  <a:lnTo>
                    <a:pt x="720" y="288"/>
                  </a:lnTo>
                  <a:lnTo>
                    <a:pt x="628" y="208"/>
                  </a:lnTo>
                  <a:lnTo>
                    <a:pt x="532" y="140"/>
                  </a:lnTo>
                  <a:lnTo>
                    <a:pt x="436" y="84"/>
                  </a:lnTo>
                  <a:lnTo>
                    <a:pt x="364" y="56"/>
                  </a:lnTo>
                  <a:lnTo>
                    <a:pt x="280" y="32"/>
                  </a:lnTo>
                  <a:lnTo>
                    <a:pt x="180" y="12"/>
                  </a:lnTo>
                  <a:lnTo>
                    <a:pt x="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1F1C"/>
            </a:solid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94" name="Freeform 15"/>
            <p:cNvSpPr>
              <a:spLocks/>
            </p:cNvSpPr>
            <p:nvPr/>
          </p:nvSpPr>
          <p:spPr bwMode="auto">
            <a:xfrm rot="1465510" flipV="1">
              <a:off x="2928" y="3312"/>
              <a:ext cx="720" cy="1008"/>
            </a:xfrm>
            <a:custGeom>
              <a:avLst/>
              <a:gdLst>
                <a:gd name="T0" fmla="*/ 0 w 720"/>
                <a:gd name="T1" fmla="*/ 0 h 1008"/>
                <a:gd name="T2" fmla="*/ 0 w 720"/>
                <a:gd name="T3" fmla="*/ 1008 h 1008"/>
                <a:gd name="T4" fmla="*/ 720 w 720"/>
                <a:gd name="T5" fmla="*/ 288 h 1008"/>
                <a:gd name="T6" fmla="*/ 628 w 720"/>
                <a:gd name="T7" fmla="*/ 208 h 1008"/>
                <a:gd name="T8" fmla="*/ 532 w 720"/>
                <a:gd name="T9" fmla="*/ 140 h 1008"/>
                <a:gd name="T10" fmla="*/ 436 w 720"/>
                <a:gd name="T11" fmla="*/ 84 h 1008"/>
                <a:gd name="T12" fmla="*/ 364 w 720"/>
                <a:gd name="T13" fmla="*/ 56 h 1008"/>
                <a:gd name="T14" fmla="*/ 280 w 720"/>
                <a:gd name="T15" fmla="*/ 32 h 1008"/>
                <a:gd name="T16" fmla="*/ 180 w 720"/>
                <a:gd name="T17" fmla="*/ 12 h 1008"/>
                <a:gd name="T18" fmla="*/ 96 w 720"/>
                <a:gd name="T19" fmla="*/ 0 h 1008"/>
                <a:gd name="T20" fmla="*/ 0 w 720"/>
                <a:gd name="T21" fmla="*/ 0 h 10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20" h="1008">
                  <a:moveTo>
                    <a:pt x="0" y="0"/>
                  </a:moveTo>
                  <a:lnTo>
                    <a:pt x="0" y="1008"/>
                  </a:lnTo>
                  <a:lnTo>
                    <a:pt x="720" y="288"/>
                  </a:lnTo>
                  <a:lnTo>
                    <a:pt x="628" y="208"/>
                  </a:lnTo>
                  <a:lnTo>
                    <a:pt x="532" y="140"/>
                  </a:lnTo>
                  <a:lnTo>
                    <a:pt x="436" y="84"/>
                  </a:lnTo>
                  <a:lnTo>
                    <a:pt x="364" y="56"/>
                  </a:lnTo>
                  <a:lnTo>
                    <a:pt x="280" y="32"/>
                  </a:lnTo>
                  <a:lnTo>
                    <a:pt x="180" y="12"/>
                  </a:lnTo>
                  <a:lnTo>
                    <a:pt x="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FF23"/>
            </a:solid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95" name="Freeform 16"/>
            <p:cNvSpPr>
              <a:spLocks/>
            </p:cNvSpPr>
            <p:nvPr/>
          </p:nvSpPr>
          <p:spPr bwMode="auto">
            <a:xfrm rot="1319979" flipV="1">
              <a:off x="3717" y="3312"/>
              <a:ext cx="720" cy="1008"/>
            </a:xfrm>
            <a:custGeom>
              <a:avLst/>
              <a:gdLst>
                <a:gd name="T0" fmla="*/ 0 w 720"/>
                <a:gd name="T1" fmla="*/ 0 h 1008"/>
                <a:gd name="T2" fmla="*/ 0 w 720"/>
                <a:gd name="T3" fmla="*/ 1008 h 1008"/>
                <a:gd name="T4" fmla="*/ 720 w 720"/>
                <a:gd name="T5" fmla="*/ 288 h 1008"/>
                <a:gd name="T6" fmla="*/ 628 w 720"/>
                <a:gd name="T7" fmla="*/ 208 h 1008"/>
                <a:gd name="T8" fmla="*/ 532 w 720"/>
                <a:gd name="T9" fmla="*/ 140 h 1008"/>
                <a:gd name="T10" fmla="*/ 436 w 720"/>
                <a:gd name="T11" fmla="*/ 84 h 1008"/>
                <a:gd name="T12" fmla="*/ 364 w 720"/>
                <a:gd name="T13" fmla="*/ 56 h 1008"/>
                <a:gd name="T14" fmla="*/ 280 w 720"/>
                <a:gd name="T15" fmla="*/ 32 h 1008"/>
                <a:gd name="T16" fmla="*/ 180 w 720"/>
                <a:gd name="T17" fmla="*/ 12 h 1008"/>
                <a:gd name="T18" fmla="*/ 96 w 720"/>
                <a:gd name="T19" fmla="*/ 0 h 1008"/>
                <a:gd name="T20" fmla="*/ 0 w 720"/>
                <a:gd name="T21" fmla="*/ 0 h 10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20" h="1008">
                  <a:moveTo>
                    <a:pt x="0" y="0"/>
                  </a:moveTo>
                  <a:lnTo>
                    <a:pt x="0" y="1008"/>
                  </a:lnTo>
                  <a:lnTo>
                    <a:pt x="720" y="288"/>
                  </a:lnTo>
                  <a:lnTo>
                    <a:pt x="628" y="208"/>
                  </a:lnTo>
                  <a:lnTo>
                    <a:pt x="532" y="140"/>
                  </a:lnTo>
                  <a:lnTo>
                    <a:pt x="436" y="84"/>
                  </a:lnTo>
                  <a:lnTo>
                    <a:pt x="364" y="56"/>
                  </a:lnTo>
                  <a:lnTo>
                    <a:pt x="280" y="32"/>
                  </a:lnTo>
                  <a:lnTo>
                    <a:pt x="180" y="12"/>
                  </a:lnTo>
                  <a:lnTo>
                    <a:pt x="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FF23"/>
            </a:solid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advTm="500">
    <p:fade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210" name="Object 19"/>
          <p:cNvGraphicFramePr>
            <a:graphicFrameLocks noChangeAspect="1"/>
          </p:cNvGraphicFramePr>
          <p:nvPr/>
        </p:nvGraphicFramePr>
        <p:xfrm>
          <a:off x="2093913" y="4435475"/>
          <a:ext cx="3600450" cy="152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28" name="Equation" r:id="rId4" imgW="927100" imgH="393700" progId="Equation.DSMT4">
                  <p:embed/>
                </p:oleObj>
              </mc:Choice>
              <mc:Fallback>
                <p:oleObj name="Equation" r:id="rId4" imgW="927100" imgH="3937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3913" y="4435475"/>
                        <a:ext cx="3600450" cy="1528763"/>
                      </a:xfrm>
                      <a:prstGeom prst="rect">
                        <a:avLst/>
                      </a:prstGeom>
                      <a:solidFill>
                        <a:srgbClr val="FCFF15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Area of a Circle</a:t>
            </a:r>
          </a:p>
        </p:txBody>
      </p:sp>
      <p:grpSp>
        <p:nvGrpSpPr>
          <p:cNvPr id="94212" name="Group 12"/>
          <p:cNvGrpSpPr>
            <a:grpSpLocks/>
          </p:cNvGrpSpPr>
          <p:nvPr/>
        </p:nvGrpSpPr>
        <p:grpSpPr bwMode="auto">
          <a:xfrm>
            <a:off x="1414463" y="1098550"/>
            <a:ext cx="5595937" cy="2068513"/>
            <a:chOff x="912" y="3039"/>
            <a:chExt cx="3525" cy="1303"/>
          </a:xfrm>
        </p:grpSpPr>
        <p:sp>
          <p:nvSpPr>
            <p:cNvPr id="94217" name="Freeform 3"/>
            <p:cNvSpPr>
              <a:spLocks/>
            </p:cNvSpPr>
            <p:nvPr/>
          </p:nvSpPr>
          <p:spPr bwMode="auto">
            <a:xfrm rot="12241084" flipV="1">
              <a:off x="1449" y="3082"/>
              <a:ext cx="720" cy="1008"/>
            </a:xfrm>
            <a:custGeom>
              <a:avLst/>
              <a:gdLst>
                <a:gd name="T0" fmla="*/ 0 w 720"/>
                <a:gd name="T1" fmla="*/ 0 h 1008"/>
                <a:gd name="T2" fmla="*/ 0 w 720"/>
                <a:gd name="T3" fmla="*/ 1008 h 1008"/>
                <a:gd name="T4" fmla="*/ 720 w 720"/>
                <a:gd name="T5" fmla="*/ 288 h 1008"/>
                <a:gd name="T6" fmla="*/ 628 w 720"/>
                <a:gd name="T7" fmla="*/ 208 h 1008"/>
                <a:gd name="T8" fmla="*/ 532 w 720"/>
                <a:gd name="T9" fmla="*/ 140 h 1008"/>
                <a:gd name="T10" fmla="*/ 436 w 720"/>
                <a:gd name="T11" fmla="*/ 84 h 1008"/>
                <a:gd name="T12" fmla="*/ 364 w 720"/>
                <a:gd name="T13" fmla="*/ 56 h 1008"/>
                <a:gd name="T14" fmla="*/ 280 w 720"/>
                <a:gd name="T15" fmla="*/ 32 h 1008"/>
                <a:gd name="T16" fmla="*/ 180 w 720"/>
                <a:gd name="T17" fmla="*/ 12 h 1008"/>
                <a:gd name="T18" fmla="*/ 96 w 720"/>
                <a:gd name="T19" fmla="*/ 0 h 1008"/>
                <a:gd name="T20" fmla="*/ 0 w 720"/>
                <a:gd name="T21" fmla="*/ 0 h 10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20" h="1008">
                  <a:moveTo>
                    <a:pt x="0" y="0"/>
                  </a:moveTo>
                  <a:lnTo>
                    <a:pt x="0" y="1008"/>
                  </a:lnTo>
                  <a:lnTo>
                    <a:pt x="720" y="288"/>
                  </a:lnTo>
                  <a:lnTo>
                    <a:pt x="628" y="208"/>
                  </a:lnTo>
                  <a:lnTo>
                    <a:pt x="532" y="140"/>
                  </a:lnTo>
                  <a:lnTo>
                    <a:pt x="436" y="84"/>
                  </a:lnTo>
                  <a:lnTo>
                    <a:pt x="364" y="56"/>
                  </a:lnTo>
                  <a:lnTo>
                    <a:pt x="280" y="32"/>
                  </a:lnTo>
                  <a:lnTo>
                    <a:pt x="180" y="12"/>
                  </a:lnTo>
                  <a:lnTo>
                    <a:pt x="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1F1C"/>
            </a:solid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18" name="Freeform 4"/>
            <p:cNvSpPr>
              <a:spLocks/>
            </p:cNvSpPr>
            <p:nvPr/>
          </p:nvSpPr>
          <p:spPr bwMode="auto">
            <a:xfrm rot="-1198656">
              <a:off x="912" y="3072"/>
              <a:ext cx="720" cy="1008"/>
            </a:xfrm>
            <a:custGeom>
              <a:avLst/>
              <a:gdLst>
                <a:gd name="T0" fmla="*/ 0 w 720"/>
                <a:gd name="T1" fmla="*/ 0 h 1008"/>
                <a:gd name="T2" fmla="*/ 0 w 720"/>
                <a:gd name="T3" fmla="*/ 1008 h 1008"/>
                <a:gd name="T4" fmla="*/ 720 w 720"/>
                <a:gd name="T5" fmla="*/ 288 h 1008"/>
                <a:gd name="T6" fmla="*/ 628 w 720"/>
                <a:gd name="T7" fmla="*/ 208 h 1008"/>
                <a:gd name="T8" fmla="*/ 532 w 720"/>
                <a:gd name="T9" fmla="*/ 140 h 1008"/>
                <a:gd name="T10" fmla="*/ 436 w 720"/>
                <a:gd name="T11" fmla="*/ 84 h 1008"/>
                <a:gd name="T12" fmla="*/ 364 w 720"/>
                <a:gd name="T13" fmla="*/ 56 h 1008"/>
                <a:gd name="T14" fmla="*/ 280 w 720"/>
                <a:gd name="T15" fmla="*/ 32 h 1008"/>
                <a:gd name="T16" fmla="*/ 180 w 720"/>
                <a:gd name="T17" fmla="*/ 12 h 1008"/>
                <a:gd name="T18" fmla="*/ 96 w 720"/>
                <a:gd name="T19" fmla="*/ 0 h 1008"/>
                <a:gd name="T20" fmla="*/ 0 w 720"/>
                <a:gd name="T21" fmla="*/ 0 h 10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20" h="1008">
                  <a:moveTo>
                    <a:pt x="0" y="0"/>
                  </a:moveTo>
                  <a:lnTo>
                    <a:pt x="0" y="1008"/>
                  </a:lnTo>
                  <a:lnTo>
                    <a:pt x="720" y="288"/>
                  </a:lnTo>
                  <a:lnTo>
                    <a:pt x="628" y="208"/>
                  </a:lnTo>
                  <a:lnTo>
                    <a:pt x="532" y="140"/>
                  </a:lnTo>
                  <a:lnTo>
                    <a:pt x="436" y="84"/>
                  </a:lnTo>
                  <a:lnTo>
                    <a:pt x="364" y="56"/>
                  </a:lnTo>
                  <a:lnTo>
                    <a:pt x="280" y="32"/>
                  </a:lnTo>
                  <a:lnTo>
                    <a:pt x="180" y="12"/>
                  </a:lnTo>
                  <a:lnTo>
                    <a:pt x="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1F1C"/>
            </a:solid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19" name="Freeform 5"/>
            <p:cNvSpPr>
              <a:spLocks/>
            </p:cNvSpPr>
            <p:nvPr/>
          </p:nvSpPr>
          <p:spPr bwMode="auto">
            <a:xfrm rot="1465510" flipV="1">
              <a:off x="1318" y="3334"/>
              <a:ext cx="720" cy="1008"/>
            </a:xfrm>
            <a:custGeom>
              <a:avLst/>
              <a:gdLst>
                <a:gd name="T0" fmla="*/ 0 w 720"/>
                <a:gd name="T1" fmla="*/ 0 h 1008"/>
                <a:gd name="T2" fmla="*/ 0 w 720"/>
                <a:gd name="T3" fmla="*/ 1008 h 1008"/>
                <a:gd name="T4" fmla="*/ 720 w 720"/>
                <a:gd name="T5" fmla="*/ 288 h 1008"/>
                <a:gd name="T6" fmla="*/ 628 w 720"/>
                <a:gd name="T7" fmla="*/ 208 h 1008"/>
                <a:gd name="T8" fmla="*/ 532 w 720"/>
                <a:gd name="T9" fmla="*/ 140 h 1008"/>
                <a:gd name="T10" fmla="*/ 436 w 720"/>
                <a:gd name="T11" fmla="*/ 84 h 1008"/>
                <a:gd name="T12" fmla="*/ 364 w 720"/>
                <a:gd name="T13" fmla="*/ 56 h 1008"/>
                <a:gd name="T14" fmla="*/ 280 w 720"/>
                <a:gd name="T15" fmla="*/ 32 h 1008"/>
                <a:gd name="T16" fmla="*/ 180 w 720"/>
                <a:gd name="T17" fmla="*/ 12 h 1008"/>
                <a:gd name="T18" fmla="*/ 96 w 720"/>
                <a:gd name="T19" fmla="*/ 0 h 1008"/>
                <a:gd name="T20" fmla="*/ 0 w 720"/>
                <a:gd name="T21" fmla="*/ 0 h 10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20" h="1008">
                  <a:moveTo>
                    <a:pt x="0" y="0"/>
                  </a:moveTo>
                  <a:lnTo>
                    <a:pt x="0" y="1008"/>
                  </a:lnTo>
                  <a:lnTo>
                    <a:pt x="720" y="288"/>
                  </a:lnTo>
                  <a:lnTo>
                    <a:pt x="628" y="208"/>
                  </a:lnTo>
                  <a:lnTo>
                    <a:pt x="532" y="140"/>
                  </a:lnTo>
                  <a:lnTo>
                    <a:pt x="436" y="84"/>
                  </a:lnTo>
                  <a:lnTo>
                    <a:pt x="364" y="56"/>
                  </a:lnTo>
                  <a:lnTo>
                    <a:pt x="280" y="32"/>
                  </a:lnTo>
                  <a:lnTo>
                    <a:pt x="180" y="12"/>
                  </a:lnTo>
                  <a:lnTo>
                    <a:pt x="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FF23"/>
            </a:solid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20" name="Freeform 6"/>
            <p:cNvSpPr>
              <a:spLocks/>
            </p:cNvSpPr>
            <p:nvPr/>
          </p:nvSpPr>
          <p:spPr bwMode="auto">
            <a:xfrm rot="1319979" flipV="1">
              <a:off x="2107" y="3334"/>
              <a:ext cx="720" cy="1008"/>
            </a:xfrm>
            <a:custGeom>
              <a:avLst/>
              <a:gdLst>
                <a:gd name="T0" fmla="*/ 0 w 720"/>
                <a:gd name="T1" fmla="*/ 0 h 1008"/>
                <a:gd name="T2" fmla="*/ 0 w 720"/>
                <a:gd name="T3" fmla="*/ 1008 h 1008"/>
                <a:gd name="T4" fmla="*/ 720 w 720"/>
                <a:gd name="T5" fmla="*/ 288 h 1008"/>
                <a:gd name="T6" fmla="*/ 628 w 720"/>
                <a:gd name="T7" fmla="*/ 208 h 1008"/>
                <a:gd name="T8" fmla="*/ 532 w 720"/>
                <a:gd name="T9" fmla="*/ 140 h 1008"/>
                <a:gd name="T10" fmla="*/ 436 w 720"/>
                <a:gd name="T11" fmla="*/ 84 h 1008"/>
                <a:gd name="T12" fmla="*/ 364 w 720"/>
                <a:gd name="T13" fmla="*/ 56 h 1008"/>
                <a:gd name="T14" fmla="*/ 280 w 720"/>
                <a:gd name="T15" fmla="*/ 32 h 1008"/>
                <a:gd name="T16" fmla="*/ 180 w 720"/>
                <a:gd name="T17" fmla="*/ 12 h 1008"/>
                <a:gd name="T18" fmla="*/ 96 w 720"/>
                <a:gd name="T19" fmla="*/ 0 h 1008"/>
                <a:gd name="T20" fmla="*/ 0 w 720"/>
                <a:gd name="T21" fmla="*/ 0 h 10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20" h="1008">
                  <a:moveTo>
                    <a:pt x="0" y="0"/>
                  </a:moveTo>
                  <a:lnTo>
                    <a:pt x="0" y="1008"/>
                  </a:lnTo>
                  <a:lnTo>
                    <a:pt x="720" y="288"/>
                  </a:lnTo>
                  <a:lnTo>
                    <a:pt x="628" y="208"/>
                  </a:lnTo>
                  <a:lnTo>
                    <a:pt x="532" y="140"/>
                  </a:lnTo>
                  <a:lnTo>
                    <a:pt x="436" y="84"/>
                  </a:lnTo>
                  <a:lnTo>
                    <a:pt x="364" y="56"/>
                  </a:lnTo>
                  <a:lnTo>
                    <a:pt x="280" y="32"/>
                  </a:lnTo>
                  <a:lnTo>
                    <a:pt x="180" y="12"/>
                  </a:lnTo>
                  <a:lnTo>
                    <a:pt x="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FF23"/>
            </a:solid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4221" name="Group 7"/>
            <p:cNvGrpSpPr>
              <a:grpSpLocks/>
            </p:cNvGrpSpPr>
            <p:nvPr/>
          </p:nvGrpSpPr>
          <p:grpSpPr bwMode="auto">
            <a:xfrm rot="-204827">
              <a:off x="2522" y="3039"/>
              <a:ext cx="1915" cy="1270"/>
              <a:chOff x="2522" y="3050"/>
              <a:chExt cx="1915" cy="1270"/>
            </a:xfrm>
          </p:grpSpPr>
          <p:sp>
            <p:nvSpPr>
              <p:cNvPr id="94222" name="Freeform 8"/>
              <p:cNvSpPr>
                <a:spLocks/>
              </p:cNvSpPr>
              <p:nvPr/>
            </p:nvSpPr>
            <p:spPr bwMode="auto">
              <a:xfrm rot="12241084" flipV="1">
                <a:off x="3059" y="3060"/>
                <a:ext cx="720" cy="1008"/>
              </a:xfrm>
              <a:custGeom>
                <a:avLst/>
                <a:gdLst>
                  <a:gd name="T0" fmla="*/ 0 w 720"/>
                  <a:gd name="T1" fmla="*/ 0 h 1008"/>
                  <a:gd name="T2" fmla="*/ 0 w 720"/>
                  <a:gd name="T3" fmla="*/ 1008 h 1008"/>
                  <a:gd name="T4" fmla="*/ 720 w 720"/>
                  <a:gd name="T5" fmla="*/ 288 h 1008"/>
                  <a:gd name="T6" fmla="*/ 628 w 720"/>
                  <a:gd name="T7" fmla="*/ 208 h 1008"/>
                  <a:gd name="T8" fmla="*/ 532 w 720"/>
                  <a:gd name="T9" fmla="*/ 140 h 1008"/>
                  <a:gd name="T10" fmla="*/ 436 w 720"/>
                  <a:gd name="T11" fmla="*/ 84 h 1008"/>
                  <a:gd name="T12" fmla="*/ 364 w 720"/>
                  <a:gd name="T13" fmla="*/ 56 h 1008"/>
                  <a:gd name="T14" fmla="*/ 280 w 720"/>
                  <a:gd name="T15" fmla="*/ 32 h 1008"/>
                  <a:gd name="T16" fmla="*/ 180 w 720"/>
                  <a:gd name="T17" fmla="*/ 12 h 1008"/>
                  <a:gd name="T18" fmla="*/ 96 w 720"/>
                  <a:gd name="T19" fmla="*/ 0 h 1008"/>
                  <a:gd name="T20" fmla="*/ 0 w 720"/>
                  <a:gd name="T21" fmla="*/ 0 h 100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20" h="1008">
                    <a:moveTo>
                      <a:pt x="0" y="0"/>
                    </a:moveTo>
                    <a:lnTo>
                      <a:pt x="0" y="1008"/>
                    </a:lnTo>
                    <a:lnTo>
                      <a:pt x="720" y="288"/>
                    </a:lnTo>
                    <a:lnTo>
                      <a:pt x="628" y="208"/>
                    </a:lnTo>
                    <a:lnTo>
                      <a:pt x="532" y="140"/>
                    </a:lnTo>
                    <a:lnTo>
                      <a:pt x="436" y="84"/>
                    </a:lnTo>
                    <a:lnTo>
                      <a:pt x="364" y="56"/>
                    </a:lnTo>
                    <a:lnTo>
                      <a:pt x="280" y="32"/>
                    </a:lnTo>
                    <a:lnTo>
                      <a:pt x="180" y="12"/>
                    </a:lnTo>
                    <a:lnTo>
                      <a:pt x="9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1F1C"/>
              </a:solidFill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223" name="Freeform 9"/>
              <p:cNvSpPr>
                <a:spLocks/>
              </p:cNvSpPr>
              <p:nvPr/>
            </p:nvSpPr>
            <p:spPr bwMode="auto">
              <a:xfrm rot="-1198656">
                <a:off x="2522" y="3050"/>
                <a:ext cx="720" cy="1008"/>
              </a:xfrm>
              <a:custGeom>
                <a:avLst/>
                <a:gdLst>
                  <a:gd name="T0" fmla="*/ 0 w 720"/>
                  <a:gd name="T1" fmla="*/ 0 h 1008"/>
                  <a:gd name="T2" fmla="*/ 0 w 720"/>
                  <a:gd name="T3" fmla="*/ 1008 h 1008"/>
                  <a:gd name="T4" fmla="*/ 720 w 720"/>
                  <a:gd name="T5" fmla="*/ 288 h 1008"/>
                  <a:gd name="T6" fmla="*/ 628 w 720"/>
                  <a:gd name="T7" fmla="*/ 208 h 1008"/>
                  <a:gd name="T8" fmla="*/ 532 w 720"/>
                  <a:gd name="T9" fmla="*/ 140 h 1008"/>
                  <a:gd name="T10" fmla="*/ 436 w 720"/>
                  <a:gd name="T11" fmla="*/ 84 h 1008"/>
                  <a:gd name="T12" fmla="*/ 364 w 720"/>
                  <a:gd name="T13" fmla="*/ 56 h 1008"/>
                  <a:gd name="T14" fmla="*/ 280 w 720"/>
                  <a:gd name="T15" fmla="*/ 32 h 1008"/>
                  <a:gd name="T16" fmla="*/ 180 w 720"/>
                  <a:gd name="T17" fmla="*/ 12 h 1008"/>
                  <a:gd name="T18" fmla="*/ 96 w 720"/>
                  <a:gd name="T19" fmla="*/ 0 h 1008"/>
                  <a:gd name="T20" fmla="*/ 0 w 720"/>
                  <a:gd name="T21" fmla="*/ 0 h 100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20" h="1008">
                    <a:moveTo>
                      <a:pt x="0" y="0"/>
                    </a:moveTo>
                    <a:lnTo>
                      <a:pt x="0" y="1008"/>
                    </a:lnTo>
                    <a:lnTo>
                      <a:pt x="720" y="288"/>
                    </a:lnTo>
                    <a:lnTo>
                      <a:pt x="628" y="208"/>
                    </a:lnTo>
                    <a:lnTo>
                      <a:pt x="532" y="140"/>
                    </a:lnTo>
                    <a:lnTo>
                      <a:pt x="436" y="84"/>
                    </a:lnTo>
                    <a:lnTo>
                      <a:pt x="364" y="56"/>
                    </a:lnTo>
                    <a:lnTo>
                      <a:pt x="280" y="32"/>
                    </a:lnTo>
                    <a:lnTo>
                      <a:pt x="180" y="12"/>
                    </a:lnTo>
                    <a:lnTo>
                      <a:pt x="9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1F1C"/>
              </a:solidFill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224" name="Freeform 10"/>
              <p:cNvSpPr>
                <a:spLocks/>
              </p:cNvSpPr>
              <p:nvPr/>
            </p:nvSpPr>
            <p:spPr bwMode="auto">
              <a:xfrm rot="1465510" flipV="1">
                <a:off x="2928" y="3312"/>
                <a:ext cx="720" cy="1008"/>
              </a:xfrm>
              <a:custGeom>
                <a:avLst/>
                <a:gdLst>
                  <a:gd name="T0" fmla="*/ 0 w 720"/>
                  <a:gd name="T1" fmla="*/ 0 h 1008"/>
                  <a:gd name="T2" fmla="*/ 0 w 720"/>
                  <a:gd name="T3" fmla="*/ 1008 h 1008"/>
                  <a:gd name="T4" fmla="*/ 720 w 720"/>
                  <a:gd name="T5" fmla="*/ 288 h 1008"/>
                  <a:gd name="T6" fmla="*/ 628 w 720"/>
                  <a:gd name="T7" fmla="*/ 208 h 1008"/>
                  <a:gd name="T8" fmla="*/ 532 w 720"/>
                  <a:gd name="T9" fmla="*/ 140 h 1008"/>
                  <a:gd name="T10" fmla="*/ 436 w 720"/>
                  <a:gd name="T11" fmla="*/ 84 h 1008"/>
                  <a:gd name="T12" fmla="*/ 364 w 720"/>
                  <a:gd name="T13" fmla="*/ 56 h 1008"/>
                  <a:gd name="T14" fmla="*/ 280 w 720"/>
                  <a:gd name="T15" fmla="*/ 32 h 1008"/>
                  <a:gd name="T16" fmla="*/ 180 w 720"/>
                  <a:gd name="T17" fmla="*/ 12 h 1008"/>
                  <a:gd name="T18" fmla="*/ 96 w 720"/>
                  <a:gd name="T19" fmla="*/ 0 h 1008"/>
                  <a:gd name="T20" fmla="*/ 0 w 720"/>
                  <a:gd name="T21" fmla="*/ 0 h 100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20" h="1008">
                    <a:moveTo>
                      <a:pt x="0" y="0"/>
                    </a:moveTo>
                    <a:lnTo>
                      <a:pt x="0" y="1008"/>
                    </a:lnTo>
                    <a:lnTo>
                      <a:pt x="720" y="288"/>
                    </a:lnTo>
                    <a:lnTo>
                      <a:pt x="628" y="208"/>
                    </a:lnTo>
                    <a:lnTo>
                      <a:pt x="532" y="140"/>
                    </a:lnTo>
                    <a:lnTo>
                      <a:pt x="436" y="84"/>
                    </a:lnTo>
                    <a:lnTo>
                      <a:pt x="364" y="56"/>
                    </a:lnTo>
                    <a:lnTo>
                      <a:pt x="280" y="32"/>
                    </a:lnTo>
                    <a:lnTo>
                      <a:pt x="180" y="12"/>
                    </a:lnTo>
                    <a:lnTo>
                      <a:pt x="9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FF23"/>
              </a:solidFill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225" name="Freeform 11"/>
              <p:cNvSpPr>
                <a:spLocks/>
              </p:cNvSpPr>
              <p:nvPr/>
            </p:nvSpPr>
            <p:spPr bwMode="auto">
              <a:xfrm rot="1319979" flipV="1">
                <a:off x="3717" y="3312"/>
                <a:ext cx="720" cy="1008"/>
              </a:xfrm>
              <a:custGeom>
                <a:avLst/>
                <a:gdLst>
                  <a:gd name="T0" fmla="*/ 0 w 720"/>
                  <a:gd name="T1" fmla="*/ 0 h 1008"/>
                  <a:gd name="T2" fmla="*/ 0 w 720"/>
                  <a:gd name="T3" fmla="*/ 1008 h 1008"/>
                  <a:gd name="T4" fmla="*/ 720 w 720"/>
                  <a:gd name="T5" fmla="*/ 288 h 1008"/>
                  <a:gd name="T6" fmla="*/ 628 w 720"/>
                  <a:gd name="T7" fmla="*/ 208 h 1008"/>
                  <a:gd name="T8" fmla="*/ 532 w 720"/>
                  <a:gd name="T9" fmla="*/ 140 h 1008"/>
                  <a:gd name="T10" fmla="*/ 436 w 720"/>
                  <a:gd name="T11" fmla="*/ 84 h 1008"/>
                  <a:gd name="T12" fmla="*/ 364 w 720"/>
                  <a:gd name="T13" fmla="*/ 56 h 1008"/>
                  <a:gd name="T14" fmla="*/ 280 w 720"/>
                  <a:gd name="T15" fmla="*/ 32 h 1008"/>
                  <a:gd name="T16" fmla="*/ 180 w 720"/>
                  <a:gd name="T17" fmla="*/ 12 h 1008"/>
                  <a:gd name="T18" fmla="*/ 96 w 720"/>
                  <a:gd name="T19" fmla="*/ 0 h 1008"/>
                  <a:gd name="T20" fmla="*/ 0 w 720"/>
                  <a:gd name="T21" fmla="*/ 0 h 100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20" h="1008">
                    <a:moveTo>
                      <a:pt x="0" y="0"/>
                    </a:moveTo>
                    <a:lnTo>
                      <a:pt x="0" y="1008"/>
                    </a:lnTo>
                    <a:lnTo>
                      <a:pt x="720" y="288"/>
                    </a:lnTo>
                    <a:lnTo>
                      <a:pt x="628" y="208"/>
                    </a:lnTo>
                    <a:lnTo>
                      <a:pt x="532" y="140"/>
                    </a:lnTo>
                    <a:lnTo>
                      <a:pt x="436" y="84"/>
                    </a:lnTo>
                    <a:lnTo>
                      <a:pt x="364" y="56"/>
                    </a:lnTo>
                    <a:lnTo>
                      <a:pt x="280" y="32"/>
                    </a:lnTo>
                    <a:lnTo>
                      <a:pt x="180" y="12"/>
                    </a:lnTo>
                    <a:lnTo>
                      <a:pt x="9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FF23"/>
              </a:solidFill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4213" name="Line 13"/>
          <p:cNvSpPr>
            <a:spLocks noChangeShapeType="1"/>
          </p:cNvSpPr>
          <p:nvPr/>
        </p:nvSpPr>
        <p:spPr bwMode="auto">
          <a:xfrm>
            <a:off x="2354263" y="3014663"/>
            <a:ext cx="1133475" cy="1658937"/>
          </a:xfrm>
          <a:prstGeom prst="line">
            <a:avLst/>
          </a:prstGeom>
          <a:noFill/>
          <a:ln w="57150">
            <a:solidFill>
              <a:srgbClr val="FF09F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4" name="Line 14"/>
          <p:cNvSpPr>
            <a:spLocks noChangeShapeType="1"/>
          </p:cNvSpPr>
          <p:nvPr/>
        </p:nvSpPr>
        <p:spPr bwMode="auto">
          <a:xfrm flipH="1">
            <a:off x="3640138" y="3048000"/>
            <a:ext cx="69850" cy="1457325"/>
          </a:xfrm>
          <a:prstGeom prst="line">
            <a:avLst/>
          </a:prstGeom>
          <a:noFill/>
          <a:ln w="57150">
            <a:solidFill>
              <a:srgbClr val="FF09F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5" name="Line 15"/>
          <p:cNvSpPr>
            <a:spLocks noChangeShapeType="1"/>
          </p:cNvSpPr>
          <p:nvPr/>
        </p:nvSpPr>
        <p:spPr bwMode="auto">
          <a:xfrm flipH="1">
            <a:off x="3878263" y="3014663"/>
            <a:ext cx="1117600" cy="1455737"/>
          </a:xfrm>
          <a:prstGeom prst="line">
            <a:avLst/>
          </a:prstGeom>
          <a:noFill/>
          <a:ln w="57150">
            <a:solidFill>
              <a:srgbClr val="FF09F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6" name="Line 16"/>
          <p:cNvSpPr>
            <a:spLocks noChangeShapeType="1"/>
          </p:cNvSpPr>
          <p:nvPr/>
        </p:nvSpPr>
        <p:spPr bwMode="auto">
          <a:xfrm flipH="1">
            <a:off x="4030663" y="2998788"/>
            <a:ext cx="2168525" cy="1624012"/>
          </a:xfrm>
          <a:prstGeom prst="line">
            <a:avLst/>
          </a:prstGeom>
          <a:noFill/>
          <a:ln w="57150">
            <a:solidFill>
              <a:srgbClr val="FF09F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Tm="3000">
    <p:fade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234" name="Object 2"/>
          <p:cNvGraphicFramePr>
            <a:graphicFrameLocks noChangeAspect="1"/>
          </p:cNvGraphicFramePr>
          <p:nvPr/>
        </p:nvGraphicFramePr>
        <p:xfrm>
          <a:off x="2093913" y="4435475"/>
          <a:ext cx="3600450" cy="152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54" name="Equation" r:id="rId4" imgW="927100" imgH="393700" progId="Equation.DSMT4">
                  <p:embed/>
                </p:oleObj>
              </mc:Choice>
              <mc:Fallback>
                <p:oleObj name="Equation" r:id="rId4" imgW="927100" imgH="3937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3913" y="4435475"/>
                        <a:ext cx="3600450" cy="1528763"/>
                      </a:xfrm>
                      <a:prstGeom prst="rect">
                        <a:avLst/>
                      </a:prstGeom>
                      <a:solidFill>
                        <a:srgbClr val="FCFF15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046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Area of a Circle</a:t>
            </a:r>
          </a:p>
        </p:txBody>
      </p:sp>
      <p:grpSp>
        <p:nvGrpSpPr>
          <p:cNvPr id="95236" name="Group 4"/>
          <p:cNvGrpSpPr>
            <a:grpSpLocks/>
          </p:cNvGrpSpPr>
          <p:nvPr/>
        </p:nvGrpSpPr>
        <p:grpSpPr bwMode="auto">
          <a:xfrm>
            <a:off x="1414463" y="1098550"/>
            <a:ext cx="5595937" cy="2068513"/>
            <a:chOff x="912" y="3039"/>
            <a:chExt cx="3525" cy="1303"/>
          </a:xfrm>
        </p:grpSpPr>
        <p:sp>
          <p:nvSpPr>
            <p:cNvPr id="95243" name="Freeform 5"/>
            <p:cNvSpPr>
              <a:spLocks/>
            </p:cNvSpPr>
            <p:nvPr/>
          </p:nvSpPr>
          <p:spPr bwMode="auto">
            <a:xfrm rot="12241084" flipV="1">
              <a:off x="1449" y="3082"/>
              <a:ext cx="720" cy="1008"/>
            </a:xfrm>
            <a:custGeom>
              <a:avLst/>
              <a:gdLst>
                <a:gd name="T0" fmla="*/ 0 w 720"/>
                <a:gd name="T1" fmla="*/ 0 h 1008"/>
                <a:gd name="T2" fmla="*/ 0 w 720"/>
                <a:gd name="T3" fmla="*/ 1008 h 1008"/>
                <a:gd name="T4" fmla="*/ 720 w 720"/>
                <a:gd name="T5" fmla="*/ 288 h 1008"/>
                <a:gd name="T6" fmla="*/ 628 w 720"/>
                <a:gd name="T7" fmla="*/ 208 h 1008"/>
                <a:gd name="T8" fmla="*/ 532 w 720"/>
                <a:gd name="T9" fmla="*/ 140 h 1008"/>
                <a:gd name="T10" fmla="*/ 436 w 720"/>
                <a:gd name="T11" fmla="*/ 84 h 1008"/>
                <a:gd name="T12" fmla="*/ 364 w 720"/>
                <a:gd name="T13" fmla="*/ 56 h 1008"/>
                <a:gd name="T14" fmla="*/ 280 w 720"/>
                <a:gd name="T15" fmla="*/ 32 h 1008"/>
                <a:gd name="T16" fmla="*/ 180 w 720"/>
                <a:gd name="T17" fmla="*/ 12 h 1008"/>
                <a:gd name="T18" fmla="*/ 96 w 720"/>
                <a:gd name="T19" fmla="*/ 0 h 1008"/>
                <a:gd name="T20" fmla="*/ 0 w 720"/>
                <a:gd name="T21" fmla="*/ 0 h 10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20" h="1008">
                  <a:moveTo>
                    <a:pt x="0" y="0"/>
                  </a:moveTo>
                  <a:lnTo>
                    <a:pt x="0" y="1008"/>
                  </a:lnTo>
                  <a:lnTo>
                    <a:pt x="720" y="288"/>
                  </a:lnTo>
                  <a:lnTo>
                    <a:pt x="628" y="208"/>
                  </a:lnTo>
                  <a:lnTo>
                    <a:pt x="532" y="140"/>
                  </a:lnTo>
                  <a:lnTo>
                    <a:pt x="436" y="84"/>
                  </a:lnTo>
                  <a:lnTo>
                    <a:pt x="364" y="56"/>
                  </a:lnTo>
                  <a:lnTo>
                    <a:pt x="280" y="32"/>
                  </a:lnTo>
                  <a:lnTo>
                    <a:pt x="180" y="12"/>
                  </a:lnTo>
                  <a:lnTo>
                    <a:pt x="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1F1C"/>
            </a:solid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44" name="Freeform 6"/>
            <p:cNvSpPr>
              <a:spLocks/>
            </p:cNvSpPr>
            <p:nvPr/>
          </p:nvSpPr>
          <p:spPr bwMode="auto">
            <a:xfrm rot="-1198656">
              <a:off x="912" y="3072"/>
              <a:ext cx="720" cy="1008"/>
            </a:xfrm>
            <a:custGeom>
              <a:avLst/>
              <a:gdLst>
                <a:gd name="T0" fmla="*/ 0 w 720"/>
                <a:gd name="T1" fmla="*/ 0 h 1008"/>
                <a:gd name="T2" fmla="*/ 0 w 720"/>
                <a:gd name="T3" fmla="*/ 1008 h 1008"/>
                <a:gd name="T4" fmla="*/ 720 w 720"/>
                <a:gd name="T5" fmla="*/ 288 h 1008"/>
                <a:gd name="T6" fmla="*/ 628 w 720"/>
                <a:gd name="T7" fmla="*/ 208 h 1008"/>
                <a:gd name="T8" fmla="*/ 532 w 720"/>
                <a:gd name="T9" fmla="*/ 140 h 1008"/>
                <a:gd name="T10" fmla="*/ 436 w 720"/>
                <a:gd name="T11" fmla="*/ 84 h 1008"/>
                <a:gd name="T12" fmla="*/ 364 w 720"/>
                <a:gd name="T13" fmla="*/ 56 h 1008"/>
                <a:gd name="T14" fmla="*/ 280 w 720"/>
                <a:gd name="T15" fmla="*/ 32 h 1008"/>
                <a:gd name="T16" fmla="*/ 180 w 720"/>
                <a:gd name="T17" fmla="*/ 12 h 1008"/>
                <a:gd name="T18" fmla="*/ 96 w 720"/>
                <a:gd name="T19" fmla="*/ 0 h 1008"/>
                <a:gd name="T20" fmla="*/ 0 w 720"/>
                <a:gd name="T21" fmla="*/ 0 h 10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20" h="1008">
                  <a:moveTo>
                    <a:pt x="0" y="0"/>
                  </a:moveTo>
                  <a:lnTo>
                    <a:pt x="0" y="1008"/>
                  </a:lnTo>
                  <a:lnTo>
                    <a:pt x="720" y="288"/>
                  </a:lnTo>
                  <a:lnTo>
                    <a:pt x="628" y="208"/>
                  </a:lnTo>
                  <a:lnTo>
                    <a:pt x="532" y="140"/>
                  </a:lnTo>
                  <a:lnTo>
                    <a:pt x="436" y="84"/>
                  </a:lnTo>
                  <a:lnTo>
                    <a:pt x="364" y="56"/>
                  </a:lnTo>
                  <a:lnTo>
                    <a:pt x="280" y="32"/>
                  </a:lnTo>
                  <a:lnTo>
                    <a:pt x="180" y="12"/>
                  </a:lnTo>
                  <a:lnTo>
                    <a:pt x="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1F1C"/>
            </a:solid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45" name="Freeform 7"/>
            <p:cNvSpPr>
              <a:spLocks/>
            </p:cNvSpPr>
            <p:nvPr/>
          </p:nvSpPr>
          <p:spPr bwMode="auto">
            <a:xfrm rot="1465510" flipV="1">
              <a:off x="1318" y="3334"/>
              <a:ext cx="720" cy="1008"/>
            </a:xfrm>
            <a:custGeom>
              <a:avLst/>
              <a:gdLst>
                <a:gd name="T0" fmla="*/ 0 w 720"/>
                <a:gd name="T1" fmla="*/ 0 h 1008"/>
                <a:gd name="T2" fmla="*/ 0 w 720"/>
                <a:gd name="T3" fmla="*/ 1008 h 1008"/>
                <a:gd name="T4" fmla="*/ 720 w 720"/>
                <a:gd name="T5" fmla="*/ 288 h 1008"/>
                <a:gd name="T6" fmla="*/ 628 w 720"/>
                <a:gd name="T7" fmla="*/ 208 h 1008"/>
                <a:gd name="T8" fmla="*/ 532 w 720"/>
                <a:gd name="T9" fmla="*/ 140 h 1008"/>
                <a:gd name="T10" fmla="*/ 436 w 720"/>
                <a:gd name="T11" fmla="*/ 84 h 1008"/>
                <a:gd name="T12" fmla="*/ 364 w 720"/>
                <a:gd name="T13" fmla="*/ 56 h 1008"/>
                <a:gd name="T14" fmla="*/ 280 w 720"/>
                <a:gd name="T15" fmla="*/ 32 h 1008"/>
                <a:gd name="T16" fmla="*/ 180 w 720"/>
                <a:gd name="T17" fmla="*/ 12 h 1008"/>
                <a:gd name="T18" fmla="*/ 96 w 720"/>
                <a:gd name="T19" fmla="*/ 0 h 1008"/>
                <a:gd name="T20" fmla="*/ 0 w 720"/>
                <a:gd name="T21" fmla="*/ 0 h 10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20" h="1008">
                  <a:moveTo>
                    <a:pt x="0" y="0"/>
                  </a:moveTo>
                  <a:lnTo>
                    <a:pt x="0" y="1008"/>
                  </a:lnTo>
                  <a:lnTo>
                    <a:pt x="720" y="288"/>
                  </a:lnTo>
                  <a:lnTo>
                    <a:pt x="628" y="208"/>
                  </a:lnTo>
                  <a:lnTo>
                    <a:pt x="532" y="140"/>
                  </a:lnTo>
                  <a:lnTo>
                    <a:pt x="436" y="84"/>
                  </a:lnTo>
                  <a:lnTo>
                    <a:pt x="364" y="56"/>
                  </a:lnTo>
                  <a:lnTo>
                    <a:pt x="280" y="32"/>
                  </a:lnTo>
                  <a:lnTo>
                    <a:pt x="180" y="12"/>
                  </a:lnTo>
                  <a:lnTo>
                    <a:pt x="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FF23"/>
            </a:solid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46" name="Freeform 8"/>
            <p:cNvSpPr>
              <a:spLocks/>
            </p:cNvSpPr>
            <p:nvPr/>
          </p:nvSpPr>
          <p:spPr bwMode="auto">
            <a:xfrm rot="1319979" flipV="1">
              <a:off x="2107" y="3334"/>
              <a:ext cx="720" cy="1008"/>
            </a:xfrm>
            <a:custGeom>
              <a:avLst/>
              <a:gdLst>
                <a:gd name="T0" fmla="*/ 0 w 720"/>
                <a:gd name="T1" fmla="*/ 0 h 1008"/>
                <a:gd name="T2" fmla="*/ 0 w 720"/>
                <a:gd name="T3" fmla="*/ 1008 h 1008"/>
                <a:gd name="T4" fmla="*/ 720 w 720"/>
                <a:gd name="T5" fmla="*/ 288 h 1008"/>
                <a:gd name="T6" fmla="*/ 628 w 720"/>
                <a:gd name="T7" fmla="*/ 208 h 1008"/>
                <a:gd name="T8" fmla="*/ 532 w 720"/>
                <a:gd name="T9" fmla="*/ 140 h 1008"/>
                <a:gd name="T10" fmla="*/ 436 w 720"/>
                <a:gd name="T11" fmla="*/ 84 h 1008"/>
                <a:gd name="T12" fmla="*/ 364 w 720"/>
                <a:gd name="T13" fmla="*/ 56 h 1008"/>
                <a:gd name="T14" fmla="*/ 280 w 720"/>
                <a:gd name="T15" fmla="*/ 32 h 1008"/>
                <a:gd name="T16" fmla="*/ 180 w 720"/>
                <a:gd name="T17" fmla="*/ 12 h 1008"/>
                <a:gd name="T18" fmla="*/ 96 w 720"/>
                <a:gd name="T19" fmla="*/ 0 h 1008"/>
                <a:gd name="T20" fmla="*/ 0 w 720"/>
                <a:gd name="T21" fmla="*/ 0 h 10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20" h="1008">
                  <a:moveTo>
                    <a:pt x="0" y="0"/>
                  </a:moveTo>
                  <a:lnTo>
                    <a:pt x="0" y="1008"/>
                  </a:lnTo>
                  <a:lnTo>
                    <a:pt x="720" y="288"/>
                  </a:lnTo>
                  <a:lnTo>
                    <a:pt x="628" y="208"/>
                  </a:lnTo>
                  <a:lnTo>
                    <a:pt x="532" y="140"/>
                  </a:lnTo>
                  <a:lnTo>
                    <a:pt x="436" y="84"/>
                  </a:lnTo>
                  <a:lnTo>
                    <a:pt x="364" y="56"/>
                  </a:lnTo>
                  <a:lnTo>
                    <a:pt x="280" y="32"/>
                  </a:lnTo>
                  <a:lnTo>
                    <a:pt x="180" y="12"/>
                  </a:lnTo>
                  <a:lnTo>
                    <a:pt x="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FF23"/>
            </a:solid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5247" name="Group 9"/>
            <p:cNvGrpSpPr>
              <a:grpSpLocks/>
            </p:cNvGrpSpPr>
            <p:nvPr/>
          </p:nvGrpSpPr>
          <p:grpSpPr bwMode="auto">
            <a:xfrm rot="-204827">
              <a:off x="2522" y="3039"/>
              <a:ext cx="1915" cy="1270"/>
              <a:chOff x="2522" y="3050"/>
              <a:chExt cx="1915" cy="1270"/>
            </a:xfrm>
          </p:grpSpPr>
          <p:sp>
            <p:nvSpPr>
              <p:cNvPr id="95248" name="Freeform 10"/>
              <p:cNvSpPr>
                <a:spLocks/>
              </p:cNvSpPr>
              <p:nvPr/>
            </p:nvSpPr>
            <p:spPr bwMode="auto">
              <a:xfrm rot="12241084" flipV="1">
                <a:off x="3059" y="3060"/>
                <a:ext cx="720" cy="1008"/>
              </a:xfrm>
              <a:custGeom>
                <a:avLst/>
                <a:gdLst>
                  <a:gd name="T0" fmla="*/ 0 w 720"/>
                  <a:gd name="T1" fmla="*/ 0 h 1008"/>
                  <a:gd name="T2" fmla="*/ 0 w 720"/>
                  <a:gd name="T3" fmla="*/ 1008 h 1008"/>
                  <a:gd name="T4" fmla="*/ 720 w 720"/>
                  <a:gd name="T5" fmla="*/ 288 h 1008"/>
                  <a:gd name="T6" fmla="*/ 628 w 720"/>
                  <a:gd name="T7" fmla="*/ 208 h 1008"/>
                  <a:gd name="T8" fmla="*/ 532 w 720"/>
                  <a:gd name="T9" fmla="*/ 140 h 1008"/>
                  <a:gd name="T10" fmla="*/ 436 w 720"/>
                  <a:gd name="T11" fmla="*/ 84 h 1008"/>
                  <a:gd name="T12" fmla="*/ 364 w 720"/>
                  <a:gd name="T13" fmla="*/ 56 h 1008"/>
                  <a:gd name="T14" fmla="*/ 280 w 720"/>
                  <a:gd name="T15" fmla="*/ 32 h 1008"/>
                  <a:gd name="T16" fmla="*/ 180 w 720"/>
                  <a:gd name="T17" fmla="*/ 12 h 1008"/>
                  <a:gd name="T18" fmla="*/ 96 w 720"/>
                  <a:gd name="T19" fmla="*/ 0 h 1008"/>
                  <a:gd name="T20" fmla="*/ 0 w 720"/>
                  <a:gd name="T21" fmla="*/ 0 h 100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20" h="1008">
                    <a:moveTo>
                      <a:pt x="0" y="0"/>
                    </a:moveTo>
                    <a:lnTo>
                      <a:pt x="0" y="1008"/>
                    </a:lnTo>
                    <a:lnTo>
                      <a:pt x="720" y="288"/>
                    </a:lnTo>
                    <a:lnTo>
                      <a:pt x="628" y="208"/>
                    </a:lnTo>
                    <a:lnTo>
                      <a:pt x="532" y="140"/>
                    </a:lnTo>
                    <a:lnTo>
                      <a:pt x="436" y="84"/>
                    </a:lnTo>
                    <a:lnTo>
                      <a:pt x="364" y="56"/>
                    </a:lnTo>
                    <a:lnTo>
                      <a:pt x="280" y="32"/>
                    </a:lnTo>
                    <a:lnTo>
                      <a:pt x="180" y="12"/>
                    </a:lnTo>
                    <a:lnTo>
                      <a:pt x="9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1F1C"/>
              </a:solidFill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249" name="Freeform 11"/>
              <p:cNvSpPr>
                <a:spLocks/>
              </p:cNvSpPr>
              <p:nvPr/>
            </p:nvSpPr>
            <p:spPr bwMode="auto">
              <a:xfrm rot="-1198656">
                <a:off x="2522" y="3050"/>
                <a:ext cx="720" cy="1008"/>
              </a:xfrm>
              <a:custGeom>
                <a:avLst/>
                <a:gdLst>
                  <a:gd name="T0" fmla="*/ 0 w 720"/>
                  <a:gd name="T1" fmla="*/ 0 h 1008"/>
                  <a:gd name="T2" fmla="*/ 0 w 720"/>
                  <a:gd name="T3" fmla="*/ 1008 h 1008"/>
                  <a:gd name="T4" fmla="*/ 720 w 720"/>
                  <a:gd name="T5" fmla="*/ 288 h 1008"/>
                  <a:gd name="T6" fmla="*/ 628 w 720"/>
                  <a:gd name="T7" fmla="*/ 208 h 1008"/>
                  <a:gd name="T8" fmla="*/ 532 w 720"/>
                  <a:gd name="T9" fmla="*/ 140 h 1008"/>
                  <a:gd name="T10" fmla="*/ 436 w 720"/>
                  <a:gd name="T11" fmla="*/ 84 h 1008"/>
                  <a:gd name="T12" fmla="*/ 364 w 720"/>
                  <a:gd name="T13" fmla="*/ 56 h 1008"/>
                  <a:gd name="T14" fmla="*/ 280 w 720"/>
                  <a:gd name="T15" fmla="*/ 32 h 1008"/>
                  <a:gd name="T16" fmla="*/ 180 w 720"/>
                  <a:gd name="T17" fmla="*/ 12 h 1008"/>
                  <a:gd name="T18" fmla="*/ 96 w 720"/>
                  <a:gd name="T19" fmla="*/ 0 h 1008"/>
                  <a:gd name="T20" fmla="*/ 0 w 720"/>
                  <a:gd name="T21" fmla="*/ 0 h 100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20" h="1008">
                    <a:moveTo>
                      <a:pt x="0" y="0"/>
                    </a:moveTo>
                    <a:lnTo>
                      <a:pt x="0" y="1008"/>
                    </a:lnTo>
                    <a:lnTo>
                      <a:pt x="720" y="288"/>
                    </a:lnTo>
                    <a:lnTo>
                      <a:pt x="628" y="208"/>
                    </a:lnTo>
                    <a:lnTo>
                      <a:pt x="532" y="140"/>
                    </a:lnTo>
                    <a:lnTo>
                      <a:pt x="436" y="84"/>
                    </a:lnTo>
                    <a:lnTo>
                      <a:pt x="364" y="56"/>
                    </a:lnTo>
                    <a:lnTo>
                      <a:pt x="280" y="32"/>
                    </a:lnTo>
                    <a:lnTo>
                      <a:pt x="180" y="12"/>
                    </a:lnTo>
                    <a:lnTo>
                      <a:pt x="9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1F1C"/>
              </a:solidFill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250" name="Freeform 12"/>
              <p:cNvSpPr>
                <a:spLocks/>
              </p:cNvSpPr>
              <p:nvPr/>
            </p:nvSpPr>
            <p:spPr bwMode="auto">
              <a:xfrm rot="1465510" flipV="1">
                <a:off x="2928" y="3312"/>
                <a:ext cx="720" cy="1008"/>
              </a:xfrm>
              <a:custGeom>
                <a:avLst/>
                <a:gdLst>
                  <a:gd name="T0" fmla="*/ 0 w 720"/>
                  <a:gd name="T1" fmla="*/ 0 h 1008"/>
                  <a:gd name="T2" fmla="*/ 0 w 720"/>
                  <a:gd name="T3" fmla="*/ 1008 h 1008"/>
                  <a:gd name="T4" fmla="*/ 720 w 720"/>
                  <a:gd name="T5" fmla="*/ 288 h 1008"/>
                  <a:gd name="T6" fmla="*/ 628 w 720"/>
                  <a:gd name="T7" fmla="*/ 208 h 1008"/>
                  <a:gd name="T8" fmla="*/ 532 w 720"/>
                  <a:gd name="T9" fmla="*/ 140 h 1008"/>
                  <a:gd name="T10" fmla="*/ 436 w 720"/>
                  <a:gd name="T11" fmla="*/ 84 h 1008"/>
                  <a:gd name="T12" fmla="*/ 364 w 720"/>
                  <a:gd name="T13" fmla="*/ 56 h 1008"/>
                  <a:gd name="T14" fmla="*/ 280 w 720"/>
                  <a:gd name="T15" fmla="*/ 32 h 1008"/>
                  <a:gd name="T16" fmla="*/ 180 w 720"/>
                  <a:gd name="T17" fmla="*/ 12 h 1008"/>
                  <a:gd name="T18" fmla="*/ 96 w 720"/>
                  <a:gd name="T19" fmla="*/ 0 h 1008"/>
                  <a:gd name="T20" fmla="*/ 0 w 720"/>
                  <a:gd name="T21" fmla="*/ 0 h 100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20" h="1008">
                    <a:moveTo>
                      <a:pt x="0" y="0"/>
                    </a:moveTo>
                    <a:lnTo>
                      <a:pt x="0" y="1008"/>
                    </a:lnTo>
                    <a:lnTo>
                      <a:pt x="720" y="288"/>
                    </a:lnTo>
                    <a:lnTo>
                      <a:pt x="628" y="208"/>
                    </a:lnTo>
                    <a:lnTo>
                      <a:pt x="532" y="140"/>
                    </a:lnTo>
                    <a:lnTo>
                      <a:pt x="436" y="84"/>
                    </a:lnTo>
                    <a:lnTo>
                      <a:pt x="364" y="56"/>
                    </a:lnTo>
                    <a:lnTo>
                      <a:pt x="280" y="32"/>
                    </a:lnTo>
                    <a:lnTo>
                      <a:pt x="180" y="12"/>
                    </a:lnTo>
                    <a:lnTo>
                      <a:pt x="9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FF23"/>
              </a:solidFill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251" name="Freeform 13"/>
              <p:cNvSpPr>
                <a:spLocks/>
              </p:cNvSpPr>
              <p:nvPr/>
            </p:nvSpPr>
            <p:spPr bwMode="auto">
              <a:xfrm rot="1319979" flipV="1">
                <a:off x="3717" y="3312"/>
                <a:ext cx="720" cy="1008"/>
              </a:xfrm>
              <a:custGeom>
                <a:avLst/>
                <a:gdLst>
                  <a:gd name="T0" fmla="*/ 0 w 720"/>
                  <a:gd name="T1" fmla="*/ 0 h 1008"/>
                  <a:gd name="T2" fmla="*/ 0 w 720"/>
                  <a:gd name="T3" fmla="*/ 1008 h 1008"/>
                  <a:gd name="T4" fmla="*/ 720 w 720"/>
                  <a:gd name="T5" fmla="*/ 288 h 1008"/>
                  <a:gd name="T6" fmla="*/ 628 w 720"/>
                  <a:gd name="T7" fmla="*/ 208 h 1008"/>
                  <a:gd name="T8" fmla="*/ 532 w 720"/>
                  <a:gd name="T9" fmla="*/ 140 h 1008"/>
                  <a:gd name="T10" fmla="*/ 436 w 720"/>
                  <a:gd name="T11" fmla="*/ 84 h 1008"/>
                  <a:gd name="T12" fmla="*/ 364 w 720"/>
                  <a:gd name="T13" fmla="*/ 56 h 1008"/>
                  <a:gd name="T14" fmla="*/ 280 w 720"/>
                  <a:gd name="T15" fmla="*/ 32 h 1008"/>
                  <a:gd name="T16" fmla="*/ 180 w 720"/>
                  <a:gd name="T17" fmla="*/ 12 h 1008"/>
                  <a:gd name="T18" fmla="*/ 96 w 720"/>
                  <a:gd name="T19" fmla="*/ 0 h 1008"/>
                  <a:gd name="T20" fmla="*/ 0 w 720"/>
                  <a:gd name="T21" fmla="*/ 0 h 100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20" h="1008">
                    <a:moveTo>
                      <a:pt x="0" y="0"/>
                    </a:moveTo>
                    <a:lnTo>
                      <a:pt x="0" y="1008"/>
                    </a:lnTo>
                    <a:lnTo>
                      <a:pt x="720" y="288"/>
                    </a:lnTo>
                    <a:lnTo>
                      <a:pt x="628" y="208"/>
                    </a:lnTo>
                    <a:lnTo>
                      <a:pt x="532" y="140"/>
                    </a:lnTo>
                    <a:lnTo>
                      <a:pt x="436" y="84"/>
                    </a:lnTo>
                    <a:lnTo>
                      <a:pt x="364" y="56"/>
                    </a:lnTo>
                    <a:lnTo>
                      <a:pt x="280" y="32"/>
                    </a:lnTo>
                    <a:lnTo>
                      <a:pt x="180" y="12"/>
                    </a:lnTo>
                    <a:lnTo>
                      <a:pt x="9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FF23"/>
              </a:solidFill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5237" name="Line 14"/>
          <p:cNvSpPr>
            <a:spLocks noChangeShapeType="1"/>
          </p:cNvSpPr>
          <p:nvPr/>
        </p:nvSpPr>
        <p:spPr bwMode="auto">
          <a:xfrm>
            <a:off x="2354263" y="3014663"/>
            <a:ext cx="1133475" cy="1658937"/>
          </a:xfrm>
          <a:prstGeom prst="line">
            <a:avLst/>
          </a:prstGeom>
          <a:noFill/>
          <a:ln w="57150">
            <a:solidFill>
              <a:srgbClr val="FF09F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8" name="Line 15"/>
          <p:cNvSpPr>
            <a:spLocks noChangeShapeType="1"/>
          </p:cNvSpPr>
          <p:nvPr/>
        </p:nvSpPr>
        <p:spPr bwMode="auto">
          <a:xfrm flipH="1">
            <a:off x="3640138" y="3048000"/>
            <a:ext cx="69850" cy="1457325"/>
          </a:xfrm>
          <a:prstGeom prst="line">
            <a:avLst/>
          </a:prstGeom>
          <a:noFill/>
          <a:ln w="57150">
            <a:solidFill>
              <a:srgbClr val="FF09F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9" name="Line 16"/>
          <p:cNvSpPr>
            <a:spLocks noChangeShapeType="1"/>
          </p:cNvSpPr>
          <p:nvPr/>
        </p:nvSpPr>
        <p:spPr bwMode="auto">
          <a:xfrm flipH="1">
            <a:off x="3878263" y="3014663"/>
            <a:ext cx="1117600" cy="1455737"/>
          </a:xfrm>
          <a:prstGeom prst="line">
            <a:avLst/>
          </a:prstGeom>
          <a:noFill/>
          <a:ln w="57150">
            <a:solidFill>
              <a:srgbClr val="FF09F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0" name="Line 17"/>
          <p:cNvSpPr>
            <a:spLocks noChangeShapeType="1"/>
          </p:cNvSpPr>
          <p:nvPr/>
        </p:nvSpPr>
        <p:spPr bwMode="auto">
          <a:xfrm flipH="1">
            <a:off x="4030663" y="2998788"/>
            <a:ext cx="2168525" cy="1624012"/>
          </a:xfrm>
          <a:prstGeom prst="line">
            <a:avLst/>
          </a:prstGeom>
          <a:noFill/>
          <a:ln w="57150">
            <a:solidFill>
              <a:srgbClr val="FF09F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1" name="Freeform 18"/>
          <p:cNvSpPr>
            <a:spLocks/>
          </p:cNvSpPr>
          <p:nvPr/>
        </p:nvSpPr>
        <p:spPr bwMode="auto">
          <a:xfrm>
            <a:off x="6484938" y="1912938"/>
            <a:ext cx="762000" cy="2590800"/>
          </a:xfrm>
          <a:custGeom>
            <a:avLst/>
            <a:gdLst>
              <a:gd name="T0" fmla="*/ 0 w 480"/>
              <a:gd name="T1" fmla="*/ 0 h 1632"/>
              <a:gd name="T2" fmla="*/ 576263 w 480"/>
              <a:gd name="T3" fmla="*/ 322263 h 1632"/>
              <a:gd name="T4" fmla="*/ 695325 w 480"/>
              <a:gd name="T5" fmla="*/ 1236663 h 1632"/>
              <a:gd name="T6" fmla="*/ 762000 w 480"/>
              <a:gd name="T7" fmla="*/ 1846263 h 1632"/>
              <a:gd name="T8" fmla="*/ 220663 w 480"/>
              <a:gd name="T9" fmla="*/ 2590800 h 1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0" h="1632">
                <a:moveTo>
                  <a:pt x="0" y="0"/>
                </a:moveTo>
                <a:lnTo>
                  <a:pt x="363" y="203"/>
                </a:lnTo>
                <a:lnTo>
                  <a:pt x="438" y="779"/>
                </a:lnTo>
                <a:lnTo>
                  <a:pt x="480" y="1163"/>
                </a:lnTo>
                <a:lnTo>
                  <a:pt x="139" y="1632"/>
                </a:lnTo>
              </a:path>
            </a:pathLst>
          </a:custGeom>
          <a:noFill/>
          <a:ln w="57150" cmpd="sng">
            <a:solidFill>
              <a:srgbClr val="090CFF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2" name="Text Box 19"/>
          <p:cNvSpPr txBox="1">
            <a:spLocks noChangeArrowheads="1"/>
          </p:cNvSpPr>
          <p:nvPr/>
        </p:nvSpPr>
        <p:spPr bwMode="auto">
          <a:xfrm>
            <a:off x="5910263" y="4691063"/>
            <a:ext cx="18446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latin typeface="Arial Black" pitchFamily="-128" charset="0"/>
              </a:rPr>
              <a:t>radius</a:t>
            </a:r>
            <a:endParaRPr lang="en-US"/>
          </a:p>
        </p:txBody>
      </p:sp>
    </p:spTree>
  </p:cSld>
  <p:clrMapOvr>
    <a:masterClrMapping/>
  </p:clrMapOvr>
  <p:transition advTm="3000">
    <p:fade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Area of a Circle</a:t>
            </a:r>
          </a:p>
        </p:txBody>
      </p:sp>
      <p:graphicFrame>
        <p:nvGraphicFramePr>
          <p:cNvPr id="96259" name="Object 2"/>
          <p:cNvGraphicFramePr>
            <a:graphicFrameLocks noChangeAspect="1"/>
          </p:cNvGraphicFramePr>
          <p:nvPr/>
        </p:nvGraphicFramePr>
        <p:xfrm>
          <a:off x="1925638" y="3390900"/>
          <a:ext cx="2705100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79" name="Equation" r:id="rId4" imgW="927100" imgH="393700" progId="Equation.DSMT4">
                  <p:embed/>
                </p:oleObj>
              </mc:Choice>
              <mc:Fallback>
                <p:oleObj name="Equation" r:id="rId4" imgW="927100" imgH="3937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5638" y="3390900"/>
                        <a:ext cx="2705100" cy="1049338"/>
                      </a:xfrm>
                      <a:prstGeom prst="rect">
                        <a:avLst/>
                      </a:prstGeom>
                      <a:solidFill>
                        <a:srgbClr val="FCFF15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6260" name="Group 4"/>
          <p:cNvGrpSpPr>
            <a:grpSpLocks/>
          </p:cNvGrpSpPr>
          <p:nvPr/>
        </p:nvGrpSpPr>
        <p:grpSpPr bwMode="auto">
          <a:xfrm>
            <a:off x="1414463" y="1098550"/>
            <a:ext cx="4205287" cy="1420813"/>
            <a:chOff x="912" y="3039"/>
            <a:chExt cx="3525" cy="1303"/>
          </a:xfrm>
        </p:grpSpPr>
        <p:sp>
          <p:nvSpPr>
            <p:cNvPr id="96268" name="Freeform 5"/>
            <p:cNvSpPr>
              <a:spLocks/>
            </p:cNvSpPr>
            <p:nvPr/>
          </p:nvSpPr>
          <p:spPr bwMode="auto">
            <a:xfrm rot="12241084" flipV="1">
              <a:off x="1449" y="3082"/>
              <a:ext cx="720" cy="1008"/>
            </a:xfrm>
            <a:custGeom>
              <a:avLst/>
              <a:gdLst>
                <a:gd name="T0" fmla="*/ 0 w 720"/>
                <a:gd name="T1" fmla="*/ 0 h 1008"/>
                <a:gd name="T2" fmla="*/ 0 w 720"/>
                <a:gd name="T3" fmla="*/ 1008 h 1008"/>
                <a:gd name="T4" fmla="*/ 720 w 720"/>
                <a:gd name="T5" fmla="*/ 288 h 1008"/>
                <a:gd name="T6" fmla="*/ 628 w 720"/>
                <a:gd name="T7" fmla="*/ 208 h 1008"/>
                <a:gd name="T8" fmla="*/ 532 w 720"/>
                <a:gd name="T9" fmla="*/ 140 h 1008"/>
                <a:gd name="T10" fmla="*/ 436 w 720"/>
                <a:gd name="T11" fmla="*/ 84 h 1008"/>
                <a:gd name="T12" fmla="*/ 364 w 720"/>
                <a:gd name="T13" fmla="*/ 56 h 1008"/>
                <a:gd name="T14" fmla="*/ 280 w 720"/>
                <a:gd name="T15" fmla="*/ 32 h 1008"/>
                <a:gd name="T16" fmla="*/ 180 w 720"/>
                <a:gd name="T17" fmla="*/ 12 h 1008"/>
                <a:gd name="T18" fmla="*/ 96 w 720"/>
                <a:gd name="T19" fmla="*/ 0 h 1008"/>
                <a:gd name="T20" fmla="*/ 0 w 720"/>
                <a:gd name="T21" fmla="*/ 0 h 10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20" h="1008">
                  <a:moveTo>
                    <a:pt x="0" y="0"/>
                  </a:moveTo>
                  <a:lnTo>
                    <a:pt x="0" y="1008"/>
                  </a:lnTo>
                  <a:lnTo>
                    <a:pt x="720" y="288"/>
                  </a:lnTo>
                  <a:lnTo>
                    <a:pt x="628" y="208"/>
                  </a:lnTo>
                  <a:lnTo>
                    <a:pt x="532" y="140"/>
                  </a:lnTo>
                  <a:lnTo>
                    <a:pt x="436" y="84"/>
                  </a:lnTo>
                  <a:lnTo>
                    <a:pt x="364" y="56"/>
                  </a:lnTo>
                  <a:lnTo>
                    <a:pt x="280" y="32"/>
                  </a:lnTo>
                  <a:lnTo>
                    <a:pt x="180" y="12"/>
                  </a:lnTo>
                  <a:lnTo>
                    <a:pt x="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1F1C"/>
            </a:solid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69" name="Freeform 6"/>
            <p:cNvSpPr>
              <a:spLocks/>
            </p:cNvSpPr>
            <p:nvPr/>
          </p:nvSpPr>
          <p:spPr bwMode="auto">
            <a:xfrm rot="-1198656">
              <a:off x="912" y="3072"/>
              <a:ext cx="720" cy="1008"/>
            </a:xfrm>
            <a:custGeom>
              <a:avLst/>
              <a:gdLst>
                <a:gd name="T0" fmla="*/ 0 w 720"/>
                <a:gd name="T1" fmla="*/ 0 h 1008"/>
                <a:gd name="T2" fmla="*/ 0 w 720"/>
                <a:gd name="T3" fmla="*/ 1008 h 1008"/>
                <a:gd name="T4" fmla="*/ 720 w 720"/>
                <a:gd name="T5" fmla="*/ 288 h 1008"/>
                <a:gd name="T6" fmla="*/ 628 w 720"/>
                <a:gd name="T7" fmla="*/ 208 h 1008"/>
                <a:gd name="T8" fmla="*/ 532 w 720"/>
                <a:gd name="T9" fmla="*/ 140 h 1008"/>
                <a:gd name="T10" fmla="*/ 436 w 720"/>
                <a:gd name="T11" fmla="*/ 84 h 1008"/>
                <a:gd name="T12" fmla="*/ 364 w 720"/>
                <a:gd name="T13" fmla="*/ 56 h 1008"/>
                <a:gd name="T14" fmla="*/ 280 w 720"/>
                <a:gd name="T15" fmla="*/ 32 h 1008"/>
                <a:gd name="T16" fmla="*/ 180 w 720"/>
                <a:gd name="T17" fmla="*/ 12 h 1008"/>
                <a:gd name="T18" fmla="*/ 96 w 720"/>
                <a:gd name="T19" fmla="*/ 0 h 1008"/>
                <a:gd name="T20" fmla="*/ 0 w 720"/>
                <a:gd name="T21" fmla="*/ 0 h 10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20" h="1008">
                  <a:moveTo>
                    <a:pt x="0" y="0"/>
                  </a:moveTo>
                  <a:lnTo>
                    <a:pt x="0" y="1008"/>
                  </a:lnTo>
                  <a:lnTo>
                    <a:pt x="720" y="288"/>
                  </a:lnTo>
                  <a:lnTo>
                    <a:pt x="628" y="208"/>
                  </a:lnTo>
                  <a:lnTo>
                    <a:pt x="532" y="140"/>
                  </a:lnTo>
                  <a:lnTo>
                    <a:pt x="436" y="84"/>
                  </a:lnTo>
                  <a:lnTo>
                    <a:pt x="364" y="56"/>
                  </a:lnTo>
                  <a:lnTo>
                    <a:pt x="280" y="32"/>
                  </a:lnTo>
                  <a:lnTo>
                    <a:pt x="180" y="12"/>
                  </a:lnTo>
                  <a:lnTo>
                    <a:pt x="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1F1C"/>
            </a:solid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70" name="Freeform 7"/>
            <p:cNvSpPr>
              <a:spLocks/>
            </p:cNvSpPr>
            <p:nvPr/>
          </p:nvSpPr>
          <p:spPr bwMode="auto">
            <a:xfrm rot="1465510" flipV="1">
              <a:off x="1318" y="3334"/>
              <a:ext cx="720" cy="1008"/>
            </a:xfrm>
            <a:custGeom>
              <a:avLst/>
              <a:gdLst>
                <a:gd name="T0" fmla="*/ 0 w 720"/>
                <a:gd name="T1" fmla="*/ 0 h 1008"/>
                <a:gd name="T2" fmla="*/ 0 w 720"/>
                <a:gd name="T3" fmla="*/ 1008 h 1008"/>
                <a:gd name="T4" fmla="*/ 720 w 720"/>
                <a:gd name="T5" fmla="*/ 288 h 1008"/>
                <a:gd name="T6" fmla="*/ 628 w 720"/>
                <a:gd name="T7" fmla="*/ 208 h 1008"/>
                <a:gd name="T8" fmla="*/ 532 w 720"/>
                <a:gd name="T9" fmla="*/ 140 h 1008"/>
                <a:gd name="T10" fmla="*/ 436 w 720"/>
                <a:gd name="T11" fmla="*/ 84 h 1008"/>
                <a:gd name="T12" fmla="*/ 364 w 720"/>
                <a:gd name="T13" fmla="*/ 56 h 1008"/>
                <a:gd name="T14" fmla="*/ 280 w 720"/>
                <a:gd name="T15" fmla="*/ 32 h 1008"/>
                <a:gd name="T16" fmla="*/ 180 w 720"/>
                <a:gd name="T17" fmla="*/ 12 h 1008"/>
                <a:gd name="T18" fmla="*/ 96 w 720"/>
                <a:gd name="T19" fmla="*/ 0 h 1008"/>
                <a:gd name="T20" fmla="*/ 0 w 720"/>
                <a:gd name="T21" fmla="*/ 0 h 10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20" h="1008">
                  <a:moveTo>
                    <a:pt x="0" y="0"/>
                  </a:moveTo>
                  <a:lnTo>
                    <a:pt x="0" y="1008"/>
                  </a:lnTo>
                  <a:lnTo>
                    <a:pt x="720" y="288"/>
                  </a:lnTo>
                  <a:lnTo>
                    <a:pt x="628" y="208"/>
                  </a:lnTo>
                  <a:lnTo>
                    <a:pt x="532" y="140"/>
                  </a:lnTo>
                  <a:lnTo>
                    <a:pt x="436" y="84"/>
                  </a:lnTo>
                  <a:lnTo>
                    <a:pt x="364" y="56"/>
                  </a:lnTo>
                  <a:lnTo>
                    <a:pt x="280" y="32"/>
                  </a:lnTo>
                  <a:lnTo>
                    <a:pt x="180" y="12"/>
                  </a:lnTo>
                  <a:lnTo>
                    <a:pt x="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FF23"/>
            </a:solid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71" name="Freeform 8"/>
            <p:cNvSpPr>
              <a:spLocks/>
            </p:cNvSpPr>
            <p:nvPr/>
          </p:nvSpPr>
          <p:spPr bwMode="auto">
            <a:xfrm rot="1319979" flipV="1">
              <a:off x="2107" y="3334"/>
              <a:ext cx="720" cy="1008"/>
            </a:xfrm>
            <a:custGeom>
              <a:avLst/>
              <a:gdLst>
                <a:gd name="T0" fmla="*/ 0 w 720"/>
                <a:gd name="T1" fmla="*/ 0 h 1008"/>
                <a:gd name="T2" fmla="*/ 0 w 720"/>
                <a:gd name="T3" fmla="*/ 1008 h 1008"/>
                <a:gd name="T4" fmla="*/ 720 w 720"/>
                <a:gd name="T5" fmla="*/ 288 h 1008"/>
                <a:gd name="T6" fmla="*/ 628 w 720"/>
                <a:gd name="T7" fmla="*/ 208 h 1008"/>
                <a:gd name="T8" fmla="*/ 532 w 720"/>
                <a:gd name="T9" fmla="*/ 140 h 1008"/>
                <a:gd name="T10" fmla="*/ 436 w 720"/>
                <a:gd name="T11" fmla="*/ 84 h 1008"/>
                <a:gd name="T12" fmla="*/ 364 w 720"/>
                <a:gd name="T13" fmla="*/ 56 h 1008"/>
                <a:gd name="T14" fmla="*/ 280 w 720"/>
                <a:gd name="T15" fmla="*/ 32 h 1008"/>
                <a:gd name="T16" fmla="*/ 180 w 720"/>
                <a:gd name="T17" fmla="*/ 12 h 1008"/>
                <a:gd name="T18" fmla="*/ 96 w 720"/>
                <a:gd name="T19" fmla="*/ 0 h 1008"/>
                <a:gd name="T20" fmla="*/ 0 w 720"/>
                <a:gd name="T21" fmla="*/ 0 h 10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20" h="1008">
                  <a:moveTo>
                    <a:pt x="0" y="0"/>
                  </a:moveTo>
                  <a:lnTo>
                    <a:pt x="0" y="1008"/>
                  </a:lnTo>
                  <a:lnTo>
                    <a:pt x="720" y="288"/>
                  </a:lnTo>
                  <a:lnTo>
                    <a:pt x="628" y="208"/>
                  </a:lnTo>
                  <a:lnTo>
                    <a:pt x="532" y="140"/>
                  </a:lnTo>
                  <a:lnTo>
                    <a:pt x="436" y="84"/>
                  </a:lnTo>
                  <a:lnTo>
                    <a:pt x="364" y="56"/>
                  </a:lnTo>
                  <a:lnTo>
                    <a:pt x="280" y="32"/>
                  </a:lnTo>
                  <a:lnTo>
                    <a:pt x="180" y="12"/>
                  </a:lnTo>
                  <a:lnTo>
                    <a:pt x="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FF23"/>
            </a:solid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6272" name="Group 9"/>
            <p:cNvGrpSpPr>
              <a:grpSpLocks/>
            </p:cNvGrpSpPr>
            <p:nvPr/>
          </p:nvGrpSpPr>
          <p:grpSpPr bwMode="auto">
            <a:xfrm rot="-204827">
              <a:off x="2522" y="3039"/>
              <a:ext cx="1915" cy="1270"/>
              <a:chOff x="2522" y="3050"/>
              <a:chExt cx="1915" cy="1270"/>
            </a:xfrm>
          </p:grpSpPr>
          <p:sp>
            <p:nvSpPr>
              <p:cNvPr id="96273" name="Freeform 10"/>
              <p:cNvSpPr>
                <a:spLocks/>
              </p:cNvSpPr>
              <p:nvPr/>
            </p:nvSpPr>
            <p:spPr bwMode="auto">
              <a:xfrm rot="12241084" flipV="1">
                <a:off x="3059" y="3060"/>
                <a:ext cx="720" cy="1008"/>
              </a:xfrm>
              <a:custGeom>
                <a:avLst/>
                <a:gdLst>
                  <a:gd name="T0" fmla="*/ 0 w 720"/>
                  <a:gd name="T1" fmla="*/ 0 h 1008"/>
                  <a:gd name="T2" fmla="*/ 0 w 720"/>
                  <a:gd name="T3" fmla="*/ 1008 h 1008"/>
                  <a:gd name="T4" fmla="*/ 720 w 720"/>
                  <a:gd name="T5" fmla="*/ 288 h 1008"/>
                  <a:gd name="T6" fmla="*/ 628 w 720"/>
                  <a:gd name="T7" fmla="*/ 208 h 1008"/>
                  <a:gd name="T8" fmla="*/ 532 w 720"/>
                  <a:gd name="T9" fmla="*/ 140 h 1008"/>
                  <a:gd name="T10" fmla="*/ 436 w 720"/>
                  <a:gd name="T11" fmla="*/ 84 h 1008"/>
                  <a:gd name="T12" fmla="*/ 364 w 720"/>
                  <a:gd name="T13" fmla="*/ 56 h 1008"/>
                  <a:gd name="T14" fmla="*/ 280 w 720"/>
                  <a:gd name="T15" fmla="*/ 32 h 1008"/>
                  <a:gd name="T16" fmla="*/ 180 w 720"/>
                  <a:gd name="T17" fmla="*/ 12 h 1008"/>
                  <a:gd name="T18" fmla="*/ 96 w 720"/>
                  <a:gd name="T19" fmla="*/ 0 h 1008"/>
                  <a:gd name="T20" fmla="*/ 0 w 720"/>
                  <a:gd name="T21" fmla="*/ 0 h 100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20" h="1008">
                    <a:moveTo>
                      <a:pt x="0" y="0"/>
                    </a:moveTo>
                    <a:lnTo>
                      <a:pt x="0" y="1008"/>
                    </a:lnTo>
                    <a:lnTo>
                      <a:pt x="720" y="288"/>
                    </a:lnTo>
                    <a:lnTo>
                      <a:pt x="628" y="208"/>
                    </a:lnTo>
                    <a:lnTo>
                      <a:pt x="532" y="140"/>
                    </a:lnTo>
                    <a:lnTo>
                      <a:pt x="436" y="84"/>
                    </a:lnTo>
                    <a:lnTo>
                      <a:pt x="364" y="56"/>
                    </a:lnTo>
                    <a:lnTo>
                      <a:pt x="280" y="32"/>
                    </a:lnTo>
                    <a:lnTo>
                      <a:pt x="180" y="12"/>
                    </a:lnTo>
                    <a:lnTo>
                      <a:pt x="9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1F1C"/>
              </a:solidFill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274" name="Freeform 11"/>
              <p:cNvSpPr>
                <a:spLocks/>
              </p:cNvSpPr>
              <p:nvPr/>
            </p:nvSpPr>
            <p:spPr bwMode="auto">
              <a:xfrm rot="-1198656">
                <a:off x="2522" y="3050"/>
                <a:ext cx="720" cy="1008"/>
              </a:xfrm>
              <a:custGeom>
                <a:avLst/>
                <a:gdLst>
                  <a:gd name="T0" fmla="*/ 0 w 720"/>
                  <a:gd name="T1" fmla="*/ 0 h 1008"/>
                  <a:gd name="T2" fmla="*/ 0 w 720"/>
                  <a:gd name="T3" fmla="*/ 1008 h 1008"/>
                  <a:gd name="T4" fmla="*/ 720 w 720"/>
                  <a:gd name="T5" fmla="*/ 288 h 1008"/>
                  <a:gd name="T6" fmla="*/ 628 w 720"/>
                  <a:gd name="T7" fmla="*/ 208 h 1008"/>
                  <a:gd name="T8" fmla="*/ 532 w 720"/>
                  <a:gd name="T9" fmla="*/ 140 h 1008"/>
                  <a:gd name="T10" fmla="*/ 436 w 720"/>
                  <a:gd name="T11" fmla="*/ 84 h 1008"/>
                  <a:gd name="T12" fmla="*/ 364 w 720"/>
                  <a:gd name="T13" fmla="*/ 56 h 1008"/>
                  <a:gd name="T14" fmla="*/ 280 w 720"/>
                  <a:gd name="T15" fmla="*/ 32 h 1008"/>
                  <a:gd name="T16" fmla="*/ 180 w 720"/>
                  <a:gd name="T17" fmla="*/ 12 h 1008"/>
                  <a:gd name="T18" fmla="*/ 96 w 720"/>
                  <a:gd name="T19" fmla="*/ 0 h 1008"/>
                  <a:gd name="T20" fmla="*/ 0 w 720"/>
                  <a:gd name="T21" fmla="*/ 0 h 100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20" h="1008">
                    <a:moveTo>
                      <a:pt x="0" y="0"/>
                    </a:moveTo>
                    <a:lnTo>
                      <a:pt x="0" y="1008"/>
                    </a:lnTo>
                    <a:lnTo>
                      <a:pt x="720" y="288"/>
                    </a:lnTo>
                    <a:lnTo>
                      <a:pt x="628" y="208"/>
                    </a:lnTo>
                    <a:lnTo>
                      <a:pt x="532" y="140"/>
                    </a:lnTo>
                    <a:lnTo>
                      <a:pt x="436" y="84"/>
                    </a:lnTo>
                    <a:lnTo>
                      <a:pt x="364" y="56"/>
                    </a:lnTo>
                    <a:lnTo>
                      <a:pt x="280" y="32"/>
                    </a:lnTo>
                    <a:lnTo>
                      <a:pt x="180" y="12"/>
                    </a:lnTo>
                    <a:lnTo>
                      <a:pt x="9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1F1C"/>
              </a:solidFill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275" name="Freeform 12"/>
              <p:cNvSpPr>
                <a:spLocks/>
              </p:cNvSpPr>
              <p:nvPr/>
            </p:nvSpPr>
            <p:spPr bwMode="auto">
              <a:xfrm rot="1465510" flipV="1">
                <a:off x="2928" y="3312"/>
                <a:ext cx="720" cy="1008"/>
              </a:xfrm>
              <a:custGeom>
                <a:avLst/>
                <a:gdLst>
                  <a:gd name="T0" fmla="*/ 0 w 720"/>
                  <a:gd name="T1" fmla="*/ 0 h 1008"/>
                  <a:gd name="T2" fmla="*/ 0 w 720"/>
                  <a:gd name="T3" fmla="*/ 1008 h 1008"/>
                  <a:gd name="T4" fmla="*/ 720 w 720"/>
                  <a:gd name="T5" fmla="*/ 288 h 1008"/>
                  <a:gd name="T6" fmla="*/ 628 w 720"/>
                  <a:gd name="T7" fmla="*/ 208 h 1008"/>
                  <a:gd name="T8" fmla="*/ 532 w 720"/>
                  <a:gd name="T9" fmla="*/ 140 h 1008"/>
                  <a:gd name="T10" fmla="*/ 436 w 720"/>
                  <a:gd name="T11" fmla="*/ 84 h 1008"/>
                  <a:gd name="T12" fmla="*/ 364 w 720"/>
                  <a:gd name="T13" fmla="*/ 56 h 1008"/>
                  <a:gd name="T14" fmla="*/ 280 w 720"/>
                  <a:gd name="T15" fmla="*/ 32 h 1008"/>
                  <a:gd name="T16" fmla="*/ 180 w 720"/>
                  <a:gd name="T17" fmla="*/ 12 h 1008"/>
                  <a:gd name="T18" fmla="*/ 96 w 720"/>
                  <a:gd name="T19" fmla="*/ 0 h 1008"/>
                  <a:gd name="T20" fmla="*/ 0 w 720"/>
                  <a:gd name="T21" fmla="*/ 0 h 100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20" h="1008">
                    <a:moveTo>
                      <a:pt x="0" y="0"/>
                    </a:moveTo>
                    <a:lnTo>
                      <a:pt x="0" y="1008"/>
                    </a:lnTo>
                    <a:lnTo>
                      <a:pt x="720" y="288"/>
                    </a:lnTo>
                    <a:lnTo>
                      <a:pt x="628" y="208"/>
                    </a:lnTo>
                    <a:lnTo>
                      <a:pt x="532" y="140"/>
                    </a:lnTo>
                    <a:lnTo>
                      <a:pt x="436" y="84"/>
                    </a:lnTo>
                    <a:lnTo>
                      <a:pt x="364" y="56"/>
                    </a:lnTo>
                    <a:lnTo>
                      <a:pt x="280" y="32"/>
                    </a:lnTo>
                    <a:lnTo>
                      <a:pt x="180" y="12"/>
                    </a:lnTo>
                    <a:lnTo>
                      <a:pt x="9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FF23"/>
              </a:solidFill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276" name="Freeform 13"/>
              <p:cNvSpPr>
                <a:spLocks/>
              </p:cNvSpPr>
              <p:nvPr/>
            </p:nvSpPr>
            <p:spPr bwMode="auto">
              <a:xfrm rot="1319979" flipV="1">
                <a:off x="3717" y="3312"/>
                <a:ext cx="720" cy="1008"/>
              </a:xfrm>
              <a:custGeom>
                <a:avLst/>
                <a:gdLst>
                  <a:gd name="T0" fmla="*/ 0 w 720"/>
                  <a:gd name="T1" fmla="*/ 0 h 1008"/>
                  <a:gd name="T2" fmla="*/ 0 w 720"/>
                  <a:gd name="T3" fmla="*/ 1008 h 1008"/>
                  <a:gd name="T4" fmla="*/ 720 w 720"/>
                  <a:gd name="T5" fmla="*/ 288 h 1008"/>
                  <a:gd name="T6" fmla="*/ 628 w 720"/>
                  <a:gd name="T7" fmla="*/ 208 h 1008"/>
                  <a:gd name="T8" fmla="*/ 532 w 720"/>
                  <a:gd name="T9" fmla="*/ 140 h 1008"/>
                  <a:gd name="T10" fmla="*/ 436 w 720"/>
                  <a:gd name="T11" fmla="*/ 84 h 1008"/>
                  <a:gd name="T12" fmla="*/ 364 w 720"/>
                  <a:gd name="T13" fmla="*/ 56 h 1008"/>
                  <a:gd name="T14" fmla="*/ 280 w 720"/>
                  <a:gd name="T15" fmla="*/ 32 h 1008"/>
                  <a:gd name="T16" fmla="*/ 180 w 720"/>
                  <a:gd name="T17" fmla="*/ 12 h 1008"/>
                  <a:gd name="T18" fmla="*/ 96 w 720"/>
                  <a:gd name="T19" fmla="*/ 0 h 1008"/>
                  <a:gd name="T20" fmla="*/ 0 w 720"/>
                  <a:gd name="T21" fmla="*/ 0 h 100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20" h="1008">
                    <a:moveTo>
                      <a:pt x="0" y="0"/>
                    </a:moveTo>
                    <a:lnTo>
                      <a:pt x="0" y="1008"/>
                    </a:lnTo>
                    <a:lnTo>
                      <a:pt x="720" y="288"/>
                    </a:lnTo>
                    <a:lnTo>
                      <a:pt x="628" y="208"/>
                    </a:lnTo>
                    <a:lnTo>
                      <a:pt x="532" y="140"/>
                    </a:lnTo>
                    <a:lnTo>
                      <a:pt x="436" y="84"/>
                    </a:lnTo>
                    <a:lnTo>
                      <a:pt x="364" y="56"/>
                    </a:lnTo>
                    <a:lnTo>
                      <a:pt x="280" y="32"/>
                    </a:lnTo>
                    <a:lnTo>
                      <a:pt x="180" y="12"/>
                    </a:lnTo>
                    <a:lnTo>
                      <a:pt x="9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FF23"/>
              </a:solidFill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6261" name="Line 14"/>
          <p:cNvSpPr>
            <a:spLocks noChangeShapeType="1"/>
          </p:cNvSpPr>
          <p:nvPr/>
        </p:nvSpPr>
        <p:spPr bwMode="auto">
          <a:xfrm>
            <a:off x="2120900" y="2414588"/>
            <a:ext cx="852488" cy="1139825"/>
          </a:xfrm>
          <a:prstGeom prst="line">
            <a:avLst/>
          </a:prstGeom>
          <a:noFill/>
          <a:ln w="57150">
            <a:solidFill>
              <a:srgbClr val="FF09F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2" name="Line 15"/>
          <p:cNvSpPr>
            <a:spLocks noChangeShapeType="1"/>
          </p:cNvSpPr>
          <p:nvPr/>
        </p:nvSpPr>
        <p:spPr bwMode="auto">
          <a:xfrm flipH="1">
            <a:off x="3087688" y="2436813"/>
            <a:ext cx="52387" cy="1001712"/>
          </a:xfrm>
          <a:prstGeom prst="line">
            <a:avLst/>
          </a:prstGeom>
          <a:noFill/>
          <a:ln w="57150">
            <a:solidFill>
              <a:srgbClr val="FF09F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3" name="Line 16"/>
          <p:cNvSpPr>
            <a:spLocks noChangeShapeType="1"/>
          </p:cNvSpPr>
          <p:nvPr/>
        </p:nvSpPr>
        <p:spPr bwMode="auto">
          <a:xfrm flipH="1">
            <a:off x="3267075" y="2414588"/>
            <a:ext cx="839788" cy="1000125"/>
          </a:xfrm>
          <a:prstGeom prst="line">
            <a:avLst/>
          </a:prstGeom>
          <a:noFill/>
          <a:ln w="57150">
            <a:solidFill>
              <a:srgbClr val="FF09F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4" name="Line 17"/>
          <p:cNvSpPr>
            <a:spLocks noChangeShapeType="1"/>
          </p:cNvSpPr>
          <p:nvPr/>
        </p:nvSpPr>
        <p:spPr bwMode="auto">
          <a:xfrm flipH="1">
            <a:off x="3381375" y="2403475"/>
            <a:ext cx="1628775" cy="1116013"/>
          </a:xfrm>
          <a:prstGeom prst="line">
            <a:avLst/>
          </a:prstGeom>
          <a:noFill/>
          <a:ln w="57150">
            <a:solidFill>
              <a:srgbClr val="FF09F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5" name="Freeform 18"/>
          <p:cNvSpPr>
            <a:spLocks/>
          </p:cNvSpPr>
          <p:nvPr/>
        </p:nvSpPr>
        <p:spPr bwMode="auto">
          <a:xfrm>
            <a:off x="5226050" y="1657350"/>
            <a:ext cx="571500" cy="1779588"/>
          </a:xfrm>
          <a:custGeom>
            <a:avLst/>
            <a:gdLst>
              <a:gd name="T0" fmla="*/ 0 w 480"/>
              <a:gd name="T1" fmla="*/ 0 h 1632"/>
              <a:gd name="T2" fmla="*/ 432197 w 480"/>
              <a:gd name="T3" fmla="*/ 221358 h 1632"/>
              <a:gd name="T4" fmla="*/ 521494 w 480"/>
              <a:gd name="T5" fmla="*/ 849448 h 1632"/>
              <a:gd name="T6" fmla="*/ 571500 w 480"/>
              <a:gd name="T7" fmla="*/ 1268175 h 1632"/>
              <a:gd name="T8" fmla="*/ 165497 w 480"/>
              <a:gd name="T9" fmla="*/ 1779588 h 1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0" h="1632">
                <a:moveTo>
                  <a:pt x="0" y="0"/>
                </a:moveTo>
                <a:lnTo>
                  <a:pt x="363" y="203"/>
                </a:lnTo>
                <a:lnTo>
                  <a:pt x="438" y="779"/>
                </a:lnTo>
                <a:lnTo>
                  <a:pt x="480" y="1163"/>
                </a:lnTo>
                <a:lnTo>
                  <a:pt x="139" y="1632"/>
                </a:lnTo>
              </a:path>
            </a:pathLst>
          </a:custGeom>
          <a:noFill/>
          <a:ln w="57150" cmpd="sng">
            <a:solidFill>
              <a:srgbClr val="090CFF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6" name="Text Box 19"/>
          <p:cNvSpPr txBox="1">
            <a:spLocks noChangeArrowheads="1"/>
          </p:cNvSpPr>
          <p:nvPr/>
        </p:nvSpPr>
        <p:spPr bwMode="auto">
          <a:xfrm>
            <a:off x="4794250" y="3565525"/>
            <a:ext cx="21637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latin typeface="Arial Black" pitchFamily="-128" charset="0"/>
              </a:rPr>
              <a:t>radius</a:t>
            </a:r>
            <a:endParaRPr lang="en-US"/>
          </a:p>
        </p:txBody>
      </p:sp>
      <p:sp>
        <p:nvSpPr>
          <p:cNvPr id="96267" name="Text Box 21"/>
          <p:cNvSpPr txBox="1">
            <a:spLocks noChangeArrowheads="1"/>
          </p:cNvSpPr>
          <p:nvPr/>
        </p:nvSpPr>
        <p:spPr bwMode="auto">
          <a:xfrm>
            <a:off x="660400" y="4552950"/>
            <a:ext cx="7043738" cy="2289175"/>
          </a:xfrm>
          <a:prstGeom prst="rect">
            <a:avLst/>
          </a:prstGeom>
          <a:solidFill>
            <a:srgbClr val="0CF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latin typeface="Arial Black" pitchFamily="-128" charset="0"/>
              </a:rPr>
              <a:t>This shows a circle broken up into </a:t>
            </a:r>
            <a:r>
              <a:rPr lang="en-US" sz="3600" b="1" i="1">
                <a:solidFill>
                  <a:srgbClr val="090CFF"/>
                </a:solidFill>
                <a:latin typeface="Arial Black" pitchFamily="-128" charset="0"/>
              </a:rPr>
              <a:t>ONLY</a:t>
            </a:r>
            <a:r>
              <a:rPr lang="en-US" sz="3600">
                <a:latin typeface="Arial Black" pitchFamily="-128" charset="0"/>
              </a:rPr>
              <a:t> 8 pieces.  Suppose, we broke it up into a lot more!</a:t>
            </a:r>
            <a:endParaRPr lang="en-US"/>
          </a:p>
        </p:txBody>
      </p:sp>
    </p:spTree>
  </p:cSld>
  <p:clrMapOvr>
    <a:masterClrMapping/>
  </p:clrMapOvr>
  <p:transition advTm="3000">
    <p:fade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Area of a Circle</a:t>
            </a:r>
          </a:p>
        </p:txBody>
      </p:sp>
      <p:graphicFrame>
        <p:nvGraphicFramePr>
          <p:cNvPr id="97283" name="Object 3"/>
          <p:cNvGraphicFramePr>
            <a:graphicFrameLocks noChangeAspect="1"/>
          </p:cNvGraphicFramePr>
          <p:nvPr/>
        </p:nvGraphicFramePr>
        <p:xfrm>
          <a:off x="1841500" y="4594225"/>
          <a:ext cx="2705100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02" name="Equation" r:id="rId4" imgW="927100" imgH="393700" progId="Equation.DSMT4">
                  <p:embed/>
                </p:oleObj>
              </mc:Choice>
              <mc:Fallback>
                <p:oleObj name="Equation" r:id="rId4" imgW="927100" imgH="393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0" y="4594225"/>
                        <a:ext cx="2705100" cy="1049338"/>
                      </a:xfrm>
                      <a:prstGeom prst="rect">
                        <a:avLst/>
                      </a:prstGeom>
                      <a:solidFill>
                        <a:srgbClr val="FCFF15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7284" name="Group 4"/>
          <p:cNvGrpSpPr>
            <a:grpSpLocks/>
          </p:cNvGrpSpPr>
          <p:nvPr/>
        </p:nvGrpSpPr>
        <p:grpSpPr bwMode="auto">
          <a:xfrm>
            <a:off x="1177925" y="1657350"/>
            <a:ext cx="4205288" cy="1420813"/>
            <a:chOff x="912" y="3039"/>
            <a:chExt cx="3525" cy="1303"/>
          </a:xfrm>
        </p:grpSpPr>
        <p:sp>
          <p:nvSpPr>
            <p:cNvPr id="97291" name="Freeform 5"/>
            <p:cNvSpPr>
              <a:spLocks/>
            </p:cNvSpPr>
            <p:nvPr/>
          </p:nvSpPr>
          <p:spPr bwMode="auto">
            <a:xfrm rot="12241084" flipV="1">
              <a:off x="1449" y="3082"/>
              <a:ext cx="720" cy="1008"/>
            </a:xfrm>
            <a:custGeom>
              <a:avLst/>
              <a:gdLst>
                <a:gd name="T0" fmla="*/ 0 w 720"/>
                <a:gd name="T1" fmla="*/ 0 h 1008"/>
                <a:gd name="T2" fmla="*/ 0 w 720"/>
                <a:gd name="T3" fmla="*/ 1008 h 1008"/>
                <a:gd name="T4" fmla="*/ 720 w 720"/>
                <a:gd name="T5" fmla="*/ 288 h 1008"/>
                <a:gd name="T6" fmla="*/ 628 w 720"/>
                <a:gd name="T7" fmla="*/ 208 h 1008"/>
                <a:gd name="T8" fmla="*/ 532 w 720"/>
                <a:gd name="T9" fmla="*/ 140 h 1008"/>
                <a:gd name="T10" fmla="*/ 436 w 720"/>
                <a:gd name="T11" fmla="*/ 84 h 1008"/>
                <a:gd name="T12" fmla="*/ 364 w 720"/>
                <a:gd name="T13" fmla="*/ 56 h 1008"/>
                <a:gd name="T14" fmla="*/ 280 w 720"/>
                <a:gd name="T15" fmla="*/ 32 h 1008"/>
                <a:gd name="T16" fmla="*/ 180 w 720"/>
                <a:gd name="T17" fmla="*/ 12 h 1008"/>
                <a:gd name="T18" fmla="*/ 96 w 720"/>
                <a:gd name="T19" fmla="*/ 0 h 1008"/>
                <a:gd name="T20" fmla="*/ 0 w 720"/>
                <a:gd name="T21" fmla="*/ 0 h 10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20" h="1008">
                  <a:moveTo>
                    <a:pt x="0" y="0"/>
                  </a:moveTo>
                  <a:lnTo>
                    <a:pt x="0" y="1008"/>
                  </a:lnTo>
                  <a:lnTo>
                    <a:pt x="720" y="288"/>
                  </a:lnTo>
                  <a:lnTo>
                    <a:pt x="628" y="208"/>
                  </a:lnTo>
                  <a:lnTo>
                    <a:pt x="532" y="140"/>
                  </a:lnTo>
                  <a:lnTo>
                    <a:pt x="436" y="84"/>
                  </a:lnTo>
                  <a:lnTo>
                    <a:pt x="364" y="56"/>
                  </a:lnTo>
                  <a:lnTo>
                    <a:pt x="280" y="32"/>
                  </a:lnTo>
                  <a:lnTo>
                    <a:pt x="180" y="12"/>
                  </a:lnTo>
                  <a:lnTo>
                    <a:pt x="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1F1C"/>
            </a:solid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92" name="Freeform 6"/>
            <p:cNvSpPr>
              <a:spLocks/>
            </p:cNvSpPr>
            <p:nvPr/>
          </p:nvSpPr>
          <p:spPr bwMode="auto">
            <a:xfrm rot="-1198656">
              <a:off x="912" y="3072"/>
              <a:ext cx="720" cy="1008"/>
            </a:xfrm>
            <a:custGeom>
              <a:avLst/>
              <a:gdLst>
                <a:gd name="T0" fmla="*/ 0 w 720"/>
                <a:gd name="T1" fmla="*/ 0 h 1008"/>
                <a:gd name="T2" fmla="*/ 0 w 720"/>
                <a:gd name="T3" fmla="*/ 1008 h 1008"/>
                <a:gd name="T4" fmla="*/ 720 w 720"/>
                <a:gd name="T5" fmla="*/ 288 h 1008"/>
                <a:gd name="T6" fmla="*/ 628 w 720"/>
                <a:gd name="T7" fmla="*/ 208 h 1008"/>
                <a:gd name="T8" fmla="*/ 532 w 720"/>
                <a:gd name="T9" fmla="*/ 140 h 1008"/>
                <a:gd name="T10" fmla="*/ 436 w 720"/>
                <a:gd name="T11" fmla="*/ 84 h 1008"/>
                <a:gd name="T12" fmla="*/ 364 w 720"/>
                <a:gd name="T13" fmla="*/ 56 h 1008"/>
                <a:gd name="T14" fmla="*/ 280 w 720"/>
                <a:gd name="T15" fmla="*/ 32 h 1008"/>
                <a:gd name="T16" fmla="*/ 180 w 720"/>
                <a:gd name="T17" fmla="*/ 12 h 1008"/>
                <a:gd name="T18" fmla="*/ 96 w 720"/>
                <a:gd name="T19" fmla="*/ 0 h 1008"/>
                <a:gd name="T20" fmla="*/ 0 w 720"/>
                <a:gd name="T21" fmla="*/ 0 h 10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20" h="1008">
                  <a:moveTo>
                    <a:pt x="0" y="0"/>
                  </a:moveTo>
                  <a:lnTo>
                    <a:pt x="0" y="1008"/>
                  </a:lnTo>
                  <a:lnTo>
                    <a:pt x="720" y="288"/>
                  </a:lnTo>
                  <a:lnTo>
                    <a:pt x="628" y="208"/>
                  </a:lnTo>
                  <a:lnTo>
                    <a:pt x="532" y="140"/>
                  </a:lnTo>
                  <a:lnTo>
                    <a:pt x="436" y="84"/>
                  </a:lnTo>
                  <a:lnTo>
                    <a:pt x="364" y="56"/>
                  </a:lnTo>
                  <a:lnTo>
                    <a:pt x="280" y="32"/>
                  </a:lnTo>
                  <a:lnTo>
                    <a:pt x="180" y="12"/>
                  </a:lnTo>
                  <a:lnTo>
                    <a:pt x="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1F1C"/>
            </a:solid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93" name="Freeform 7"/>
            <p:cNvSpPr>
              <a:spLocks/>
            </p:cNvSpPr>
            <p:nvPr/>
          </p:nvSpPr>
          <p:spPr bwMode="auto">
            <a:xfrm rot="1465510" flipV="1">
              <a:off x="1318" y="3334"/>
              <a:ext cx="720" cy="1008"/>
            </a:xfrm>
            <a:custGeom>
              <a:avLst/>
              <a:gdLst>
                <a:gd name="T0" fmla="*/ 0 w 720"/>
                <a:gd name="T1" fmla="*/ 0 h 1008"/>
                <a:gd name="T2" fmla="*/ 0 w 720"/>
                <a:gd name="T3" fmla="*/ 1008 h 1008"/>
                <a:gd name="T4" fmla="*/ 720 w 720"/>
                <a:gd name="T5" fmla="*/ 288 h 1008"/>
                <a:gd name="T6" fmla="*/ 628 w 720"/>
                <a:gd name="T7" fmla="*/ 208 h 1008"/>
                <a:gd name="T8" fmla="*/ 532 w 720"/>
                <a:gd name="T9" fmla="*/ 140 h 1008"/>
                <a:gd name="T10" fmla="*/ 436 w 720"/>
                <a:gd name="T11" fmla="*/ 84 h 1008"/>
                <a:gd name="T12" fmla="*/ 364 w 720"/>
                <a:gd name="T13" fmla="*/ 56 h 1008"/>
                <a:gd name="T14" fmla="*/ 280 w 720"/>
                <a:gd name="T15" fmla="*/ 32 h 1008"/>
                <a:gd name="T16" fmla="*/ 180 w 720"/>
                <a:gd name="T17" fmla="*/ 12 h 1008"/>
                <a:gd name="T18" fmla="*/ 96 w 720"/>
                <a:gd name="T19" fmla="*/ 0 h 1008"/>
                <a:gd name="T20" fmla="*/ 0 w 720"/>
                <a:gd name="T21" fmla="*/ 0 h 10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20" h="1008">
                  <a:moveTo>
                    <a:pt x="0" y="0"/>
                  </a:moveTo>
                  <a:lnTo>
                    <a:pt x="0" y="1008"/>
                  </a:lnTo>
                  <a:lnTo>
                    <a:pt x="720" y="288"/>
                  </a:lnTo>
                  <a:lnTo>
                    <a:pt x="628" y="208"/>
                  </a:lnTo>
                  <a:lnTo>
                    <a:pt x="532" y="140"/>
                  </a:lnTo>
                  <a:lnTo>
                    <a:pt x="436" y="84"/>
                  </a:lnTo>
                  <a:lnTo>
                    <a:pt x="364" y="56"/>
                  </a:lnTo>
                  <a:lnTo>
                    <a:pt x="280" y="32"/>
                  </a:lnTo>
                  <a:lnTo>
                    <a:pt x="180" y="12"/>
                  </a:lnTo>
                  <a:lnTo>
                    <a:pt x="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FF23"/>
            </a:solid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94" name="Freeform 8"/>
            <p:cNvSpPr>
              <a:spLocks/>
            </p:cNvSpPr>
            <p:nvPr/>
          </p:nvSpPr>
          <p:spPr bwMode="auto">
            <a:xfrm rot="1319979" flipV="1">
              <a:off x="2107" y="3334"/>
              <a:ext cx="720" cy="1008"/>
            </a:xfrm>
            <a:custGeom>
              <a:avLst/>
              <a:gdLst>
                <a:gd name="T0" fmla="*/ 0 w 720"/>
                <a:gd name="T1" fmla="*/ 0 h 1008"/>
                <a:gd name="T2" fmla="*/ 0 w 720"/>
                <a:gd name="T3" fmla="*/ 1008 h 1008"/>
                <a:gd name="T4" fmla="*/ 720 w 720"/>
                <a:gd name="T5" fmla="*/ 288 h 1008"/>
                <a:gd name="T6" fmla="*/ 628 w 720"/>
                <a:gd name="T7" fmla="*/ 208 h 1008"/>
                <a:gd name="T8" fmla="*/ 532 w 720"/>
                <a:gd name="T9" fmla="*/ 140 h 1008"/>
                <a:gd name="T10" fmla="*/ 436 w 720"/>
                <a:gd name="T11" fmla="*/ 84 h 1008"/>
                <a:gd name="T12" fmla="*/ 364 w 720"/>
                <a:gd name="T13" fmla="*/ 56 h 1008"/>
                <a:gd name="T14" fmla="*/ 280 w 720"/>
                <a:gd name="T15" fmla="*/ 32 h 1008"/>
                <a:gd name="T16" fmla="*/ 180 w 720"/>
                <a:gd name="T17" fmla="*/ 12 h 1008"/>
                <a:gd name="T18" fmla="*/ 96 w 720"/>
                <a:gd name="T19" fmla="*/ 0 h 1008"/>
                <a:gd name="T20" fmla="*/ 0 w 720"/>
                <a:gd name="T21" fmla="*/ 0 h 10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20" h="1008">
                  <a:moveTo>
                    <a:pt x="0" y="0"/>
                  </a:moveTo>
                  <a:lnTo>
                    <a:pt x="0" y="1008"/>
                  </a:lnTo>
                  <a:lnTo>
                    <a:pt x="720" y="288"/>
                  </a:lnTo>
                  <a:lnTo>
                    <a:pt x="628" y="208"/>
                  </a:lnTo>
                  <a:lnTo>
                    <a:pt x="532" y="140"/>
                  </a:lnTo>
                  <a:lnTo>
                    <a:pt x="436" y="84"/>
                  </a:lnTo>
                  <a:lnTo>
                    <a:pt x="364" y="56"/>
                  </a:lnTo>
                  <a:lnTo>
                    <a:pt x="280" y="32"/>
                  </a:lnTo>
                  <a:lnTo>
                    <a:pt x="180" y="12"/>
                  </a:lnTo>
                  <a:lnTo>
                    <a:pt x="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FF23"/>
            </a:solid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7295" name="Group 9"/>
            <p:cNvGrpSpPr>
              <a:grpSpLocks/>
            </p:cNvGrpSpPr>
            <p:nvPr/>
          </p:nvGrpSpPr>
          <p:grpSpPr bwMode="auto">
            <a:xfrm rot="-204827">
              <a:off x="2522" y="3039"/>
              <a:ext cx="1915" cy="1270"/>
              <a:chOff x="2522" y="3050"/>
              <a:chExt cx="1915" cy="1270"/>
            </a:xfrm>
          </p:grpSpPr>
          <p:sp>
            <p:nvSpPr>
              <p:cNvPr id="97296" name="Freeform 10"/>
              <p:cNvSpPr>
                <a:spLocks/>
              </p:cNvSpPr>
              <p:nvPr/>
            </p:nvSpPr>
            <p:spPr bwMode="auto">
              <a:xfrm rot="12241084" flipV="1">
                <a:off x="3059" y="3060"/>
                <a:ext cx="720" cy="1008"/>
              </a:xfrm>
              <a:custGeom>
                <a:avLst/>
                <a:gdLst>
                  <a:gd name="T0" fmla="*/ 0 w 720"/>
                  <a:gd name="T1" fmla="*/ 0 h 1008"/>
                  <a:gd name="T2" fmla="*/ 0 w 720"/>
                  <a:gd name="T3" fmla="*/ 1008 h 1008"/>
                  <a:gd name="T4" fmla="*/ 720 w 720"/>
                  <a:gd name="T5" fmla="*/ 288 h 1008"/>
                  <a:gd name="T6" fmla="*/ 628 w 720"/>
                  <a:gd name="T7" fmla="*/ 208 h 1008"/>
                  <a:gd name="T8" fmla="*/ 532 w 720"/>
                  <a:gd name="T9" fmla="*/ 140 h 1008"/>
                  <a:gd name="T10" fmla="*/ 436 w 720"/>
                  <a:gd name="T11" fmla="*/ 84 h 1008"/>
                  <a:gd name="T12" fmla="*/ 364 w 720"/>
                  <a:gd name="T13" fmla="*/ 56 h 1008"/>
                  <a:gd name="T14" fmla="*/ 280 w 720"/>
                  <a:gd name="T15" fmla="*/ 32 h 1008"/>
                  <a:gd name="T16" fmla="*/ 180 w 720"/>
                  <a:gd name="T17" fmla="*/ 12 h 1008"/>
                  <a:gd name="T18" fmla="*/ 96 w 720"/>
                  <a:gd name="T19" fmla="*/ 0 h 1008"/>
                  <a:gd name="T20" fmla="*/ 0 w 720"/>
                  <a:gd name="T21" fmla="*/ 0 h 100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20" h="1008">
                    <a:moveTo>
                      <a:pt x="0" y="0"/>
                    </a:moveTo>
                    <a:lnTo>
                      <a:pt x="0" y="1008"/>
                    </a:lnTo>
                    <a:lnTo>
                      <a:pt x="720" y="288"/>
                    </a:lnTo>
                    <a:lnTo>
                      <a:pt x="628" y="208"/>
                    </a:lnTo>
                    <a:lnTo>
                      <a:pt x="532" y="140"/>
                    </a:lnTo>
                    <a:lnTo>
                      <a:pt x="436" y="84"/>
                    </a:lnTo>
                    <a:lnTo>
                      <a:pt x="364" y="56"/>
                    </a:lnTo>
                    <a:lnTo>
                      <a:pt x="280" y="32"/>
                    </a:lnTo>
                    <a:lnTo>
                      <a:pt x="180" y="12"/>
                    </a:lnTo>
                    <a:lnTo>
                      <a:pt x="9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1F1C"/>
              </a:solidFill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297" name="Freeform 11"/>
              <p:cNvSpPr>
                <a:spLocks/>
              </p:cNvSpPr>
              <p:nvPr/>
            </p:nvSpPr>
            <p:spPr bwMode="auto">
              <a:xfrm rot="-1198656">
                <a:off x="2522" y="3050"/>
                <a:ext cx="720" cy="1008"/>
              </a:xfrm>
              <a:custGeom>
                <a:avLst/>
                <a:gdLst>
                  <a:gd name="T0" fmla="*/ 0 w 720"/>
                  <a:gd name="T1" fmla="*/ 0 h 1008"/>
                  <a:gd name="T2" fmla="*/ 0 w 720"/>
                  <a:gd name="T3" fmla="*/ 1008 h 1008"/>
                  <a:gd name="T4" fmla="*/ 720 w 720"/>
                  <a:gd name="T5" fmla="*/ 288 h 1008"/>
                  <a:gd name="T6" fmla="*/ 628 w 720"/>
                  <a:gd name="T7" fmla="*/ 208 h 1008"/>
                  <a:gd name="T8" fmla="*/ 532 w 720"/>
                  <a:gd name="T9" fmla="*/ 140 h 1008"/>
                  <a:gd name="T10" fmla="*/ 436 w 720"/>
                  <a:gd name="T11" fmla="*/ 84 h 1008"/>
                  <a:gd name="T12" fmla="*/ 364 w 720"/>
                  <a:gd name="T13" fmla="*/ 56 h 1008"/>
                  <a:gd name="T14" fmla="*/ 280 w 720"/>
                  <a:gd name="T15" fmla="*/ 32 h 1008"/>
                  <a:gd name="T16" fmla="*/ 180 w 720"/>
                  <a:gd name="T17" fmla="*/ 12 h 1008"/>
                  <a:gd name="T18" fmla="*/ 96 w 720"/>
                  <a:gd name="T19" fmla="*/ 0 h 1008"/>
                  <a:gd name="T20" fmla="*/ 0 w 720"/>
                  <a:gd name="T21" fmla="*/ 0 h 100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20" h="1008">
                    <a:moveTo>
                      <a:pt x="0" y="0"/>
                    </a:moveTo>
                    <a:lnTo>
                      <a:pt x="0" y="1008"/>
                    </a:lnTo>
                    <a:lnTo>
                      <a:pt x="720" y="288"/>
                    </a:lnTo>
                    <a:lnTo>
                      <a:pt x="628" y="208"/>
                    </a:lnTo>
                    <a:lnTo>
                      <a:pt x="532" y="140"/>
                    </a:lnTo>
                    <a:lnTo>
                      <a:pt x="436" y="84"/>
                    </a:lnTo>
                    <a:lnTo>
                      <a:pt x="364" y="56"/>
                    </a:lnTo>
                    <a:lnTo>
                      <a:pt x="280" y="32"/>
                    </a:lnTo>
                    <a:lnTo>
                      <a:pt x="180" y="12"/>
                    </a:lnTo>
                    <a:lnTo>
                      <a:pt x="9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1F1C"/>
              </a:solidFill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298" name="Freeform 12"/>
              <p:cNvSpPr>
                <a:spLocks/>
              </p:cNvSpPr>
              <p:nvPr/>
            </p:nvSpPr>
            <p:spPr bwMode="auto">
              <a:xfrm rot="1465510" flipV="1">
                <a:off x="2928" y="3312"/>
                <a:ext cx="720" cy="1008"/>
              </a:xfrm>
              <a:custGeom>
                <a:avLst/>
                <a:gdLst>
                  <a:gd name="T0" fmla="*/ 0 w 720"/>
                  <a:gd name="T1" fmla="*/ 0 h 1008"/>
                  <a:gd name="T2" fmla="*/ 0 w 720"/>
                  <a:gd name="T3" fmla="*/ 1008 h 1008"/>
                  <a:gd name="T4" fmla="*/ 720 w 720"/>
                  <a:gd name="T5" fmla="*/ 288 h 1008"/>
                  <a:gd name="T6" fmla="*/ 628 w 720"/>
                  <a:gd name="T7" fmla="*/ 208 h 1008"/>
                  <a:gd name="T8" fmla="*/ 532 w 720"/>
                  <a:gd name="T9" fmla="*/ 140 h 1008"/>
                  <a:gd name="T10" fmla="*/ 436 w 720"/>
                  <a:gd name="T11" fmla="*/ 84 h 1008"/>
                  <a:gd name="T12" fmla="*/ 364 w 720"/>
                  <a:gd name="T13" fmla="*/ 56 h 1008"/>
                  <a:gd name="T14" fmla="*/ 280 w 720"/>
                  <a:gd name="T15" fmla="*/ 32 h 1008"/>
                  <a:gd name="T16" fmla="*/ 180 w 720"/>
                  <a:gd name="T17" fmla="*/ 12 h 1008"/>
                  <a:gd name="T18" fmla="*/ 96 w 720"/>
                  <a:gd name="T19" fmla="*/ 0 h 1008"/>
                  <a:gd name="T20" fmla="*/ 0 w 720"/>
                  <a:gd name="T21" fmla="*/ 0 h 100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20" h="1008">
                    <a:moveTo>
                      <a:pt x="0" y="0"/>
                    </a:moveTo>
                    <a:lnTo>
                      <a:pt x="0" y="1008"/>
                    </a:lnTo>
                    <a:lnTo>
                      <a:pt x="720" y="288"/>
                    </a:lnTo>
                    <a:lnTo>
                      <a:pt x="628" y="208"/>
                    </a:lnTo>
                    <a:lnTo>
                      <a:pt x="532" y="140"/>
                    </a:lnTo>
                    <a:lnTo>
                      <a:pt x="436" y="84"/>
                    </a:lnTo>
                    <a:lnTo>
                      <a:pt x="364" y="56"/>
                    </a:lnTo>
                    <a:lnTo>
                      <a:pt x="280" y="32"/>
                    </a:lnTo>
                    <a:lnTo>
                      <a:pt x="180" y="12"/>
                    </a:lnTo>
                    <a:lnTo>
                      <a:pt x="9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FF23"/>
              </a:solidFill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299" name="Freeform 13"/>
              <p:cNvSpPr>
                <a:spLocks/>
              </p:cNvSpPr>
              <p:nvPr/>
            </p:nvSpPr>
            <p:spPr bwMode="auto">
              <a:xfrm rot="1319979" flipV="1">
                <a:off x="3717" y="3312"/>
                <a:ext cx="720" cy="1008"/>
              </a:xfrm>
              <a:custGeom>
                <a:avLst/>
                <a:gdLst>
                  <a:gd name="T0" fmla="*/ 0 w 720"/>
                  <a:gd name="T1" fmla="*/ 0 h 1008"/>
                  <a:gd name="T2" fmla="*/ 0 w 720"/>
                  <a:gd name="T3" fmla="*/ 1008 h 1008"/>
                  <a:gd name="T4" fmla="*/ 720 w 720"/>
                  <a:gd name="T5" fmla="*/ 288 h 1008"/>
                  <a:gd name="T6" fmla="*/ 628 w 720"/>
                  <a:gd name="T7" fmla="*/ 208 h 1008"/>
                  <a:gd name="T8" fmla="*/ 532 w 720"/>
                  <a:gd name="T9" fmla="*/ 140 h 1008"/>
                  <a:gd name="T10" fmla="*/ 436 w 720"/>
                  <a:gd name="T11" fmla="*/ 84 h 1008"/>
                  <a:gd name="T12" fmla="*/ 364 w 720"/>
                  <a:gd name="T13" fmla="*/ 56 h 1008"/>
                  <a:gd name="T14" fmla="*/ 280 w 720"/>
                  <a:gd name="T15" fmla="*/ 32 h 1008"/>
                  <a:gd name="T16" fmla="*/ 180 w 720"/>
                  <a:gd name="T17" fmla="*/ 12 h 1008"/>
                  <a:gd name="T18" fmla="*/ 96 w 720"/>
                  <a:gd name="T19" fmla="*/ 0 h 1008"/>
                  <a:gd name="T20" fmla="*/ 0 w 720"/>
                  <a:gd name="T21" fmla="*/ 0 h 100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20" h="1008">
                    <a:moveTo>
                      <a:pt x="0" y="0"/>
                    </a:moveTo>
                    <a:lnTo>
                      <a:pt x="0" y="1008"/>
                    </a:lnTo>
                    <a:lnTo>
                      <a:pt x="720" y="288"/>
                    </a:lnTo>
                    <a:lnTo>
                      <a:pt x="628" y="208"/>
                    </a:lnTo>
                    <a:lnTo>
                      <a:pt x="532" y="140"/>
                    </a:lnTo>
                    <a:lnTo>
                      <a:pt x="436" y="84"/>
                    </a:lnTo>
                    <a:lnTo>
                      <a:pt x="364" y="56"/>
                    </a:lnTo>
                    <a:lnTo>
                      <a:pt x="280" y="32"/>
                    </a:lnTo>
                    <a:lnTo>
                      <a:pt x="180" y="12"/>
                    </a:lnTo>
                    <a:lnTo>
                      <a:pt x="9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FF23"/>
              </a:solidFill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7285" name="Line 14"/>
          <p:cNvSpPr>
            <a:spLocks noChangeShapeType="1"/>
          </p:cNvSpPr>
          <p:nvPr/>
        </p:nvSpPr>
        <p:spPr bwMode="auto">
          <a:xfrm>
            <a:off x="2036763" y="3617913"/>
            <a:ext cx="852487" cy="1139825"/>
          </a:xfrm>
          <a:prstGeom prst="line">
            <a:avLst/>
          </a:prstGeom>
          <a:noFill/>
          <a:ln w="57150">
            <a:solidFill>
              <a:srgbClr val="FF09F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6" name="Line 15"/>
          <p:cNvSpPr>
            <a:spLocks noChangeShapeType="1"/>
          </p:cNvSpPr>
          <p:nvPr/>
        </p:nvSpPr>
        <p:spPr bwMode="auto">
          <a:xfrm flipH="1">
            <a:off x="3003550" y="3640138"/>
            <a:ext cx="52388" cy="1001712"/>
          </a:xfrm>
          <a:prstGeom prst="line">
            <a:avLst/>
          </a:prstGeom>
          <a:noFill/>
          <a:ln w="57150">
            <a:solidFill>
              <a:srgbClr val="FF09F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7" name="Line 16"/>
          <p:cNvSpPr>
            <a:spLocks noChangeShapeType="1"/>
          </p:cNvSpPr>
          <p:nvPr/>
        </p:nvSpPr>
        <p:spPr bwMode="auto">
          <a:xfrm flipH="1">
            <a:off x="3182938" y="3617913"/>
            <a:ext cx="839787" cy="1000125"/>
          </a:xfrm>
          <a:prstGeom prst="line">
            <a:avLst/>
          </a:prstGeom>
          <a:noFill/>
          <a:ln w="57150">
            <a:solidFill>
              <a:srgbClr val="FF09F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8" name="Line 17"/>
          <p:cNvSpPr>
            <a:spLocks noChangeShapeType="1"/>
          </p:cNvSpPr>
          <p:nvPr/>
        </p:nvSpPr>
        <p:spPr bwMode="auto">
          <a:xfrm flipH="1">
            <a:off x="3297238" y="3606800"/>
            <a:ext cx="1628775" cy="1116013"/>
          </a:xfrm>
          <a:prstGeom prst="line">
            <a:avLst/>
          </a:prstGeom>
          <a:noFill/>
          <a:ln w="57150">
            <a:solidFill>
              <a:srgbClr val="FF09F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9" name="Freeform 18"/>
          <p:cNvSpPr>
            <a:spLocks/>
          </p:cNvSpPr>
          <p:nvPr/>
        </p:nvSpPr>
        <p:spPr bwMode="auto">
          <a:xfrm>
            <a:off x="5159375" y="2876550"/>
            <a:ext cx="571500" cy="1779588"/>
          </a:xfrm>
          <a:custGeom>
            <a:avLst/>
            <a:gdLst>
              <a:gd name="T0" fmla="*/ 0 w 480"/>
              <a:gd name="T1" fmla="*/ 0 h 1632"/>
              <a:gd name="T2" fmla="*/ 432197 w 480"/>
              <a:gd name="T3" fmla="*/ 221358 h 1632"/>
              <a:gd name="T4" fmla="*/ 521494 w 480"/>
              <a:gd name="T5" fmla="*/ 849448 h 1632"/>
              <a:gd name="T6" fmla="*/ 571500 w 480"/>
              <a:gd name="T7" fmla="*/ 1268175 h 1632"/>
              <a:gd name="T8" fmla="*/ 165497 w 480"/>
              <a:gd name="T9" fmla="*/ 1779588 h 1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0" h="1632">
                <a:moveTo>
                  <a:pt x="0" y="0"/>
                </a:moveTo>
                <a:lnTo>
                  <a:pt x="363" y="203"/>
                </a:lnTo>
                <a:lnTo>
                  <a:pt x="438" y="779"/>
                </a:lnTo>
                <a:lnTo>
                  <a:pt x="480" y="1163"/>
                </a:lnTo>
                <a:lnTo>
                  <a:pt x="139" y="1632"/>
                </a:lnTo>
              </a:path>
            </a:pathLst>
          </a:custGeom>
          <a:noFill/>
          <a:ln w="57150" cmpd="sng">
            <a:solidFill>
              <a:srgbClr val="090CFF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90" name="Text Box 19"/>
          <p:cNvSpPr txBox="1">
            <a:spLocks noChangeArrowheads="1"/>
          </p:cNvSpPr>
          <p:nvPr/>
        </p:nvSpPr>
        <p:spPr bwMode="auto">
          <a:xfrm>
            <a:off x="4573588" y="4733925"/>
            <a:ext cx="21637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latin typeface="Arial Black" pitchFamily="-128" charset="0"/>
              </a:rPr>
              <a:t>radius</a:t>
            </a:r>
            <a:endParaRPr lang="en-US"/>
          </a:p>
        </p:txBody>
      </p:sp>
    </p:spTree>
  </p:cSld>
  <p:clrMapOvr>
    <a:masterClrMapping/>
  </p:clrMapOvr>
  <p:transition advTm="8000">
    <p:fade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Area of a Circle</a:t>
            </a:r>
          </a:p>
        </p:txBody>
      </p:sp>
      <p:graphicFrame>
        <p:nvGraphicFramePr>
          <p:cNvPr id="98307" name="Object 3"/>
          <p:cNvGraphicFramePr>
            <a:graphicFrameLocks noChangeAspect="1"/>
          </p:cNvGraphicFramePr>
          <p:nvPr/>
        </p:nvGraphicFramePr>
        <p:xfrm>
          <a:off x="1739900" y="4657725"/>
          <a:ext cx="2705100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10" name="Equation" r:id="rId4" imgW="927100" imgH="393700" progId="Equation.DSMT4">
                  <p:embed/>
                </p:oleObj>
              </mc:Choice>
              <mc:Fallback>
                <p:oleObj name="Equation" r:id="rId4" imgW="927100" imgH="393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9900" y="4657725"/>
                        <a:ext cx="2705100" cy="1049338"/>
                      </a:xfrm>
                      <a:prstGeom prst="rect">
                        <a:avLst/>
                      </a:prstGeom>
                      <a:solidFill>
                        <a:srgbClr val="FCFF15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08" name="Line 14"/>
          <p:cNvSpPr>
            <a:spLocks noChangeShapeType="1"/>
          </p:cNvSpPr>
          <p:nvPr/>
        </p:nvSpPr>
        <p:spPr bwMode="auto">
          <a:xfrm>
            <a:off x="1800225" y="3489325"/>
            <a:ext cx="852488" cy="1139825"/>
          </a:xfrm>
          <a:prstGeom prst="line">
            <a:avLst/>
          </a:prstGeom>
          <a:noFill/>
          <a:ln w="57150">
            <a:solidFill>
              <a:srgbClr val="FF09F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09" name="Line 15"/>
          <p:cNvSpPr>
            <a:spLocks noChangeShapeType="1"/>
          </p:cNvSpPr>
          <p:nvPr/>
        </p:nvSpPr>
        <p:spPr bwMode="auto">
          <a:xfrm flipH="1">
            <a:off x="2767013" y="3489325"/>
            <a:ext cx="52387" cy="1001713"/>
          </a:xfrm>
          <a:prstGeom prst="line">
            <a:avLst/>
          </a:prstGeom>
          <a:noFill/>
          <a:ln w="57150">
            <a:solidFill>
              <a:srgbClr val="FF09F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0" name="Line 16"/>
          <p:cNvSpPr>
            <a:spLocks noChangeShapeType="1"/>
          </p:cNvSpPr>
          <p:nvPr/>
        </p:nvSpPr>
        <p:spPr bwMode="auto">
          <a:xfrm flipH="1">
            <a:off x="2946400" y="3489325"/>
            <a:ext cx="839788" cy="1000125"/>
          </a:xfrm>
          <a:prstGeom prst="line">
            <a:avLst/>
          </a:prstGeom>
          <a:noFill/>
          <a:ln w="57150">
            <a:solidFill>
              <a:srgbClr val="FF09F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1" name="Line 17"/>
          <p:cNvSpPr>
            <a:spLocks noChangeShapeType="1"/>
          </p:cNvSpPr>
          <p:nvPr/>
        </p:nvSpPr>
        <p:spPr bwMode="auto">
          <a:xfrm flipH="1">
            <a:off x="3365500" y="3521075"/>
            <a:ext cx="1628775" cy="1116013"/>
          </a:xfrm>
          <a:prstGeom prst="line">
            <a:avLst/>
          </a:prstGeom>
          <a:noFill/>
          <a:ln w="57150">
            <a:solidFill>
              <a:srgbClr val="FF09F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2" name="Freeform 18"/>
          <p:cNvSpPr>
            <a:spLocks/>
          </p:cNvSpPr>
          <p:nvPr/>
        </p:nvSpPr>
        <p:spPr bwMode="auto">
          <a:xfrm>
            <a:off x="5210175" y="2774950"/>
            <a:ext cx="571500" cy="1779588"/>
          </a:xfrm>
          <a:custGeom>
            <a:avLst/>
            <a:gdLst>
              <a:gd name="T0" fmla="*/ 0 w 480"/>
              <a:gd name="T1" fmla="*/ 0 h 1632"/>
              <a:gd name="T2" fmla="*/ 432197 w 480"/>
              <a:gd name="T3" fmla="*/ 221358 h 1632"/>
              <a:gd name="T4" fmla="*/ 521494 w 480"/>
              <a:gd name="T5" fmla="*/ 849448 h 1632"/>
              <a:gd name="T6" fmla="*/ 571500 w 480"/>
              <a:gd name="T7" fmla="*/ 1268175 h 1632"/>
              <a:gd name="T8" fmla="*/ 165497 w 480"/>
              <a:gd name="T9" fmla="*/ 1779588 h 1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0" h="1632">
                <a:moveTo>
                  <a:pt x="0" y="0"/>
                </a:moveTo>
                <a:lnTo>
                  <a:pt x="363" y="203"/>
                </a:lnTo>
                <a:lnTo>
                  <a:pt x="438" y="779"/>
                </a:lnTo>
                <a:lnTo>
                  <a:pt x="480" y="1163"/>
                </a:lnTo>
                <a:lnTo>
                  <a:pt x="139" y="1632"/>
                </a:lnTo>
              </a:path>
            </a:pathLst>
          </a:custGeom>
          <a:noFill/>
          <a:ln w="57150" cmpd="sng">
            <a:solidFill>
              <a:srgbClr val="090CFF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3" name="Text Box 19"/>
          <p:cNvSpPr txBox="1">
            <a:spLocks noChangeArrowheads="1"/>
          </p:cNvSpPr>
          <p:nvPr/>
        </p:nvSpPr>
        <p:spPr bwMode="auto">
          <a:xfrm>
            <a:off x="4778375" y="4683125"/>
            <a:ext cx="21637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latin typeface="Arial Black" pitchFamily="-128" charset="0"/>
              </a:rPr>
              <a:t>radius</a:t>
            </a:r>
            <a:endParaRPr lang="en-US"/>
          </a:p>
        </p:txBody>
      </p:sp>
      <p:grpSp>
        <p:nvGrpSpPr>
          <p:cNvPr id="98314" name="Group 225"/>
          <p:cNvGrpSpPr>
            <a:grpSpLocks/>
          </p:cNvGrpSpPr>
          <p:nvPr/>
        </p:nvGrpSpPr>
        <p:grpSpPr bwMode="auto">
          <a:xfrm>
            <a:off x="1660525" y="1219200"/>
            <a:ext cx="3352800" cy="2251075"/>
            <a:chOff x="54" y="1312"/>
            <a:chExt cx="3872" cy="2720"/>
          </a:xfrm>
        </p:grpSpPr>
        <p:grpSp>
          <p:nvGrpSpPr>
            <p:cNvPr id="98315" name="Group 226"/>
            <p:cNvGrpSpPr>
              <a:grpSpLocks/>
            </p:cNvGrpSpPr>
            <p:nvPr/>
          </p:nvGrpSpPr>
          <p:grpSpPr bwMode="auto">
            <a:xfrm>
              <a:off x="54" y="1312"/>
              <a:ext cx="203" cy="2720"/>
              <a:chOff x="304" y="725"/>
              <a:chExt cx="203" cy="2720"/>
            </a:xfrm>
          </p:grpSpPr>
          <p:sp>
            <p:nvSpPr>
              <p:cNvPr id="98406" name="Freeform 227"/>
              <p:cNvSpPr>
                <a:spLocks/>
              </p:cNvSpPr>
              <p:nvPr/>
            </p:nvSpPr>
            <p:spPr bwMode="auto">
              <a:xfrm>
                <a:off x="304" y="725"/>
                <a:ext cx="113" cy="2699"/>
              </a:xfrm>
              <a:custGeom>
                <a:avLst/>
                <a:gdLst>
                  <a:gd name="T0" fmla="*/ 0 w 113"/>
                  <a:gd name="T1" fmla="*/ 8 h 2699"/>
                  <a:gd name="T2" fmla="*/ 81 w 113"/>
                  <a:gd name="T3" fmla="*/ 2699 h 2699"/>
                  <a:gd name="T4" fmla="*/ 113 w 113"/>
                  <a:gd name="T5" fmla="*/ 11 h 2699"/>
                  <a:gd name="T6" fmla="*/ 83 w 113"/>
                  <a:gd name="T7" fmla="*/ 3 h 2699"/>
                  <a:gd name="T8" fmla="*/ 51 w 113"/>
                  <a:gd name="T9" fmla="*/ 0 h 2699"/>
                  <a:gd name="T10" fmla="*/ 24 w 113"/>
                  <a:gd name="T11" fmla="*/ 3 h 2699"/>
                  <a:gd name="T12" fmla="*/ 0 w 113"/>
                  <a:gd name="T13" fmla="*/ 8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8"/>
                    </a:moveTo>
                    <a:lnTo>
                      <a:pt x="81" y="2699"/>
                    </a:lnTo>
                    <a:lnTo>
                      <a:pt x="113" y="11"/>
                    </a:lnTo>
                    <a:lnTo>
                      <a:pt x="83" y="3"/>
                    </a:lnTo>
                    <a:lnTo>
                      <a:pt x="51" y="0"/>
                    </a:lnTo>
                    <a:lnTo>
                      <a:pt x="24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1B2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407" name="Freeform 228"/>
              <p:cNvSpPr>
                <a:spLocks/>
              </p:cNvSpPr>
              <p:nvPr/>
            </p:nvSpPr>
            <p:spPr bwMode="auto">
              <a:xfrm>
                <a:off x="394" y="746"/>
                <a:ext cx="113" cy="2699"/>
              </a:xfrm>
              <a:custGeom>
                <a:avLst/>
                <a:gdLst>
                  <a:gd name="T0" fmla="*/ 0 w 113"/>
                  <a:gd name="T1" fmla="*/ 2689 h 2699"/>
                  <a:gd name="T2" fmla="*/ 21 w 113"/>
                  <a:gd name="T3" fmla="*/ 0 h 2699"/>
                  <a:gd name="T4" fmla="*/ 113 w 113"/>
                  <a:gd name="T5" fmla="*/ 2686 h 2699"/>
                  <a:gd name="T6" fmla="*/ 78 w 113"/>
                  <a:gd name="T7" fmla="*/ 2697 h 2699"/>
                  <a:gd name="T8" fmla="*/ 49 w 113"/>
                  <a:gd name="T9" fmla="*/ 2699 h 2699"/>
                  <a:gd name="T10" fmla="*/ 25 w 113"/>
                  <a:gd name="T11" fmla="*/ 2697 h 2699"/>
                  <a:gd name="T12" fmla="*/ 0 w 113"/>
                  <a:gd name="T13" fmla="*/ 2689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2689"/>
                    </a:moveTo>
                    <a:lnTo>
                      <a:pt x="21" y="0"/>
                    </a:lnTo>
                    <a:lnTo>
                      <a:pt x="113" y="2686"/>
                    </a:lnTo>
                    <a:lnTo>
                      <a:pt x="78" y="2697"/>
                    </a:lnTo>
                    <a:lnTo>
                      <a:pt x="49" y="2699"/>
                    </a:lnTo>
                    <a:lnTo>
                      <a:pt x="25" y="2697"/>
                    </a:lnTo>
                    <a:lnTo>
                      <a:pt x="0" y="2689"/>
                    </a:lnTo>
                    <a:close/>
                  </a:path>
                </a:pathLst>
              </a:custGeom>
              <a:solidFill>
                <a:srgbClr val="2DFF2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8316" name="Group 229"/>
            <p:cNvGrpSpPr>
              <a:grpSpLocks/>
            </p:cNvGrpSpPr>
            <p:nvPr/>
          </p:nvGrpSpPr>
          <p:grpSpPr bwMode="auto">
            <a:xfrm>
              <a:off x="299" y="1312"/>
              <a:ext cx="203" cy="2720"/>
              <a:chOff x="304" y="725"/>
              <a:chExt cx="203" cy="2720"/>
            </a:xfrm>
          </p:grpSpPr>
          <p:sp>
            <p:nvSpPr>
              <p:cNvPr id="98404" name="Freeform 230"/>
              <p:cNvSpPr>
                <a:spLocks/>
              </p:cNvSpPr>
              <p:nvPr/>
            </p:nvSpPr>
            <p:spPr bwMode="auto">
              <a:xfrm>
                <a:off x="304" y="725"/>
                <a:ext cx="113" cy="2699"/>
              </a:xfrm>
              <a:custGeom>
                <a:avLst/>
                <a:gdLst>
                  <a:gd name="T0" fmla="*/ 0 w 113"/>
                  <a:gd name="T1" fmla="*/ 8 h 2699"/>
                  <a:gd name="T2" fmla="*/ 81 w 113"/>
                  <a:gd name="T3" fmla="*/ 2699 h 2699"/>
                  <a:gd name="T4" fmla="*/ 113 w 113"/>
                  <a:gd name="T5" fmla="*/ 11 h 2699"/>
                  <a:gd name="T6" fmla="*/ 83 w 113"/>
                  <a:gd name="T7" fmla="*/ 3 h 2699"/>
                  <a:gd name="T8" fmla="*/ 51 w 113"/>
                  <a:gd name="T9" fmla="*/ 0 h 2699"/>
                  <a:gd name="T10" fmla="*/ 24 w 113"/>
                  <a:gd name="T11" fmla="*/ 3 h 2699"/>
                  <a:gd name="T12" fmla="*/ 0 w 113"/>
                  <a:gd name="T13" fmla="*/ 8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8"/>
                    </a:moveTo>
                    <a:lnTo>
                      <a:pt x="81" y="2699"/>
                    </a:lnTo>
                    <a:lnTo>
                      <a:pt x="113" y="11"/>
                    </a:lnTo>
                    <a:lnTo>
                      <a:pt x="83" y="3"/>
                    </a:lnTo>
                    <a:lnTo>
                      <a:pt x="51" y="0"/>
                    </a:lnTo>
                    <a:lnTo>
                      <a:pt x="24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1B2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405" name="Freeform 231"/>
              <p:cNvSpPr>
                <a:spLocks/>
              </p:cNvSpPr>
              <p:nvPr/>
            </p:nvSpPr>
            <p:spPr bwMode="auto">
              <a:xfrm>
                <a:off x="394" y="746"/>
                <a:ext cx="113" cy="2699"/>
              </a:xfrm>
              <a:custGeom>
                <a:avLst/>
                <a:gdLst>
                  <a:gd name="T0" fmla="*/ 0 w 113"/>
                  <a:gd name="T1" fmla="*/ 2689 h 2699"/>
                  <a:gd name="T2" fmla="*/ 21 w 113"/>
                  <a:gd name="T3" fmla="*/ 0 h 2699"/>
                  <a:gd name="T4" fmla="*/ 113 w 113"/>
                  <a:gd name="T5" fmla="*/ 2686 h 2699"/>
                  <a:gd name="T6" fmla="*/ 78 w 113"/>
                  <a:gd name="T7" fmla="*/ 2697 h 2699"/>
                  <a:gd name="T8" fmla="*/ 49 w 113"/>
                  <a:gd name="T9" fmla="*/ 2699 h 2699"/>
                  <a:gd name="T10" fmla="*/ 25 w 113"/>
                  <a:gd name="T11" fmla="*/ 2697 h 2699"/>
                  <a:gd name="T12" fmla="*/ 0 w 113"/>
                  <a:gd name="T13" fmla="*/ 2689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2689"/>
                    </a:moveTo>
                    <a:lnTo>
                      <a:pt x="21" y="0"/>
                    </a:lnTo>
                    <a:lnTo>
                      <a:pt x="113" y="2686"/>
                    </a:lnTo>
                    <a:lnTo>
                      <a:pt x="78" y="2697"/>
                    </a:lnTo>
                    <a:lnTo>
                      <a:pt x="49" y="2699"/>
                    </a:lnTo>
                    <a:lnTo>
                      <a:pt x="25" y="2697"/>
                    </a:lnTo>
                    <a:lnTo>
                      <a:pt x="0" y="2689"/>
                    </a:lnTo>
                    <a:close/>
                  </a:path>
                </a:pathLst>
              </a:custGeom>
              <a:solidFill>
                <a:srgbClr val="2DFF2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8317" name="Group 232"/>
            <p:cNvGrpSpPr>
              <a:grpSpLocks/>
            </p:cNvGrpSpPr>
            <p:nvPr/>
          </p:nvGrpSpPr>
          <p:grpSpPr bwMode="auto">
            <a:xfrm>
              <a:off x="421" y="1312"/>
              <a:ext cx="203" cy="2720"/>
              <a:chOff x="304" y="725"/>
              <a:chExt cx="203" cy="2720"/>
            </a:xfrm>
          </p:grpSpPr>
          <p:sp>
            <p:nvSpPr>
              <p:cNvPr id="98402" name="Freeform 233"/>
              <p:cNvSpPr>
                <a:spLocks/>
              </p:cNvSpPr>
              <p:nvPr/>
            </p:nvSpPr>
            <p:spPr bwMode="auto">
              <a:xfrm>
                <a:off x="304" y="725"/>
                <a:ext cx="113" cy="2699"/>
              </a:xfrm>
              <a:custGeom>
                <a:avLst/>
                <a:gdLst>
                  <a:gd name="T0" fmla="*/ 0 w 113"/>
                  <a:gd name="T1" fmla="*/ 8 h 2699"/>
                  <a:gd name="T2" fmla="*/ 81 w 113"/>
                  <a:gd name="T3" fmla="*/ 2699 h 2699"/>
                  <a:gd name="T4" fmla="*/ 113 w 113"/>
                  <a:gd name="T5" fmla="*/ 11 h 2699"/>
                  <a:gd name="T6" fmla="*/ 83 w 113"/>
                  <a:gd name="T7" fmla="*/ 3 h 2699"/>
                  <a:gd name="T8" fmla="*/ 51 w 113"/>
                  <a:gd name="T9" fmla="*/ 0 h 2699"/>
                  <a:gd name="T10" fmla="*/ 24 w 113"/>
                  <a:gd name="T11" fmla="*/ 3 h 2699"/>
                  <a:gd name="T12" fmla="*/ 0 w 113"/>
                  <a:gd name="T13" fmla="*/ 8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8"/>
                    </a:moveTo>
                    <a:lnTo>
                      <a:pt x="81" y="2699"/>
                    </a:lnTo>
                    <a:lnTo>
                      <a:pt x="113" y="11"/>
                    </a:lnTo>
                    <a:lnTo>
                      <a:pt x="83" y="3"/>
                    </a:lnTo>
                    <a:lnTo>
                      <a:pt x="51" y="0"/>
                    </a:lnTo>
                    <a:lnTo>
                      <a:pt x="24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1B2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403" name="Freeform 234"/>
              <p:cNvSpPr>
                <a:spLocks/>
              </p:cNvSpPr>
              <p:nvPr/>
            </p:nvSpPr>
            <p:spPr bwMode="auto">
              <a:xfrm>
                <a:off x="394" y="746"/>
                <a:ext cx="113" cy="2699"/>
              </a:xfrm>
              <a:custGeom>
                <a:avLst/>
                <a:gdLst>
                  <a:gd name="T0" fmla="*/ 0 w 113"/>
                  <a:gd name="T1" fmla="*/ 2689 h 2699"/>
                  <a:gd name="T2" fmla="*/ 21 w 113"/>
                  <a:gd name="T3" fmla="*/ 0 h 2699"/>
                  <a:gd name="T4" fmla="*/ 113 w 113"/>
                  <a:gd name="T5" fmla="*/ 2686 h 2699"/>
                  <a:gd name="T6" fmla="*/ 78 w 113"/>
                  <a:gd name="T7" fmla="*/ 2697 h 2699"/>
                  <a:gd name="T8" fmla="*/ 49 w 113"/>
                  <a:gd name="T9" fmla="*/ 2699 h 2699"/>
                  <a:gd name="T10" fmla="*/ 25 w 113"/>
                  <a:gd name="T11" fmla="*/ 2697 h 2699"/>
                  <a:gd name="T12" fmla="*/ 0 w 113"/>
                  <a:gd name="T13" fmla="*/ 2689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2689"/>
                    </a:moveTo>
                    <a:lnTo>
                      <a:pt x="21" y="0"/>
                    </a:lnTo>
                    <a:lnTo>
                      <a:pt x="113" y="2686"/>
                    </a:lnTo>
                    <a:lnTo>
                      <a:pt x="78" y="2697"/>
                    </a:lnTo>
                    <a:lnTo>
                      <a:pt x="49" y="2699"/>
                    </a:lnTo>
                    <a:lnTo>
                      <a:pt x="25" y="2697"/>
                    </a:lnTo>
                    <a:lnTo>
                      <a:pt x="0" y="2689"/>
                    </a:lnTo>
                    <a:close/>
                  </a:path>
                </a:pathLst>
              </a:custGeom>
              <a:solidFill>
                <a:srgbClr val="2DFF2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8318" name="Group 235"/>
            <p:cNvGrpSpPr>
              <a:grpSpLocks/>
            </p:cNvGrpSpPr>
            <p:nvPr/>
          </p:nvGrpSpPr>
          <p:grpSpPr bwMode="auto">
            <a:xfrm>
              <a:off x="544" y="1312"/>
              <a:ext cx="203" cy="2720"/>
              <a:chOff x="304" y="725"/>
              <a:chExt cx="203" cy="2720"/>
            </a:xfrm>
          </p:grpSpPr>
          <p:sp>
            <p:nvSpPr>
              <p:cNvPr id="98400" name="Freeform 236"/>
              <p:cNvSpPr>
                <a:spLocks/>
              </p:cNvSpPr>
              <p:nvPr/>
            </p:nvSpPr>
            <p:spPr bwMode="auto">
              <a:xfrm>
                <a:off x="304" y="725"/>
                <a:ext cx="113" cy="2699"/>
              </a:xfrm>
              <a:custGeom>
                <a:avLst/>
                <a:gdLst>
                  <a:gd name="T0" fmla="*/ 0 w 113"/>
                  <a:gd name="T1" fmla="*/ 8 h 2699"/>
                  <a:gd name="T2" fmla="*/ 81 w 113"/>
                  <a:gd name="T3" fmla="*/ 2699 h 2699"/>
                  <a:gd name="T4" fmla="*/ 113 w 113"/>
                  <a:gd name="T5" fmla="*/ 11 h 2699"/>
                  <a:gd name="T6" fmla="*/ 83 w 113"/>
                  <a:gd name="T7" fmla="*/ 3 h 2699"/>
                  <a:gd name="T8" fmla="*/ 51 w 113"/>
                  <a:gd name="T9" fmla="*/ 0 h 2699"/>
                  <a:gd name="T10" fmla="*/ 24 w 113"/>
                  <a:gd name="T11" fmla="*/ 3 h 2699"/>
                  <a:gd name="T12" fmla="*/ 0 w 113"/>
                  <a:gd name="T13" fmla="*/ 8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8"/>
                    </a:moveTo>
                    <a:lnTo>
                      <a:pt x="81" y="2699"/>
                    </a:lnTo>
                    <a:lnTo>
                      <a:pt x="113" y="11"/>
                    </a:lnTo>
                    <a:lnTo>
                      <a:pt x="83" y="3"/>
                    </a:lnTo>
                    <a:lnTo>
                      <a:pt x="51" y="0"/>
                    </a:lnTo>
                    <a:lnTo>
                      <a:pt x="24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1B2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401" name="Freeform 237"/>
              <p:cNvSpPr>
                <a:spLocks/>
              </p:cNvSpPr>
              <p:nvPr/>
            </p:nvSpPr>
            <p:spPr bwMode="auto">
              <a:xfrm>
                <a:off x="394" y="746"/>
                <a:ext cx="113" cy="2699"/>
              </a:xfrm>
              <a:custGeom>
                <a:avLst/>
                <a:gdLst>
                  <a:gd name="T0" fmla="*/ 0 w 113"/>
                  <a:gd name="T1" fmla="*/ 2689 h 2699"/>
                  <a:gd name="T2" fmla="*/ 21 w 113"/>
                  <a:gd name="T3" fmla="*/ 0 h 2699"/>
                  <a:gd name="T4" fmla="*/ 113 w 113"/>
                  <a:gd name="T5" fmla="*/ 2686 h 2699"/>
                  <a:gd name="T6" fmla="*/ 78 w 113"/>
                  <a:gd name="T7" fmla="*/ 2697 h 2699"/>
                  <a:gd name="T8" fmla="*/ 49 w 113"/>
                  <a:gd name="T9" fmla="*/ 2699 h 2699"/>
                  <a:gd name="T10" fmla="*/ 25 w 113"/>
                  <a:gd name="T11" fmla="*/ 2697 h 2699"/>
                  <a:gd name="T12" fmla="*/ 0 w 113"/>
                  <a:gd name="T13" fmla="*/ 2689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2689"/>
                    </a:moveTo>
                    <a:lnTo>
                      <a:pt x="21" y="0"/>
                    </a:lnTo>
                    <a:lnTo>
                      <a:pt x="113" y="2686"/>
                    </a:lnTo>
                    <a:lnTo>
                      <a:pt x="78" y="2697"/>
                    </a:lnTo>
                    <a:lnTo>
                      <a:pt x="49" y="2699"/>
                    </a:lnTo>
                    <a:lnTo>
                      <a:pt x="25" y="2697"/>
                    </a:lnTo>
                    <a:lnTo>
                      <a:pt x="0" y="2689"/>
                    </a:lnTo>
                    <a:close/>
                  </a:path>
                </a:pathLst>
              </a:custGeom>
              <a:solidFill>
                <a:srgbClr val="2DFF2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8319" name="Group 238"/>
            <p:cNvGrpSpPr>
              <a:grpSpLocks/>
            </p:cNvGrpSpPr>
            <p:nvPr/>
          </p:nvGrpSpPr>
          <p:grpSpPr bwMode="auto">
            <a:xfrm>
              <a:off x="666" y="1312"/>
              <a:ext cx="203" cy="2720"/>
              <a:chOff x="304" y="725"/>
              <a:chExt cx="203" cy="2720"/>
            </a:xfrm>
          </p:grpSpPr>
          <p:sp>
            <p:nvSpPr>
              <p:cNvPr id="98398" name="Freeform 239"/>
              <p:cNvSpPr>
                <a:spLocks/>
              </p:cNvSpPr>
              <p:nvPr/>
            </p:nvSpPr>
            <p:spPr bwMode="auto">
              <a:xfrm>
                <a:off x="304" y="725"/>
                <a:ext cx="113" cy="2699"/>
              </a:xfrm>
              <a:custGeom>
                <a:avLst/>
                <a:gdLst>
                  <a:gd name="T0" fmla="*/ 0 w 113"/>
                  <a:gd name="T1" fmla="*/ 8 h 2699"/>
                  <a:gd name="T2" fmla="*/ 81 w 113"/>
                  <a:gd name="T3" fmla="*/ 2699 h 2699"/>
                  <a:gd name="T4" fmla="*/ 113 w 113"/>
                  <a:gd name="T5" fmla="*/ 11 h 2699"/>
                  <a:gd name="T6" fmla="*/ 83 w 113"/>
                  <a:gd name="T7" fmla="*/ 3 h 2699"/>
                  <a:gd name="T8" fmla="*/ 51 w 113"/>
                  <a:gd name="T9" fmla="*/ 0 h 2699"/>
                  <a:gd name="T10" fmla="*/ 24 w 113"/>
                  <a:gd name="T11" fmla="*/ 3 h 2699"/>
                  <a:gd name="T12" fmla="*/ 0 w 113"/>
                  <a:gd name="T13" fmla="*/ 8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8"/>
                    </a:moveTo>
                    <a:lnTo>
                      <a:pt x="81" y="2699"/>
                    </a:lnTo>
                    <a:lnTo>
                      <a:pt x="113" y="11"/>
                    </a:lnTo>
                    <a:lnTo>
                      <a:pt x="83" y="3"/>
                    </a:lnTo>
                    <a:lnTo>
                      <a:pt x="51" y="0"/>
                    </a:lnTo>
                    <a:lnTo>
                      <a:pt x="24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1B2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99" name="Freeform 240"/>
              <p:cNvSpPr>
                <a:spLocks/>
              </p:cNvSpPr>
              <p:nvPr/>
            </p:nvSpPr>
            <p:spPr bwMode="auto">
              <a:xfrm>
                <a:off x="394" y="746"/>
                <a:ext cx="113" cy="2699"/>
              </a:xfrm>
              <a:custGeom>
                <a:avLst/>
                <a:gdLst>
                  <a:gd name="T0" fmla="*/ 0 w 113"/>
                  <a:gd name="T1" fmla="*/ 2689 h 2699"/>
                  <a:gd name="T2" fmla="*/ 21 w 113"/>
                  <a:gd name="T3" fmla="*/ 0 h 2699"/>
                  <a:gd name="T4" fmla="*/ 113 w 113"/>
                  <a:gd name="T5" fmla="*/ 2686 h 2699"/>
                  <a:gd name="T6" fmla="*/ 78 w 113"/>
                  <a:gd name="T7" fmla="*/ 2697 h 2699"/>
                  <a:gd name="T8" fmla="*/ 49 w 113"/>
                  <a:gd name="T9" fmla="*/ 2699 h 2699"/>
                  <a:gd name="T10" fmla="*/ 25 w 113"/>
                  <a:gd name="T11" fmla="*/ 2697 h 2699"/>
                  <a:gd name="T12" fmla="*/ 0 w 113"/>
                  <a:gd name="T13" fmla="*/ 2689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2689"/>
                    </a:moveTo>
                    <a:lnTo>
                      <a:pt x="21" y="0"/>
                    </a:lnTo>
                    <a:lnTo>
                      <a:pt x="113" y="2686"/>
                    </a:lnTo>
                    <a:lnTo>
                      <a:pt x="78" y="2697"/>
                    </a:lnTo>
                    <a:lnTo>
                      <a:pt x="49" y="2699"/>
                    </a:lnTo>
                    <a:lnTo>
                      <a:pt x="25" y="2697"/>
                    </a:lnTo>
                    <a:lnTo>
                      <a:pt x="0" y="2689"/>
                    </a:lnTo>
                    <a:close/>
                  </a:path>
                </a:pathLst>
              </a:custGeom>
              <a:solidFill>
                <a:srgbClr val="2DFF2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8320" name="Group 241"/>
            <p:cNvGrpSpPr>
              <a:grpSpLocks/>
            </p:cNvGrpSpPr>
            <p:nvPr/>
          </p:nvGrpSpPr>
          <p:grpSpPr bwMode="auto">
            <a:xfrm>
              <a:off x="911" y="1312"/>
              <a:ext cx="203" cy="2720"/>
              <a:chOff x="304" y="725"/>
              <a:chExt cx="203" cy="2720"/>
            </a:xfrm>
          </p:grpSpPr>
          <p:sp>
            <p:nvSpPr>
              <p:cNvPr id="98396" name="Freeform 242"/>
              <p:cNvSpPr>
                <a:spLocks/>
              </p:cNvSpPr>
              <p:nvPr/>
            </p:nvSpPr>
            <p:spPr bwMode="auto">
              <a:xfrm>
                <a:off x="304" y="725"/>
                <a:ext cx="113" cy="2699"/>
              </a:xfrm>
              <a:custGeom>
                <a:avLst/>
                <a:gdLst>
                  <a:gd name="T0" fmla="*/ 0 w 113"/>
                  <a:gd name="T1" fmla="*/ 8 h 2699"/>
                  <a:gd name="T2" fmla="*/ 81 w 113"/>
                  <a:gd name="T3" fmla="*/ 2699 h 2699"/>
                  <a:gd name="T4" fmla="*/ 113 w 113"/>
                  <a:gd name="T5" fmla="*/ 11 h 2699"/>
                  <a:gd name="T6" fmla="*/ 83 w 113"/>
                  <a:gd name="T7" fmla="*/ 3 h 2699"/>
                  <a:gd name="T8" fmla="*/ 51 w 113"/>
                  <a:gd name="T9" fmla="*/ 0 h 2699"/>
                  <a:gd name="T10" fmla="*/ 24 w 113"/>
                  <a:gd name="T11" fmla="*/ 3 h 2699"/>
                  <a:gd name="T12" fmla="*/ 0 w 113"/>
                  <a:gd name="T13" fmla="*/ 8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8"/>
                    </a:moveTo>
                    <a:lnTo>
                      <a:pt x="81" y="2699"/>
                    </a:lnTo>
                    <a:lnTo>
                      <a:pt x="113" y="11"/>
                    </a:lnTo>
                    <a:lnTo>
                      <a:pt x="83" y="3"/>
                    </a:lnTo>
                    <a:lnTo>
                      <a:pt x="51" y="0"/>
                    </a:lnTo>
                    <a:lnTo>
                      <a:pt x="24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1B2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97" name="Freeform 243"/>
              <p:cNvSpPr>
                <a:spLocks/>
              </p:cNvSpPr>
              <p:nvPr/>
            </p:nvSpPr>
            <p:spPr bwMode="auto">
              <a:xfrm>
                <a:off x="394" y="746"/>
                <a:ext cx="113" cy="2699"/>
              </a:xfrm>
              <a:custGeom>
                <a:avLst/>
                <a:gdLst>
                  <a:gd name="T0" fmla="*/ 0 w 113"/>
                  <a:gd name="T1" fmla="*/ 2689 h 2699"/>
                  <a:gd name="T2" fmla="*/ 21 w 113"/>
                  <a:gd name="T3" fmla="*/ 0 h 2699"/>
                  <a:gd name="T4" fmla="*/ 113 w 113"/>
                  <a:gd name="T5" fmla="*/ 2686 h 2699"/>
                  <a:gd name="T6" fmla="*/ 78 w 113"/>
                  <a:gd name="T7" fmla="*/ 2697 h 2699"/>
                  <a:gd name="T8" fmla="*/ 49 w 113"/>
                  <a:gd name="T9" fmla="*/ 2699 h 2699"/>
                  <a:gd name="T10" fmla="*/ 25 w 113"/>
                  <a:gd name="T11" fmla="*/ 2697 h 2699"/>
                  <a:gd name="T12" fmla="*/ 0 w 113"/>
                  <a:gd name="T13" fmla="*/ 2689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2689"/>
                    </a:moveTo>
                    <a:lnTo>
                      <a:pt x="21" y="0"/>
                    </a:lnTo>
                    <a:lnTo>
                      <a:pt x="113" y="2686"/>
                    </a:lnTo>
                    <a:lnTo>
                      <a:pt x="78" y="2697"/>
                    </a:lnTo>
                    <a:lnTo>
                      <a:pt x="49" y="2699"/>
                    </a:lnTo>
                    <a:lnTo>
                      <a:pt x="25" y="2697"/>
                    </a:lnTo>
                    <a:lnTo>
                      <a:pt x="0" y="2689"/>
                    </a:lnTo>
                    <a:close/>
                  </a:path>
                </a:pathLst>
              </a:custGeom>
              <a:solidFill>
                <a:srgbClr val="2DFF2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8321" name="Group 244"/>
            <p:cNvGrpSpPr>
              <a:grpSpLocks/>
            </p:cNvGrpSpPr>
            <p:nvPr/>
          </p:nvGrpSpPr>
          <p:grpSpPr bwMode="auto">
            <a:xfrm>
              <a:off x="1033" y="1312"/>
              <a:ext cx="203" cy="2720"/>
              <a:chOff x="304" y="725"/>
              <a:chExt cx="203" cy="2720"/>
            </a:xfrm>
          </p:grpSpPr>
          <p:sp>
            <p:nvSpPr>
              <p:cNvPr id="98394" name="Freeform 245"/>
              <p:cNvSpPr>
                <a:spLocks/>
              </p:cNvSpPr>
              <p:nvPr/>
            </p:nvSpPr>
            <p:spPr bwMode="auto">
              <a:xfrm>
                <a:off x="304" y="725"/>
                <a:ext cx="113" cy="2699"/>
              </a:xfrm>
              <a:custGeom>
                <a:avLst/>
                <a:gdLst>
                  <a:gd name="T0" fmla="*/ 0 w 113"/>
                  <a:gd name="T1" fmla="*/ 8 h 2699"/>
                  <a:gd name="T2" fmla="*/ 81 w 113"/>
                  <a:gd name="T3" fmla="*/ 2699 h 2699"/>
                  <a:gd name="T4" fmla="*/ 113 w 113"/>
                  <a:gd name="T5" fmla="*/ 11 h 2699"/>
                  <a:gd name="T6" fmla="*/ 83 w 113"/>
                  <a:gd name="T7" fmla="*/ 3 h 2699"/>
                  <a:gd name="T8" fmla="*/ 51 w 113"/>
                  <a:gd name="T9" fmla="*/ 0 h 2699"/>
                  <a:gd name="T10" fmla="*/ 24 w 113"/>
                  <a:gd name="T11" fmla="*/ 3 h 2699"/>
                  <a:gd name="T12" fmla="*/ 0 w 113"/>
                  <a:gd name="T13" fmla="*/ 8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8"/>
                    </a:moveTo>
                    <a:lnTo>
                      <a:pt x="81" y="2699"/>
                    </a:lnTo>
                    <a:lnTo>
                      <a:pt x="113" y="11"/>
                    </a:lnTo>
                    <a:lnTo>
                      <a:pt x="83" y="3"/>
                    </a:lnTo>
                    <a:lnTo>
                      <a:pt x="51" y="0"/>
                    </a:lnTo>
                    <a:lnTo>
                      <a:pt x="24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1B2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95" name="Freeform 246"/>
              <p:cNvSpPr>
                <a:spLocks/>
              </p:cNvSpPr>
              <p:nvPr/>
            </p:nvSpPr>
            <p:spPr bwMode="auto">
              <a:xfrm>
                <a:off x="394" y="746"/>
                <a:ext cx="113" cy="2699"/>
              </a:xfrm>
              <a:custGeom>
                <a:avLst/>
                <a:gdLst>
                  <a:gd name="T0" fmla="*/ 0 w 113"/>
                  <a:gd name="T1" fmla="*/ 2689 h 2699"/>
                  <a:gd name="T2" fmla="*/ 21 w 113"/>
                  <a:gd name="T3" fmla="*/ 0 h 2699"/>
                  <a:gd name="T4" fmla="*/ 113 w 113"/>
                  <a:gd name="T5" fmla="*/ 2686 h 2699"/>
                  <a:gd name="T6" fmla="*/ 78 w 113"/>
                  <a:gd name="T7" fmla="*/ 2697 h 2699"/>
                  <a:gd name="T8" fmla="*/ 49 w 113"/>
                  <a:gd name="T9" fmla="*/ 2699 h 2699"/>
                  <a:gd name="T10" fmla="*/ 25 w 113"/>
                  <a:gd name="T11" fmla="*/ 2697 h 2699"/>
                  <a:gd name="T12" fmla="*/ 0 w 113"/>
                  <a:gd name="T13" fmla="*/ 2689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2689"/>
                    </a:moveTo>
                    <a:lnTo>
                      <a:pt x="21" y="0"/>
                    </a:lnTo>
                    <a:lnTo>
                      <a:pt x="113" y="2686"/>
                    </a:lnTo>
                    <a:lnTo>
                      <a:pt x="78" y="2697"/>
                    </a:lnTo>
                    <a:lnTo>
                      <a:pt x="49" y="2699"/>
                    </a:lnTo>
                    <a:lnTo>
                      <a:pt x="25" y="2697"/>
                    </a:lnTo>
                    <a:lnTo>
                      <a:pt x="0" y="2689"/>
                    </a:lnTo>
                    <a:close/>
                  </a:path>
                </a:pathLst>
              </a:custGeom>
              <a:solidFill>
                <a:srgbClr val="2DFF2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8322" name="Group 247"/>
            <p:cNvGrpSpPr>
              <a:grpSpLocks/>
            </p:cNvGrpSpPr>
            <p:nvPr/>
          </p:nvGrpSpPr>
          <p:grpSpPr bwMode="auto">
            <a:xfrm>
              <a:off x="1400" y="1312"/>
              <a:ext cx="203" cy="2720"/>
              <a:chOff x="304" y="725"/>
              <a:chExt cx="203" cy="2720"/>
            </a:xfrm>
          </p:grpSpPr>
          <p:sp>
            <p:nvSpPr>
              <p:cNvPr id="98392" name="Freeform 248"/>
              <p:cNvSpPr>
                <a:spLocks/>
              </p:cNvSpPr>
              <p:nvPr/>
            </p:nvSpPr>
            <p:spPr bwMode="auto">
              <a:xfrm>
                <a:off x="304" y="725"/>
                <a:ext cx="113" cy="2699"/>
              </a:xfrm>
              <a:custGeom>
                <a:avLst/>
                <a:gdLst>
                  <a:gd name="T0" fmla="*/ 0 w 113"/>
                  <a:gd name="T1" fmla="*/ 8 h 2699"/>
                  <a:gd name="T2" fmla="*/ 81 w 113"/>
                  <a:gd name="T3" fmla="*/ 2699 h 2699"/>
                  <a:gd name="T4" fmla="*/ 113 w 113"/>
                  <a:gd name="T5" fmla="*/ 11 h 2699"/>
                  <a:gd name="T6" fmla="*/ 83 w 113"/>
                  <a:gd name="T7" fmla="*/ 3 h 2699"/>
                  <a:gd name="T8" fmla="*/ 51 w 113"/>
                  <a:gd name="T9" fmla="*/ 0 h 2699"/>
                  <a:gd name="T10" fmla="*/ 24 w 113"/>
                  <a:gd name="T11" fmla="*/ 3 h 2699"/>
                  <a:gd name="T12" fmla="*/ 0 w 113"/>
                  <a:gd name="T13" fmla="*/ 8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8"/>
                    </a:moveTo>
                    <a:lnTo>
                      <a:pt x="81" y="2699"/>
                    </a:lnTo>
                    <a:lnTo>
                      <a:pt x="113" y="11"/>
                    </a:lnTo>
                    <a:lnTo>
                      <a:pt x="83" y="3"/>
                    </a:lnTo>
                    <a:lnTo>
                      <a:pt x="51" y="0"/>
                    </a:lnTo>
                    <a:lnTo>
                      <a:pt x="24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1B2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93" name="Freeform 249"/>
              <p:cNvSpPr>
                <a:spLocks/>
              </p:cNvSpPr>
              <p:nvPr/>
            </p:nvSpPr>
            <p:spPr bwMode="auto">
              <a:xfrm>
                <a:off x="394" y="746"/>
                <a:ext cx="113" cy="2699"/>
              </a:xfrm>
              <a:custGeom>
                <a:avLst/>
                <a:gdLst>
                  <a:gd name="T0" fmla="*/ 0 w 113"/>
                  <a:gd name="T1" fmla="*/ 2689 h 2699"/>
                  <a:gd name="T2" fmla="*/ 21 w 113"/>
                  <a:gd name="T3" fmla="*/ 0 h 2699"/>
                  <a:gd name="T4" fmla="*/ 113 w 113"/>
                  <a:gd name="T5" fmla="*/ 2686 h 2699"/>
                  <a:gd name="T6" fmla="*/ 78 w 113"/>
                  <a:gd name="T7" fmla="*/ 2697 h 2699"/>
                  <a:gd name="T8" fmla="*/ 49 w 113"/>
                  <a:gd name="T9" fmla="*/ 2699 h 2699"/>
                  <a:gd name="T10" fmla="*/ 25 w 113"/>
                  <a:gd name="T11" fmla="*/ 2697 h 2699"/>
                  <a:gd name="T12" fmla="*/ 0 w 113"/>
                  <a:gd name="T13" fmla="*/ 2689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2689"/>
                    </a:moveTo>
                    <a:lnTo>
                      <a:pt x="21" y="0"/>
                    </a:lnTo>
                    <a:lnTo>
                      <a:pt x="113" y="2686"/>
                    </a:lnTo>
                    <a:lnTo>
                      <a:pt x="78" y="2697"/>
                    </a:lnTo>
                    <a:lnTo>
                      <a:pt x="49" y="2699"/>
                    </a:lnTo>
                    <a:lnTo>
                      <a:pt x="25" y="2697"/>
                    </a:lnTo>
                    <a:lnTo>
                      <a:pt x="0" y="2689"/>
                    </a:lnTo>
                    <a:close/>
                  </a:path>
                </a:pathLst>
              </a:custGeom>
              <a:solidFill>
                <a:srgbClr val="2DFF2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8323" name="Group 250"/>
            <p:cNvGrpSpPr>
              <a:grpSpLocks/>
            </p:cNvGrpSpPr>
            <p:nvPr/>
          </p:nvGrpSpPr>
          <p:grpSpPr bwMode="auto">
            <a:xfrm>
              <a:off x="1767" y="1312"/>
              <a:ext cx="203" cy="2720"/>
              <a:chOff x="304" y="725"/>
              <a:chExt cx="203" cy="2720"/>
            </a:xfrm>
          </p:grpSpPr>
          <p:sp>
            <p:nvSpPr>
              <p:cNvPr id="98390" name="Freeform 251"/>
              <p:cNvSpPr>
                <a:spLocks/>
              </p:cNvSpPr>
              <p:nvPr/>
            </p:nvSpPr>
            <p:spPr bwMode="auto">
              <a:xfrm>
                <a:off x="304" y="725"/>
                <a:ext cx="113" cy="2699"/>
              </a:xfrm>
              <a:custGeom>
                <a:avLst/>
                <a:gdLst>
                  <a:gd name="T0" fmla="*/ 0 w 113"/>
                  <a:gd name="T1" fmla="*/ 8 h 2699"/>
                  <a:gd name="T2" fmla="*/ 81 w 113"/>
                  <a:gd name="T3" fmla="*/ 2699 h 2699"/>
                  <a:gd name="T4" fmla="*/ 113 w 113"/>
                  <a:gd name="T5" fmla="*/ 11 h 2699"/>
                  <a:gd name="T6" fmla="*/ 83 w 113"/>
                  <a:gd name="T7" fmla="*/ 3 h 2699"/>
                  <a:gd name="T8" fmla="*/ 51 w 113"/>
                  <a:gd name="T9" fmla="*/ 0 h 2699"/>
                  <a:gd name="T10" fmla="*/ 24 w 113"/>
                  <a:gd name="T11" fmla="*/ 3 h 2699"/>
                  <a:gd name="T12" fmla="*/ 0 w 113"/>
                  <a:gd name="T13" fmla="*/ 8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8"/>
                    </a:moveTo>
                    <a:lnTo>
                      <a:pt x="81" y="2699"/>
                    </a:lnTo>
                    <a:lnTo>
                      <a:pt x="113" y="11"/>
                    </a:lnTo>
                    <a:lnTo>
                      <a:pt x="83" y="3"/>
                    </a:lnTo>
                    <a:lnTo>
                      <a:pt x="51" y="0"/>
                    </a:lnTo>
                    <a:lnTo>
                      <a:pt x="24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1B2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91" name="Freeform 252"/>
              <p:cNvSpPr>
                <a:spLocks/>
              </p:cNvSpPr>
              <p:nvPr/>
            </p:nvSpPr>
            <p:spPr bwMode="auto">
              <a:xfrm>
                <a:off x="394" y="746"/>
                <a:ext cx="113" cy="2699"/>
              </a:xfrm>
              <a:custGeom>
                <a:avLst/>
                <a:gdLst>
                  <a:gd name="T0" fmla="*/ 0 w 113"/>
                  <a:gd name="T1" fmla="*/ 2689 h 2699"/>
                  <a:gd name="T2" fmla="*/ 21 w 113"/>
                  <a:gd name="T3" fmla="*/ 0 h 2699"/>
                  <a:gd name="T4" fmla="*/ 113 w 113"/>
                  <a:gd name="T5" fmla="*/ 2686 h 2699"/>
                  <a:gd name="T6" fmla="*/ 78 w 113"/>
                  <a:gd name="T7" fmla="*/ 2697 h 2699"/>
                  <a:gd name="T8" fmla="*/ 49 w 113"/>
                  <a:gd name="T9" fmla="*/ 2699 h 2699"/>
                  <a:gd name="T10" fmla="*/ 25 w 113"/>
                  <a:gd name="T11" fmla="*/ 2697 h 2699"/>
                  <a:gd name="T12" fmla="*/ 0 w 113"/>
                  <a:gd name="T13" fmla="*/ 2689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2689"/>
                    </a:moveTo>
                    <a:lnTo>
                      <a:pt x="21" y="0"/>
                    </a:lnTo>
                    <a:lnTo>
                      <a:pt x="113" y="2686"/>
                    </a:lnTo>
                    <a:lnTo>
                      <a:pt x="78" y="2697"/>
                    </a:lnTo>
                    <a:lnTo>
                      <a:pt x="49" y="2699"/>
                    </a:lnTo>
                    <a:lnTo>
                      <a:pt x="25" y="2697"/>
                    </a:lnTo>
                    <a:lnTo>
                      <a:pt x="0" y="2689"/>
                    </a:lnTo>
                    <a:close/>
                  </a:path>
                </a:pathLst>
              </a:custGeom>
              <a:solidFill>
                <a:srgbClr val="2DFF2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8324" name="Group 253"/>
            <p:cNvGrpSpPr>
              <a:grpSpLocks/>
            </p:cNvGrpSpPr>
            <p:nvPr/>
          </p:nvGrpSpPr>
          <p:grpSpPr bwMode="auto">
            <a:xfrm>
              <a:off x="2134" y="1312"/>
              <a:ext cx="203" cy="2720"/>
              <a:chOff x="304" y="725"/>
              <a:chExt cx="203" cy="2720"/>
            </a:xfrm>
          </p:grpSpPr>
          <p:sp>
            <p:nvSpPr>
              <p:cNvPr id="98388" name="Freeform 254"/>
              <p:cNvSpPr>
                <a:spLocks/>
              </p:cNvSpPr>
              <p:nvPr/>
            </p:nvSpPr>
            <p:spPr bwMode="auto">
              <a:xfrm>
                <a:off x="304" y="725"/>
                <a:ext cx="113" cy="2699"/>
              </a:xfrm>
              <a:custGeom>
                <a:avLst/>
                <a:gdLst>
                  <a:gd name="T0" fmla="*/ 0 w 113"/>
                  <a:gd name="T1" fmla="*/ 8 h 2699"/>
                  <a:gd name="T2" fmla="*/ 81 w 113"/>
                  <a:gd name="T3" fmla="*/ 2699 h 2699"/>
                  <a:gd name="T4" fmla="*/ 113 w 113"/>
                  <a:gd name="T5" fmla="*/ 11 h 2699"/>
                  <a:gd name="T6" fmla="*/ 83 w 113"/>
                  <a:gd name="T7" fmla="*/ 3 h 2699"/>
                  <a:gd name="T8" fmla="*/ 51 w 113"/>
                  <a:gd name="T9" fmla="*/ 0 h 2699"/>
                  <a:gd name="T10" fmla="*/ 24 w 113"/>
                  <a:gd name="T11" fmla="*/ 3 h 2699"/>
                  <a:gd name="T12" fmla="*/ 0 w 113"/>
                  <a:gd name="T13" fmla="*/ 8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8"/>
                    </a:moveTo>
                    <a:lnTo>
                      <a:pt x="81" y="2699"/>
                    </a:lnTo>
                    <a:lnTo>
                      <a:pt x="113" y="11"/>
                    </a:lnTo>
                    <a:lnTo>
                      <a:pt x="83" y="3"/>
                    </a:lnTo>
                    <a:lnTo>
                      <a:pt x="51" y="0"/>
                    </a:lnTo>
                    <a:lnTo>
                      <a:pt x="24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1B2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89" name="Freeform 255"/>
              <p:cNvSpPr>
                <a:spLocks/>
              </p:cNvSpPr>
              <p:nvPr/>
            </p:nvSpPr>
            <p:spPr bwMode="auto">
              <a:xfrm>
                <a:off x="394" y="746"/>
                <a:ext cx="113" cy="2699"/>
              </a:xfrm>
              <a:custGeom>
                <a:avLst/>
                <a:gdLst>
                  <a:gd name="T0" fmla="*/ 0 w 113"/>
                  <a:gd name="T1" fmla="*/ 2689 h 2699"/>
                  <a:gd name="T2" fmla="*/ 21 w 113"/>
                  <a:gd name="T3" fmla="*/ 0 h 2699"/>
                  <a:gd name="T4" fmla="*/ 113 w 113"/>
                  <a:gd name="T5" fmla="*/ 2686 h 2699"/>
                  <a:gd name="T6" fmla="*/ 78 w 113"/>
                  <a:gd name="T7" fmla="*/ 2697 h 2699"/>
                  <a:gd name="T8" fmla="*/ 49 w 113"/>
                  <a:gd name="T9" fmla="*/ 2699 h 2699"/>
                  <a:gd name="T10" fmla="*/ 25 w 113"/>
                  <a:gd name="T11" fmla="*/ 2697 h 2699"/>
                  <a:gd name="T12" fmla="*/ 0 w 113"/>
                  <a:gd name="T13" fmla="*/ 2689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2689"/>
                    </a:moveTo>
                    <a:lnTo>
                      <a:pt x="21" y="0"/>
                    </a:lnTo>
                    <a:lnTo>
                      <a:pt x="113" y="2686"/>
                    </a:lnTo>
                    <a:lnTo>
                      <a:pt x="78" y="2697"/>
                    </a:lnTo>
                    <a:lnTo>
                      <a:pt x="49" y="2699"/>
                    </a:lnTo>
                    <a:lnTo>
                      <a:pt x="25" y="2697"/>
                    </a:lnTo>
                    <a:lnTo>
                      <a:pt x="0" y="2689"/>
                    </a:lnTo>
                    <a:close/>
                  </a:path>
                </a:pathLst>
              </a:custGeom>
              <a:solidFill>
                <a:srgbClr val="2DFF2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8325" name="Group 256"/>
            <p:cNvGrpSpPr>
              <a:grpSpLocks/>
            </p:cNvGrpSpPr>
            <p:nvPr/>
          </p:nvGrpSpPr>
          <p:grpSpPr bwMode="auto">
            <a:xfrm>
              <a:off x="2500" y="1312"/>
              <a:ext cx="203" cy="2720"/>
              <a:chOff x="304" y="725"/>
              <a:chExt cx="203" cy="2720"/>
            </a:xfrm>
          </p:grpSpPr>
          <p:sp>
            <p:nvSpPr>
              <p:cNvPr id="98386" name="Freeform 257"/>
              <p:cNvSpPr>
                <a:spLocks/>
              </p:cNvSpPr>
              <p:nvPr/>
            </p:nvSpPr>
            <p:spPr bwMode="auto">
              <a:xfrm>
                <a:off x="304" y="725"/>
                <a:ext cx="113" cy="2699"/>
              </a:xfrm>
              <a:custGeom>
                <a:avLst/>
                <a:gdLst>
                  <a:gd name="T0" fmla="*/ 0 w 113"/>
                  <a:gd name="T1" fmla="*/ 8 h 2699"/>
                  <a:gd name="T2" fmla="*/ 81 w 113"/>
                  <a:gd name="T3" fmla="*/ 2699 h 2699"/>
                  <a:gd name="T4" fmla="*/ 113 w 113"/>
                  <a:gd name="T5" fmla="*/ 11 h 2699"/>
                  <a:gd name="T6" fmla="*/ 83 w 113"/>
                  <a:gd name="T7" fmla="*/ 3 h 2699"/>
                  <a:gd name="T8" fmla="*/ 51 w 113"/>
                  <a:gd name="T9" fmla="*/ 0 h 2699"/>
                  <a:gd name="T10" fmla="*/ 24 w 113"/>
                  <a:gd name="T11" fmla="*/ 3 h 2699"/>
                  <a:gd name="T12" fmla="*/ 0 w 113"/>
                  <a:gd name="T13" fmla="*/ 8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8"/>
                    </a:moveTo>
                    <a:lnTo>
                      <a:pt x="81" y="2699"/>
                    </a:lnTo>
                    <a:lnTo>
                      <a:pt x="113" y="11"/>
                    </a:lnTo>
                    <a:lnTo>
                      <a:pt x="83" y="3"/>
                    </a:lnTo>
                    <a:lnTo>
                      <a:pt x="51" y="0"/>
                    </a:lnTo>
                    <a:lnTo>
                      <a:pt x="24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1B2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87" name="Freeform 258"/>
              <p:cNvSpPr>
                <a:spLocks/>
              </p:cNvSpPr>
              <p:nvPr/>
            </p:nvSpPr>
            <p:spPr bwMode="auto">
              <a:xfrm>
                <a:off x="394" y="746"/>
                <a:ext cx="113" cy="2699"/>
              </a:xfrm>
              <a:custGeom>
                <a:avLst/>
                <a:gdLst>
                  <a:gd name="T0" fmla="*/ 0 w 113"/>
                  <a:gd name="T1" fmla="*/ 2689 h 2699"/>
                  <a:gd name="T2" fmla="*/ 21 w 113"/>
                  <a:gd name="T3" fmla="*/ 0 h 2699"/>
                  <a:gd name="T4" fmla="*/ 113 w 113"/>
                  <a:gd name="T5" fmla="*/ 2686 h 2699"/>
                  <a:gd name="T6" fmla="*/ 78 w 113"/>
                  <a:gd name="T7" fmla="*/ 2697 h 2699"/>
                  <a:gd name="T8" fmla="*/ 49 w 113"/>
                  <a:gd name="T9" fmla="*/ 2699 h 2699"/>
                  <a:gd name="T10" fmla="*/ 25 w 113"/>
                  <a:gd name="T11" fmla="*/ 2697 h 2699"/>
                  <a:gd name="T12" fmla="*/ 0 w 113"/>
                  <a:gd name="T13" fmla="*/ 2689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2689"/>
                    </a:moveTo>
                    <a:lnTo>
                      <a:pt x="21" y="0"/>
                    </a:lnTo>
                    <a:lnTo>
                      <a:pt x="113" y="2686"/>
                    </a:lnTo>
                    <a:lnTo>
                      <a:pt x="78" y="2697"/>
                    </a:lnTo>
                    <a:lnTo>
                      <a:pt x="49" y="2699"/>
                    </a:lnTo>
                    <a:lnTo>
                      <a:pt x="25" y="2697"/>
                    </a:lnTo>
                    <a:lnTo>
                      <a:pt x="0" y="2689"/>
                    </a:lnTo>
                    <a:close/>
                  </a:path>
                </a:pathLst>
              </a:custGeom>
              <a:solidFill>
                <a:srgbClr val="2DFF2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8326" name="Group 259"/>
            <p:cNvGrpSpPr>
              <a:grpSpLocks/>
            </p:cNvGrpSpPr>
            <p:nvPr/>
          </p:nvGrpSpPr>
          <p:grpSpPr bwMode="auto">
            <a:xfrm>
              <a:off x="2623" y="1312"/>
              <a:ext cx="203" cy="2720"/>
              <a:chOff x="304" y="725"/>
              <a:chExt cx="203" cy="2720"/>
            </a:xfrm>
          </p:grpSpPr>
          <p:sp>
            <p:nvSpPr>
              <p:cNvPr id="98384" name="Freeform 260"/>
              <p:cNvSpPr>
                <a:spLocks/>
              </p:cNvSpPr>
              <p:nvPr/>
            </p:nvSpPr>
            <p:spPr bwMode="auto">
              <a:xfrm>
                <a:off x="304" y="725"/>
                <a:ext cx="113" cy="2699"/>
              </a:xfrm>
              <a:custGeom>
                <a:avLst/>
                <a:gdLst>
                  <a:gd name="T0" fmla="*/ 0 w 113"/>
                  <a:gd name="T1" fmla="*/ 8 h 2699"/>
                  <a:gd name="T2" fmla="*/ 81 w 113"/>
                  <a:gd name="T3" fmla="*/ 2699 h 2699"/>
                  <a:gd name="T4" fmla="*/ 113 w 113"/>
                  <a:gd name="T5" fmla="*/ 11 h 2699"/>
                  <a:gd name="T6" fmla="*/ 83 w 113"/>
                  <a:gd name="T7" fmla="*/ 3 h 2699"/>
                  <a:gd name="T8" fmla="*/ 51 w 113"/>
                  <a:gd name="T9" fmla="*/ 0 h 2699"/>
                  <a:gd name="T10" fmla="*/ 24 w 113"/>
                  <a:gd name="T11" fmla="*/ 3 h 2699"/>
                  <a:gd name="T12" fmla="*/ 0 w 113"/>
                  <a:gd name="T13" fmla="*/ 8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8"/>
                    </a:moveTo>
                    <a:lnTo>
                      <a:pt x="81" y="2699"/>
                    </a:lnTo>
                    <a:lnTo>
                      <a:pt x="113" y="11"/>
                    </a:lnTo>
                    <a:lnTo>
                      <a:pt x="83" y="3"/>
                    </a:lnTo>
                    <a:lnTo>
                      <a:pt x="51" y="0"/>
                    </a:lnTo>
                    <a:lnTo>
                      <a:pt x="24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1B2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85" name="Freeform 261"/>
              <p:cNvSpPr>
                <a:spLocks/>
              </p:cNvSpPr>
              <p:nvPr/>
            </p:nvSpPr>
            <p:spPr bwMode="auto">
              <a:xfrm>
                <a:off x="394" y="746"/>
                <a:ext cx="113" cy="2699"/>
              </a:xfrm>
              <a:custGeom>
                <a:avLst/>
                <a:gdLst>
                  <a:gd name="T0" fmla="*/ 0 w 113"/>
                  <a:gd name="T1" fmla="*/ 2689 h 2699"/>
                  <a:gd name="T2" fmla="*/ 21 w 113"/>
                  <a:gd name="T3" fmla="*/ 0 h 2699"/>
                  <a:gd name="T4" fmla="*/ 113 w 113"/>
                  <a:gd name="T5" fmla="*/ 2686 h 2699"/>
                  <a:gd name="T6" fmla="*/ 78 w 113"/>
                  <a:gd name="T7" fmla="*/ 2697 h 2699"/>
                  <a:gd name="T8" fmla="*/ 49 w 113"/>
                  <a:gd name="T9" fmla="*/ 2699 h 2699"/>
                  <a:gd name="T10" fmla="*/ 25 w 113"/>
                  <a:gd name="T11" fmla="*/ 2697 h 2699"/>
                  <a:gd name="T12" fmla="*/ 0 w 113"/>
                  <a:gd name="T13" fmla="*/ 2689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2689"/>
                    </a:moveTo>
                    <a:lnTo>
                      <a:pt x="21" y="0"/>
                    </a:lnTo>
                    <a:lnTo>
                      <a:pt x="113" y="2686"/>
                    </a:lnTo>
                    <a:lnTo>
                      <a:pt x="78" y="2697"/>
                    </a:lnTo>
                    <a:lnTo>
                      <a:pt x="49" y="2699"/>
                    </a:lnTo>
                    <a:lnTo>
                      <a:pt x="25" y="2697"/>
                    </a:lnTo>
                    <a:lnTo>
                      <a:pt x="0" y="2689"/>
                    </a:lnTo>
                    <a:close/>
                  </a:path>
                </a:pathLst>
              </a:custGeom>
              <a:solidFill>
                <a:srgbClr val="2DFF2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8327" name="Group 262"/>
            <p:cNvGrpSpPr>
              <a:grpSpLocks/>
            </p:cNvGrpSpPr>
            <p:nvPr/>
          </p:nvGrpSpPr>
          <p:grpSpPr bwMode="auto">
            <a:xfrm>
              <a:off x="2745" y="1312"/>
              <a:ext cx="203" cy="2720"/>
              <a:chOff x="304" y="725"/>
              <a:chExt cx="203" cy="2720"/>
            </a:xfrm>
          </p:grpSpPr>
          <p:sp>
            <p:nvSpPr>
              <p:cNvPr id="98382" name="Freeform 263"/>
              <p:cNvSpPr>
                <a:spLocks/>
              </p:cNvSpPr>
              <p:nvPr/>
            </p:nvSpPr>
            <p:spPr bwMode="auto">
              <a:xfrm>
                <a:off x="304" y="725"/>
                <a:ext cx="113" cy="2699"/>
              </a:xfrm>
              <a:custGeom>
                <a:avLst/>
                <a:gdLst>
                  <a:gd name="T0" fmla="*/ 0 w 113"/>
                  <a:gd name="T1" fmla="*/ 8 h 2699"/>
                  <a:gd name="T2" fmla="*/ 81 w 113"/>
                  <a:gd name="T3" fmla="*/ 2699 h 2699"/>
                  <a:gd name="T4" fmla="*/ 113 w 113"/>
                  <a:gd name="T5" fmla="*/ 11 h 2699"/>
                  <a:gd name="T6" fmla="*/ 83 w 113"/>
                  <a:gd name="T7" fmla="*/ 3 h 2699"/>
                  <a:gd name="T8" fmla="*/ 51 w 113"/>
                  <a:gd name="T9" fmla="*/ 0 h 2699"/>
                  <a:gd name="T10" fmla="*/ 24 w 113"/>
                  <a:gd name="T11" fmla="*/ 3 h 2699"/>
                  <a:gd name="T12" fmla="*/ 0 w 113"/>
                  <a:gd name="T13" fmla="*/ 8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8"/>
                    </a:moveTo>
                    <a:lnTo>
                      <a:pt x="81" y="2699"/>
                    </a:lnTo>
                    <a:lnTo>
                      <a:pt x="113" y="11"/>
                    </a:lnTo>
                    <a:lnTo>
                      <a:pt x="83" y="3"/>
                    </a:lnTo>
                    <a:lnTo>
                      <a:pt x="51" y="0"/>
                    </a:lnTo>
                    <a:lnTo>
                      <a:pt x="24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1B2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83" name="Freeform 264"/>
              <p:cNvSpPr>
                <a:spLocks/>
              </p:cNvSpPr>
              <p:nvPr/>
            </p:nvSpPr>
            <p:spPr bwMode="auto">
              <a:xfrm>
                <a:off x="394" y="746"/>
                <a:ext cx="113" cy="2699"/>
              </a:xfrm>
              <a:custGeom>
                <a:avLst/>
                <a:gdLst>
                  <a:gd name="T0" fmla="*/ 0 w 113"/>
                  <a:gd name="T1" fmla="*/ 2689 h 2699"/>
                  <a:gd name="T2" fmla="*/ 21 w 113"/>
                  <a:gd name="T3" fmla="*/ 0 h 2699"/>
                  <a:gd name="T4" fmla="*/ 113 w 113"/>
                  <a:gd name="T5" fmla="*/ 2686 h 2699"/>
                  <a:gd name="T6" fmla="*/ 78 w 113"/>
                  <a:gd name="T7" fmla="*/ 2697 h 2699"/>
                  <a:gd name="T8" fmla="*/ 49 w 113"/>
                  <a:gd name="T9" fmla="*/ 2699 h 2699"/>
                  <a:gd name="T10" fmla="*/ 25 w 113"/>
                  <a:gd name="T11" fmla="*/ 2697 h 2699"/>
                  <a:gd name="T12" fmla="*/ 0 w 113"/>
                  <a:gd name="T13" fmla="*/ 2689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2689"/>
                    </a:moveTo>
                    <a:lnTo>
                      <a:pt x="21" y="0"/>
                    </a:lnTo>
                    <a:lnTo>
                      <a:pt x="113" y="2686"/>
                    </a:lnTo>
                    <a:lnTo>
                      <a:pt x="78" y="2697"/>
                    </a:lnTo>
                    <a:lnTo>
                      <a:pt x="49" y="2699"/>
                    </a:lnTo>
                    <a:lnTo>
                      <a:pt x="25" y="2697"/>
                    </a:lnTo>
                    <a:lnTo>
                      <a:pt x="0" y="2689"/>
                    </a:lnTo>
                    <a:close/>
                  </a:path>
                </a:pathLst>
              </a:custGeom>
              <a:solidFill>
                <a:srgbClr val="2DFF2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8328" name="Group 265"/>
            <p:cNvGrpSpPr>
              <a:grpSpLocks/>
            </p:cNvGrpSpPr>
            <p:nvPr/>
          </p:nvGrpSpPr>
          <p:grpSpPr bwMode="auto">
            <a:xfrm>
              <a:off x="2867" y="1312"/>
              <a:ext cx="203" cy="2720"/>
              <a:chOff x="304" y="725"/>
              <a:chExt cx="203" cy="2720"/>
            </a:xfrm>
          </p:grpSpPr>
          <p:sp>
            <p:nvSpPr>
              <p:cNvPr id="98380" name="Freeform 266"/>
              <p:cNvSpPr>
                <a:spLocks/>
              </p:cNvSpPr>
              <p:nvPr/>
            </p:nvSpPr>
            <p:spPr bwMode="auto">
              <a:xfrm>
                <a:off x="304" y="725"/>
                <a:ext cx="113" cy="2699"/>
              </a:xfrm>
              <a:custGeom>
                <a:avLst/>
                <a:gdLst>
                  <a:gd name="T0" fmla="*/ 0 w 113"/>
                  <a:gd name="T1" fmla="*/ 8 h 2699"/>
                  <a:gd name="T2" fmla="*/ 81 w 113"/>
                  <a:gd name="T3" fmla="*/ 2699 h 2699"/>
                  <a:gd name="T4" fmla="*/ 113 w 113"/>
                  <a:gd name="T5" fmla="*/ 11 h 2699"/>
                  <a:gd name="T6" fmla="*/ 83 w 113"/>
                  <a:gd name="T7" fmla="*/ 3 h 2699"/>
                  <a:gd name="T8" fmla="*/ 51 w 113"/>
                  <a:gd name="T9" fmla="*/ 0 h 2699"/>
                  <a:gd name="T10" fmla="*/ 24 w 113"/>
                  <a:gd name="T11" fmla="*/ 3 h 2699"/>
                  <a:gd name="T12" fmla="*/ 0 w 113"/>
                  <a:gd name="T13" fmla="*/ 8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8"/>
                    </a:moveTo>
                    <a:lnTo>
                      <a:pt x="81" y="2699"/>
                    </a:lnTo>
                    <a:lnTo>
                      <a:pt x="113" y="11"/>
                    </a:lnTo>
                    <a:lnTo>
                      <a:pt x="83" y="3"/>
                    </a:lnTo>
                    <a:lnTo>
                      <a:pt x="51" y="0"/>
                    </a:lnTo>
                    <a:lnTo>
                      <a:pt x="24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1B2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81" name="Freeform 267"/>
              <p:cNvSpPr>
                <a:spLocks/>
              </p:cNvSpPr>
              <p:nvPr/>
            </p:nvSpPr>
            <p:spPr bwMode="auto">
              <a:xfrm>
                <a:off x="394" y="746"/>
                <a:ext cx="113" cy="2699"/>
              </a:xfrm>
              <a:custGeom>
                <a:avLst/>
                <a:gdLst>
                  <a:gd name="T0" fmla="*/ 0 w 113"/>
                  <a:gd name="T1" fmla="*/ 2689 h 2699"/>
                  <a:gd name="T2" fmla="*/ 21 w 113"/>
                  <a:gd name="T3" fmla="*/ 0 h 2699"/>
                  <a:gd name="T4" fmla="*/ 113 w 113"/>
                  <a:gd name="T5" fmla="*/ 2686 h 2699"/>
                  <a:gd name="T6" fmla="*/ 78 w 113"/>
                  <a:gd name="T7" fmla="*/ 2697 h 2699"/>
                  <a:gd name="T8" fmla="*/ 49 w 113"/>
                  <a:gd name="T9" fmla="*/ 2699 h 2699"/>
                  <a:gd name="T10" fmla="*/ 25 w 113"/>
                  <a:gd name="T11" fmla="*/ 2697 h 2699"/>
                  <a:gd name="T12" fmla="*/ 0 w 113"/>
                  <a:gd name="T13" fmla="*/ 2689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2689"/>
                    </a:moveTo>
                    <a:lnTo>
                      <a:pt x="21" y="0"/>
                    </a:lnTo>
                    <a:lnTo>
                      <a:pt x="113" y="2686"/>
                    </a:lnTo>
                    <a:lnTo>
                      <a:pt x="78" y="2697"/>
                    </a:lnTo>
                    <a:lnTo>
                      <a:pt x="49" y="2699"/>
                    </a:lnTo>
                    <a:lnTo>
                      <a:pt x="25" y="2697"/>
                    </a:lnTo>
                    <a:lnTo>
                      <a:pt x="0" y="2689"/>
                    </a:lnTo>
                    <a:close/>
                  </a:path>
                </a:pathLst>
              </a:custGeom>
              <a:solidFill>
                <a:srgbClr val="2DFF2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8329" name="Group 268"/>
            <p:cNvGrpSpPr>
              <a:grpSpLocks/>
            </p:cNvGrpSpPr>
            <p:nvPr/>
          </p:nvGrpSpPr>
          <p:grpSpPr bwMode="auto">
            <a:xfrm>
              <a:off x="2378" y="1312"/>
              <a:ext cx="203" cy="2720"/>
              <a:chOff x="304" y="725"/>
              <a:chExt cx="203" cy="2720"/>
            </a:xfrm>
          </p:grpSpPr>
          <p:sp>
            <p:nvSpPr>
              <p:cNvPr id="98378" name="Freeform 269"/>
              <p:cNvSpPr>
                <a:spLocks/>
              </p:cNvSpPr>
              <p:nvPr/>
            </p:nvSpPr>
            <p:spPr bwMode="auto">
              <a:xfrm>
                <a:off x="304" y="725"/>
                <a:ext cx="113" cy="2699"/>
              </a:xfrm>
              <a:custGeom>
                <a:avLst/>
                <a:gdLst>
                  <a:gd name="T0" fmla="*/ 0 w 113"/>
                  <a:gd name="T1" fmla="*/ 8 h 2699"/>
                  <a:gd name="T2" fmla="*/ 81 w 113"/>
                  <a:gd name="T3" fmla="*/ 2699 h 2699"/>
                  <a:gd name="T4" fmla="*/ 113 w 113"/>
                  <a:gd name="T5" fmla="*/ 11 h 2699"/>
                  <a:gd name="T6" fmla="*/ 83 w 113"/>
                  <a:gd name="T7" fmla="*/ 3 h 2699"/>
                  <a:gd name="T8" fmla="*/ 51 w 113"/>
                  <a:gd name="T9" fmla="*/ 0 h 2699"/>
                  <a:gd name="T10" fmla="*/ 24 w 113"/>
                  <a:gd name="T11" fmla="*/ 3 h 2699"/>
                  <a:gd name="T12" fmla="*/ 0 w 113"/>
                  <a:gd name="T13" fmla="*/ 8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8"/>
                    </a:moveTo>
                    <a:lnTo>
                      <a:pt x="81" y="2699"/>
                    </a:lnTo>
                    <a:lnTo>
                      <a:pt x="113" y="11"/>
                    </a:lnTo>
                    <a:lnTo>
                      <a:pt x="83" y="3"/>
                    </a:lnTo>
                    <a:lnTo>
                      <a:pt x="51" y="0"/>
                    </a:lnTo>
                    <a:lnTo>
                      <a:pt x="24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1B2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79" name="Freeform 270"/>
              <p:cNvSpPr>
                <a:spLocks/>
              </p:cNvSpPr>
              <p:nvPr/>
            </p:nvSpPr>
            <p:spPr bwMode="auto">
              <a:xfrm>
                <a:off x="394" y="746"/>
                <a:ext cx="113" cy="2699"/>
              </a:xfrm>
              <a:custGeom>
                <a:avLst/>
                <a:gdLst>
                  <a:gd name="T0" fmla="*/ 0 w 113"/>
                  <a:gd name="T1" fmla="*/ 2689 h 2699"/>
                  <a:gd name="T2" fmla="*/ 21 w 113"/>
                  <a:gd name="T3" fmla="*/ 0 h 2699"/>
                  <a:gd name="T4" fmla="*/ 113 w 113"/>
                  <a:gd name="T5" fmla="*/ 2686 h 2699"/>
                  <a:gd name="T6" fmla="*/ 78 w 113"/>
                  <a:gd name="T7" fmla="*/ 2697 h 2699"/>
                  <a:gd name="T8" fmla="*/ 49 w 113"/>
                  <a:gd name="T9" fmla="*/ 2699 h 2699"/>
                  <a:gd name="T10" fmla="*/ 25 w 113"/>
                  <a:gd name="T11" fmla="*/ 2697 h 2699"/>
                  <a:gd name="T12" fmla="*/ 0 w 113"/>
                  <a:gd name="T13" fmla="*/ 2689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2689"/>
                    </a:moveTo>
                    <a:lnTo>
                      <a:pt x="21" y="0"/>
                    </a:lnTo>
                    <a:lnTo>
                      <a:pt x="113" y="2686"/>
                    </a:lnTo>
                    <a:lnTo>
                      <a:pt x="78" y="2697"/>
                    </a:lnTo>
                    <a:lnTo>
                      <a:pt x="49" y="2699"/>
                    </a:lnTo>
                    <a:lnTo>
                      <a:pt x="25" y="2697"/>
                    </a:lnTo>
                    <a:lnTo>
                      <a:pt x="0" y="2689"/>
                    </a:lnTo>
                    <a:close/>
                  </a:path>
                </a:pathLst>
              </a:custGeom>
              <a:solidFill>
                <a:srgbClr val="2DFF2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8330" name="Group 271"/>
            <p:cNvGrpSpPr>
              <a:grpSpLocks/>
            </p:cNvGrpSpPr>
            <p:nvPr/>
          </p:nvGrpSpPr>
          <p:grpSpPr bwMode="auto">
            <a:xfrm>
              <a:off x="3234" y="1312"/>
              <a:ext cx="203" cy="2720"/>
              <a:chOff x="304" y="725"/>
              <a:chExt cx="203" cy="2720"/>
            </a:xfrm>
          </p:grpSpPr>
          <p:sp>
            <p:nvSpPr>
              <p:cNvPr id="98376" name="Freeform 272"/>
              <p:cNvSpPr>
                <a:spLocks/>
              </p:cNvSpPr>
              <p:nvPr/>
            </p:nvSpPr>
            <p:spPr bwMode="auto">
              <a:xfrm>
                <a:off x="304" y="725"/>
                <a:ext cx="113" cy="2699"/>
              </a:xfrm>
              <a:custGeom>
                <a:avLst/>
                <a:gdLst>
                  <a:gd name="T0" fmla="*/ 0 w 113"/>
                  <a:gd name="T1" fmla="*/ 8 h 2699"/>
                  <a:gd name="T2" fmla="*/ 81 w 113"/>
                  <a:gd name="T3" fmla="*/ 2699 h 2699"/>
                  <a:gd name="T4" fmla="*/ 113 w 113"/>
                  <a:gd name="T5" fmla="*/ 11 h 2699"/>
                  <a:gd name="T6" fmla="*/ 83 w 113"/>
                  <a:gd name="T7" fmla="*/ 3 h 2699"/>
                  <a:gd name="T8" fmla="*/ 51 w 113"/>
                  <a:gd name="T9" fmla="*/ 0 h 2699"/>
                  <a:gd name="T10" fmla="*/ 24 w 113"/>
                  <a:gd name="T11" fmla="*/ 3 h 2699"/>
                  <a:gd name="T12" fmla="*/ 0 w 113"/>
                  <a:gd name="T13" fmla="*/ 8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8"/>
                    </a:moveTo>
                    <a:lnTo>
                      <a:pt x="81" y="2699"/>
                    </a:lnTo>
                    <a:lnTo>
                      <a:pt x="113" y="11"/>
                    </a:lnTo>
                    <a:lnTo>
                      <a:pt x="83" y="3"/>
                    </a:lnTo>
                    <a:lnTo>
                      <a:pt x="51" y="0"/>
                    </a:lnTo>
                    <a:lnTo>
                      <a:pt x="24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1B2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77" name="Freeform 273"/>
              <p:cNvSpPr>
                <a:spLocks/>
              </p:cNvSpPr>
              <p:nvPr/>
            </p:nvSpPr>
            <p:spPr bwMode="auto">
              <a:xfrm>
                <a:off x="394" y="746"/>
                <a:ext cx="113" cy="2699"/>
              </a:xfrm>
              <a:custGeom>
                <a:avLst/>
                <a:gdLst>
                  <a:gd name="T0" fmla="*/ 0 w 113"/>
                  <a:gd name="T1" fmla="*/ 2689 h 2699"/>
                  <a:gd name="T2" fmla="*/ 21 w 113"/>
                  <a:gd name="T3" fmla="*/ 0 h 2699"/>
                  <a:gd name="T4" fmla="*/ 113 w 113"/>
                  <a:gd name="T5" fmla="*/ 2686 h 2699"/>
                  <a:gd name="T6" fmla="*/ 78 w 113"/>
                  <a:gd name="T7" fmla="*/ 2697 h 2699"/>
                  <a:gd name="T8" fmla="*/ 49 w 113"/>
                  <a:gd name="T9" fmla="*/ 2699 h 2699"/>
                  <a:gd name="T10" fmla="*/ 25 w 113"/>
                  <a:gd name="T11" fmla="*/ 2697 h 2699"/>
                  <a:gd name="T12" fmla="*/ 0 w 113"/>
                  <a:gd name="T13" fmla="*/ 2689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2689"/>
                    </a:moveTo>
                    <a:lnTo>
                      <a:pt x="21" y="0"/>
                    </a:lnTo>
                    <a:lnTo>
                      <a:pt x="113" y="2686"/>
                    </a:lnTo>
                    <a:lnTo>
                      <a:pt x="78" y="2697"/>
                    </a:lnTo>
                    <a:lnTo>
                      <a:pt x="49" y="2699"/>
                    </a:lnTo>
                    <a:lnTo>
                      <a:pt x="25" y="2697"/>
                    </a:lnTo>
                    <a:lnTo>
                      <a:pt x="0" y="2689"/>
                    </a:lnTo>
                    <a:close/>
                  </a:path>
                </a:pathLst>
              </a:custGeom>
              <a:solidFill>
                <a:srgbClr val="2DFF2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8331" name="Group 274"/>
            <p:cNvGrpSpPr>
              <a:grpSpLocks/>
            </p:cNvGrpSpPr>
            <p:nvPr/>
          </p:nvGrpSpPr>
          <p:grpSpPr bwMode="auto">
            <a:xfrm>
              <a:off x="3479" y="1312"/>
              <a:ext cx="203" cy="2720"/>
              <a:chOff x="304" y="725"/>
              <a:chExt cx="203" cy="2720"/>
            </a:xfrm>
          </p:grpSpPr>
          <p:sp>
            <p:nvSpPr>
              <p:cNvPr id="98374" name="Freeform 275"/>
              <p:cNvSpPr>
                <a:spLocks/>
              </p:cNvSpPr>
              <p:nvPr/>
            </p:nvSpPr>
            <p:spPr bwMode="auto">
              <a:xfrm>
                <a:off x="304" y="725"/>
                <a:ext cx="113" cy="2699"/>
              </a:xfrm>
              <a:custGeom>
                <a:avLst/>
                <a:gdLst>
                  <a:gd name="T0" fmla="*/ 0 w 113"/>
                  <a:gd name="T1" fmla="*/ 8 h 2699"/>
                  <a:gd name="T2" fmla="*/ 81 w 113"/>
                  <a:gd name="T3" fmla="*/ 2699 h 2699"/>
                  <a:gd name="T4" fmla="*/ 113 w 113"/>
                  <a:gd name="T5" fmla="*/ 11 h 2699"/>
                  <a:gd name="T6" fmla="*/ 83 w 113"/>
                  <a:gd name="T7" fmla="*/ 3 h 2699"/>
                  <a:gd name="T8" fmla="*/ 51 w 113"/>
                  <a:gd name="T9" fmla="*/ 0 h 2699"/>
                  <a:gd name="T10" fmla="*/ 24 w 113"/>
                  <a:gd name="T11" fmla="*/ 3 h 2699"/>
                  <a:gd name="T12" fmla="*/ 0 w 113"/>
                  <a:gd name="T13" fmla="*/ 8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8"/>
                    </a:moveTo>
                    <a:lnTo>
                      <a:pt x="81" y="2699"/>
                    </a:lnTo>
                    <a:lnTo>
                      <a:pt x="113" y="11"/>
                    </a:lnTo>
                    <a:lnTo>
                      <a:pt x="83" y="3"/>
                    </a:lnTo>
                    <a:lnTo>
                      <a:pt x="51" y="0"/>
                    </a:lnTo>
                    <a:lnTo>
                      <a:pt x="24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1B2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75" name="Freeform 276"/>
              <p:cNvSpPr>
                <a:spLocks/>
              </p:cNvSpPr>
              <p:nvPr/>
            </p:nvSpPr>
            <p:spPr bwMode="auto">
              <a:xfrm>
                <a:off x="394" y="746"/>
                <a:ext cx="113" cy="2699"/>
              </a:xfrm>
              <a:custGeom>
                <a:avLst/>
                <a:gdLst>
                  <a:gd name="T0" fmla="*/ 0 w 113"/>
                  <a:gd name="T1" fmla="*/ 2689 h 2699"/>
                  <a:gd name="T2" fmla="*/ 21 w 113"/>
                  <a:gd name="T3" fmla="*/ 0 h 2699"/>
                  <a:gd name="T4" fmla="*/ 113 w 113"/>
                  <a:gd name="T5" fmla="*/ 2686 h 2699"/>
                  <a:gd name="T6" fmla="*/ 78 w 113"/>
                  <a:gd name="T7" fmla="*/ 2697 h 2699"/>
                  <a:gd name="T8" fmla="*/ 49 w 113"/>
                  <a:gd name="T9" fmla="*/ 2699 h 2699"/>
                  <a:gd name="T10" fmla="*/ 25 w 113"/>
                  <a:gd name="T11" fmla="*/ 2697 h 2699"/>
                  <a:gd name="T12" fmla="*/ 0 w 113"/>
                  <a:gd name="T13" fmla="*/ 2689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2689"/>
                    </a:moveTo>
                    <a:lnTo>
                      <a:pt x="21" y="0"/>
                    </a:lnTo>
                    <a:lnTo>
                      <a:pt x="113" y="2686"/>
                    </a:lnTo>
                    <a:lnTo>
                      <a:pt x="78" y="2697"/>
                    </a:lnTo>
                    <a:lnTo>
                      <a:pt x="49" y="2699"/>
                    </a:lnTo>
                    <a:lnTo>
                      <a:pt x="25" y="2697"/>
                    </a:lnTo>
                    <a:lnTo>
                      <a:pt x="0" y="2689"/>
                    </a:lnTo>
                    <a:close/>
                  </a:path>
                </a:pathLst>
              </a:custGeom>
              <a:solidFill>
                <a:srgbClr val="2DFF2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8332" name="Group 277"/>
            <p:cNvGrpSpPr>
              <a:grpSpLocks/>
            </p:cNvGrpSpPr>
            <p:nvPr/>
          </p:nvGrpSpPr>
          <p:grpSpPr bwMode="auto">
            <a:xfrm>
              <a:off x="3723" y="1312"/>
              <a:ext cx="203" cy="2720"/>
              <a:chOff x="304" y="725"/>
              <a:chExt cx="203" cy="2720"/>
            </a:xfrm>
          </p:grpSpPr>
          <p:sp>
            <p:nvSpPr>
              <p:cNvPr id="98372" name="Freeform 278"/>
              <p:cNvSpPr>
                <a:spLocks/>
              </p:cNvSpPr>
              <p:nvPr/>
            </p:nvSpPr>
            <p:spPr bwMode="auto">
              <a:xfrm>
                <a:off x="304" y="725"/>
                <a:ext cx="113" cy="2699"/>
              </a:xfrm>
              <a:custGeom>
                <a:avLst/>
                <a:gdLst>
                  <a:gd name="T0" fmla="*/ 0 w 113"/>
                  <a:gd name="T1" fmla="*/ 8 h 2699"/>
                  <a:gd name="T2" fmla="*/ 81 w 113"/>
                  <a:gd name="T3" fmla="*/ 2699 h 2699"/>
                  <a:gd name="T4" fmla="*/ 113 w 113"/>
                  <a:gd name="T5" fmla="*/ 11 h 2699"/>
                  <a:gd name="T6" fmla="*/ 83 w 113"/>
                  <a:gd name="T7" fmla="*/ 3 h 2699"/>
                  <a:gd name="T8" fmla="*/ 51 w 113"/>
                  <a:gd name="T9" fmla="*/ 0 h 2699"/>
                  <a:gd name="T10" fmla="*/ 24 w 113"/>
                  <a:gd name="T11" fmla="*/ 3 h 2699"/>
                  <a:gd name="T12" fmla="*/ 0 w 113"/>
                  <a:gd name="T13" fmla="*/ 8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8"/>
                    </a:moveTo>
                    <a:lnTo>
                      <a:pt x="81" y="2699"/>
                    </a:lnTo>
                    <a:lnTo>
                      <a:pt x="113" y="11"/>
                    </a:lnTo>
                    <a:lnTo>
                      <a:pt x="83" y="3"/>
                    </a:lnTo>
                    <a:lnTo>
                      <a:pt x="51" y="0"/>
                    </a:lnTo>
                    <a:lnTo>
                      <a:pt x="24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1B2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73" name="Freeform 279"/>
              <p:cNvSpPr>
                <a:spLocks/>
              </p:cNvSpPr>
              <p:nvPr/>
            </p:nvSpPr>
            <p:spPr bwMode="auto">
              <a:xfrm>
                <a:off x="394" y="746"/>
                <a:ext cx="113" cy="2699"/>
              </a:xfrm>
              <a:custGeom>
                <a:avLst/>
                <a:gdLst>
                  <a:gd name="T0" fmla="*/ 0 w 113"/>
                  <a:gd name="T1" fmla="*/ 2689 h 2699"/>
                  <a:gd name="T2" fmla="*/ 21 w 113"/>
                  <a:gd name="T3" fmla="*/ 0 h 2699"/>
                  <a:gd name="T4" fmla="*/ 113 w 113"/>
                  <a:gd name="T5" fmla="*/ 2686 h 2699"/>
                  <a:gd name="T6" fmla="*/ 78 w 113"/>
                  <a:gd name="T7" fmla="*/ 2697 h 2699"/>
                  <a:gd name="T8" fmla="*/ 49 w 113"/>
                  <a:gd name="T9" fmla="*/ 2699 h 2699"/>
                  <a:gd name="T10" fmla="*/ 25 w 113"/>
                  <a:gd name="T11" fmla="*/ 2697 h 2699"/>
                  <a:gd name="T12" fmla="*/ 0 w 113"/>
                  <a:gd name="T13" fmla="*/ 2689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2689"/>
                    </a:moveTo>
                    <a:lnTo>
                      <a:pt x="21" y="0"/>
                    </a:lnTo>
                    <a:lnTo>
                      <a:pt x="113" y="2686"/>
                    </a:lnTo>
                    <a:lnTo>
                      <a:pt x="78" y="2697"/>
                    </a:lnTo>
                    <a:lnTo>
                      <a:pt x="49" y="2699"/>
                    </a:lnTo>
                    <a:lnTo>
                      <a:pt x="25" y="2697"/>
                    </a:lnTo>
                    <a:lnTo>
                      <a:pt x="0" y="2689"/>
                    </a:lnTo>
                    <a:close/>
                  </a:path>
                </a:pathLst>
              </a:custGeom>
              <a:solidFill>
                <a:srgbClr val="2DFF2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8333" name="Group 280"/>
            <p:cNvGrpSpPr>
              <a:grpSpLocks/>
            </p:cNvGrpSpPr>
            <p:nvPr/>
          </p:nvGrpSpPr>
          <p:grpSpPr bwMode="auto">
            <a:xfrm>
              <a:off x="2990" y="1312"/>
              <a:ext cx="203" cy="2720"/>
              <a:chOff x="304" y="725"/>
              <a:chExt cx="203" cy="2720"/>
            </a:xfrm>
          </p:grpSpPr>
          <p:sp>
            <p:nvSpPr>
              <p:cNvPr id="98370" name="Freeform 281"/>
              <p:cNvSpPr>
                <a:spLocks/>
              </p:cNvSpPr>
              <p:nvPr/>
            </p:nvSpPr>
            <p:spPr bwMode="auto">
              <a:xfrm>
                <a:off x="304" y="725"/>
                <a:ext cx="113" cy="2699"/>
              </a:xfrm>
              <a:custGeom>
                <a:avLst/>
                <a:gdLst>
                  <a:gd name="T0" fmla="*/ 0 w 113"/>
                  <a:gd name="T1" fmla="*/ 8 h 2699"/>
                  <a:gd name="T2" fmla="*/ 81 w 113"/>
                  <a:gd name="T3" fmla="*/ 2699 h 2699"/>
                  <a:gd name="T4" fmla="*/ 113 w 113"/>
                  <a:gd name="T5" fmla="*/ 11 h 2699"/>
                  <a:gd name="T6" fmla="*/ 83 w 113"/>
                  <a:gd name="T7" fmla="*/ 3 h 2699"/>
                  <a:gd name="T8" fmla="*/ 51 w 113"/>
                  <a:gd name="T9" fmla="*/ 0 h 2699"/>
                  <a:gd name="T10" fmla="*/ 24 w 113"/>
                  <a:gd name="T11" fmla="*/ 3 h 2699"/>
                  <a:gd name="T12" fmla="*/ 0 w 113"/>
                  <a:gd name="T13" fmla="*/ 8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8"/>
                    </a:moveTo>
                    <a:lnTo>
                      <a:pt x="81" y="2699"/>
                    </a:lnTo>
                    <a:lnTo>
                      <a:pt x="113" y="11"/>
                    </a:lnTo>
                    <a:lnTo>
                      <a:pt x="83" y="3"/>
                    </a:lnTo>
                    <a:lnTo>
                      <a:pt x="51" y="0"/>
                    </a:lnTo>
                    <a:lnTo>
                      <a:pt x="24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1B2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71" name="Freeform 282"/>
              <p:cNvSpPr>
                <a:spLocks/>
              </p:cNvSpPr>
              <p:nvPr/>
            </p:nvSpPr>
            <p:spPr bwMode="auto">
              <a:xfrm>
                <a:off x="394" y="746"/>
                <a:ext cx="113" cy="2699"/>
              </a:xfrm>
              <a:custGeom>
                <a:avLst/>
                <a:gdLst>
                  <a:gd name="T0" fmla="*/ 0 w 113"/>
                  <a:gd name="T1" fmla="*/ 2689 h 2699"/>
                  <a:gd name="T2" fmla="*/ 21 w 113"/>
                  <a:gd name="T3" fmla="*/ 0 h 2699"/>
                  <a:gd name="T4" fmla="*/ 113 w 113"/>
                  <a:gd name="T5" fmla="*/ 2686 h 2699"/>
                  <a:gd name="T6" fmla="*/ 78 w 113"/>
                  <a:gd name="T7" fmla="*/ 2697 h 2699"/>
                  <a:gd name="T8" fmla="*/ 49 w 113"/>
                  <a:gd name="T9" fmla="*/ 2699 h 2699"/>
                  <a:gd name="T10" fmla="*/ 25 w 113"/>
                  <a:gd name="T11" fmla="*/ 2697 h 2699"/>
                  <a:gd name="T12" fmla="*/ 0 w 113"/>
                  <a:gd name="T13" fmla="*/ 2689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2689"/>
                    </a:moveTo>
                    <a:lnTo>
                      <a:pt x="21" y="0"/>
                    </a:lnTo>
                    <a:lnTo>
                      <a:pt x="113" y="2686"/>
                    </a:lnTo>
                    <a:lnTo>
                      <a:pt x="78" y="2697"/>
                    </a:lnTo>
                    <a:lnTo>
                      <a:pt x="49" y="2699"/>
                    </a:lnTo>
                    <a:lnTo>
                      <a:pt x="25" y="2697"/>
                    </a:lnTo>
                    <a:lnTo>
                      <a:pt x="0" y="2689"/>
                    </a:lnTo>
                    <a:close/>
                  </a:path>
                </a:pathLst>
              </a:custGeom>
              <a:solidFill>
                <a:srgbClr val="2DFF2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8334" name="Group 283"/>
            <p:cNvGrpSpPr>
              <a:grpSpLocks/>
            </p:cNvGrpSpPr>
            <p:nvPr/>
          </p:nvGrpSpPr>
          <p:grpSpPr bwMode="auto">
            <a:xfrm>
              <a:off x="177" y="1312"/>
              <a:ext cx="203" cy="2720"/>
              <a:chOff x="304" y="725"/>
              <a:chExt cx="203" cy="2720"/>
            </a:xfrm>
          </p:grpSpPr>
          <p:sp>
            <p:nvSpPr>
              <p:cNvPr id="98368" name="Freeform 284"/>
              <p:cNvSpPr>
                <a:spLocks/>
              </p:cNvSpPr>
              <p:nvPr/>
            </p:nvSpPr>
            <p:spPr bwMode="auto">
              <a:xfrm>
                <a:off x="304" y="725"/>
                <a:ext cx="113" cy="2699"/>
              </a:xfrm>
              <a:custGeom>
                <a:avLst/>
                <a:gdLst>
                  <a:gd name="T0" fmla="*/ 0 w 113"/>
                  <a:gd name="T1" fmla="*/ 8 h 2699"/>
                  <a:gd name="T2" fmla="*/ 81 w 113"/>
                  <a:gd name="T3" fmla="*/ 2699 h 2699"/>
                  <a:gd name="T4" fmla="*/ 113 w 113"/>
                  <a:gd name="T5" fmla="*/ 11 h 2699"/>
                  <a:gd name="T6" fmla="*/ 83 w 113"/>
                  <a:gd name="T7" fmla="*/ 3 h 2699"/>
                  <a:gd name="T8" fmla="*/ 51 w 113"/>
                  <a:gd name="T9" fmla="*/ 0 h 2699"/>
                  <a:gd name="T10" fmla="*/ 24 w 113"/>
                  <a:gd name="T11" fmla="*/ 3 h 2699"/>
                  <a:gd name="T12" fmla="*/ 0 w 113"/>
                  <a:gd name="T13" fmla="*/ 8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8"/>
                    </a:moveTo>
                    <a:lnTo>
                      <a:pt x="81" y="2699"/>
                    </a:lnTo>
                    <a:lnTo>
                      <a:pt x="113" y="11"/>
                    </a:lnTo>
                    <a:lnTo>
                      <a:pt x="83" y="3"/>
                    </a:lnTo>
                    <a:lnTo>
                      <a:pt x="51" y="0"/>
                    </a:lnTo>
                    <a:lnTo>
                      <a:pt x="24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1B2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69" name="Freeform 285"/>
              <p:cNvSpPr>
                <a:spLocks/>
              </p:cNvSpPr>
              <p:nvPr/>
            </p:nvSpPr>
            <p:spPr bwMode="auto">
              <a:xfrm>
                <a:off x="394" y="746"/>
                <a:ext cx="113" cy="2699"/>
              </a:xfrm>
              <a:custGeom>
                <a:avLst/>
                <a:gdLst>
                  <a:gd name="T0" fmla="*/ 0 w 113"/>
                  <a:gd name="T1" fmla="*/ 2689 h 2699"/>
                  <a:gd name="T2" fmla="*/ 21 w 113"/>
                  <a:gd name="T3" fmla="*/ 0 h 2699"/>
                  <a:gd name="T4" fmla="*/ 113 w 113"/>
                  <a:gd name="T5" fmla="*/ 2686 h 2699"/>
                  <a:gd name="T6" fmla="*/ 78 w 113"/>
                  <a:gd name="T7" fmla="*/ 2697 h 2699"/>
                  <a:gd name="T8" fmla="*/ 49 w 113"/>
                  <a:gd name="T9" fmla="*/ 2699 h 2699"/>
                  <a:gd name="T10" fmla="*/ 25 w 113"/>
                  <a:gd name="T11" fmla="*/ 2697 h 2699"/>
                  <a:gd name="T12" fmla="*/ 0 w 113"/>
                  <a:gd name="T13" fmla="*/ 2689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2689"/>
                    </a:moveTo>
                    <a:lnTo>
                      <a:pt x="21" y="0"/>
                    </a:lnTo>
                    <a:lnTo>
                      <a:pt x="113" y="2686"/>
                    </a:lnTo>
                    <a:lnTo>
                      <a:pt x="78" y="2697"/>
                    </a:lnTo>
                    <a:lnTo>
                      <a:pt x="49" y="2699"/>
                    </a:lnTo>
                    <a:lnTo>
                      <a:pt x="25" y="2697"/>
                    </a:lnTo>
                    <a:lnTo>
                      <a:pt x="0" y="2689"/>
                    </a:lnTo>
                    <a:close/>
                  </a:path>
                </a:pathLst>
              </a:custGeom>
              <a:solidFill>
                <a:srgbClr val="2DFF2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8335" name="Group 286"/>
            <p:cNvGrpSpPr>
              <a:grpSpLocks/>
            </p:cNvGrpSpPr>
            <p:nvPr/>
          </p:nvGrpSpPr>
          <p:grpSpPr bwMode="auto">
            <a:xfrm>
              <a:off x="1889" y="1312"/>
              <a:ext cx="203" cy="2720"/>
              <a:chOff x="304" y="725"/>
              <a:chExt cx="203" cy="2720"/>
            </a:xfrm>
          </p:grpSpPr>
          <p:sp>
            <p:nvSpPr>
              <p:cNvPr id="98366" name="Freeform 287"/>
              <p:cNvSpPr>
                <a:spLocks/>
              </p:cNvSpPr>
              <p:nvPr/>
            </p:nvSpPr>
            <p:spPr bwMode="auto">
              <a:xfrm>
                <a:off x="304" y="725"/>
                <a:ext cx="113" cy="2699"/>
              </a:xfrm>
              <a:custGeom>
                <a:avLst/>
                <a:gdLst>
                  <a:gd name="T0" fmla="*/ 0 w 113"/>
                  <a:gd name="T1" fmla="*/ 8 h 2699"/>
                  <a:gd name="T2" fmla="*/ 81 w 113"/>
                  <a:gd name="T3" fmla="*/ 2699 h 2699"/>
                  <a:gd name="T4" fmla="*/ 113 w 113"/>
                  <a:gd name="T5" fmla="*/ 11 h 2699"/>
                  <a:gd name="T6" fmla="*/ 83 w 113"/>
                  <a:gd name="T7" fmla="*/ 3 h 2699"/>
                  <a:gd name="T8" fmla="*/ 51 w 113"/>
                  <a:gd name="T9" fmla="*/ 0 h 2699"/>
                  <a:gd name="T10" fmla="*/ 24 w 113"/>
                  <a:gd name="T11" fmla="*/ 3 h 2699"/>
                  <a:gd name="T12" fmla="*/ 0 w 113"/>
                  <a:gd name="T13" fmla="*/ 8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8"/>
                    </a:moveTo>
                    <a:lnTo>
                      <a:pt x="81" y="2699"/>
                    </a:lnTo>
                    <a:lnTo>
                      <a:pt x="113" y="11"/>
                    </a:lnTo>
                    <a:lnTo>
                      <a:pt x="83" y="3"/>
                    </a:lnTo>
                    <a:lnTo>
                      <a:pt x="51" y="0"/>
                    </a:lnTo>
                    <a:lnTo>
                      <a:pt x="24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1B2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67" name="Freeform 288"/>
              <p:cNvSpPr>
                <a:spLocks/>
              </p:cNvSpPr>
              <p:nvPr/>
            </p:nvSpPr>
            <p:spPr bwMode="auto">
              <a:xfrm>
                <a:off x="394" y="746"/>
                <a:ext cx="113" cy="2699"/>
              </a:xfrm>
              <a:custGeom>
                <a:avLst/>
                <a:gdLst>
                  <a:gd name="T0" fmla="*/ 0 w 113"/>
                  <a:gd name="T1" fmla="*/ 2689 h 2699"/>
                  <a:gd name="T2" fmla="*/ 21 w 113"/>
                  <a:gd name="T3" fmla="*/ 0 h 2699"/>
                  <a:gd name="T4" fmla="*/ 113 w 113"/>
                  <a:gd name="T5" fmla="*/ 2686 h 2699"/>
                  <a:gd name="T6" fmla="*/ 78 w 113"/>
                  <a:gd name="T7" fmla="*/ 2697 h 2699"/>
                  <a:gd name="T8" fmla="*/ 49 w 113"/>
                  <a:gd name="T9" fmla="*/ 2699 h 2699"/>
                  <a:gd name="T10" fmla="*/ 25 w 113"/>
                  <a:gd name="T11" fmla="*/ 2697 h 2699"/>
                  <a:gd name="T12" fmla="*/ 0 w 113"/>
                  <a:gd name="T13" fmla="*/ 2689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2689"/>
                    </a:moveTo>
                    <a:lnTo>
                      <a:pt x="21" y="0"/>
                    </a:lnTo>
                    <a:lnTo>
                      <a:pt x="113" y="2686"/>
                    </a:lnTo>
                    <a:lnTo>
                      <a:pt x="78" y="2697"/>
                    </a:lnTo>
                    <a:lnTo>
                      <a:pt x="49" y="2699"/>
                    </a:lnTo>
                    <a:lnTo>
                      <a:pt x="25" y="2697"/>
                    </a:lnTo>
                    <a:lnTo>
                      <a:pt x="0" y="2689"/>
                    </a:lnTo>
                    <a:close/>
                  </a:path>
                </a:pathLst>
              </a:custGeom>
              <a:solidFill>
                <a:srgbClr val="2DFF2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8336" name="Group 289"/>
            <p:cNvGrpSpPr>
              <a:grpSpLocks/>
            </p:cNvGrpSpPr>
            <p:nvPr/>
          </p:nvGrpSpPr>
          <p:grpSpPr bwMode="auto">
            <a:xfrm>
              <a:off x="1277" y="1312"/>
              <a:ext cx="203" cy="2720"/>
              <a:chOff x="304" y="725"/>
              <a:chExt cx="203" cy="2720"/>
            </a:xfrm>
          </p:grpSpPr>
          <p:sp>
            <p:nvSpPr>
              <p:cNvPr id="98364" name="Freeform 290"/>
              <p:cNvSpPr>
                <a:spLocks/>
              </p:cNvSpPr>
              <p:nvPr/>
            </p:nvSpPr>
            <p:spPr bwMode="auto">
              <a:xfrm>
                <a:off x="304" y="725"/>
                <a:ext cx="113" cy="2699"/>
              </a:xfrm>
              <a:custGeom>
                <a:avLst/>
                <a:gdLst>
                  <a:gd name="T0" fmla="*/ 0 w 113"/>
                  <a:gd name="T1" fmla="*/ 8 h 2699"/>
                  <a:gd name="T2" fmla="*/ 81 w 113"/>
                  <a:gd name="T3" fmla="*/ 2699 h 2699"/>
                  <a:gd name="T4" fmla="*/ 113 w 113"/>
                  <a:gd name="T5" fmla="*/ 11 h 2699"/>
                  <a:gd name="T6" fmla="*/ 83 w 113"/>
                  <a:gd name="T7" fmla="*/ 3 h 2699"/>
                  <a:gd name="T8" fmla="*/ 51 w 113"/>
                  <a:gd name="T9" fmla="*/ 0 h 2699"/>
                  <a:gd name="T10" fmla="*/ 24 w 113"/>
                  <a:gd name="T11" fmla="*/ 3 h 2699"/>
                  <a:gd name="T12" fmla="*/ 0 w 113"/>
                  <a:gd name="T13" fmla="*/ 8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8"/>
                    </a:moveTo>
                    <a:lnTo>
                      <a:pt x="81" y="2699"/>
                    </a:lnTo>
                    <a:lnTo>
                      <a:pt x="113" y="11"/>
                    </a:lnTo>
                    <a:lnTo>
                      <a:pt x="83" y="3"/>
                    </a:lnTo>
                    <a:lnTo>
                      <a:pt x="51" y="0"/>
                    </a:lnTo>
                    <a:lnTo>
                      <a:pt x="24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1B2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65" name="Freeform 291"/>
              <p:cNvSpPr>
                <a:spLocks/>
              </p:cNvSpPr>
              <p:nvPr/>
            </p:nvSpPr>
            <p:spPr bwMode="auto">
              <a:xfrm>
                <a:off x="394" y="746"/>
                <a:ext cx="113" cy="2699"/>
              </a:xfrm>
              <a:custGeom>
                <a:avLst/>
                <a:gdLst>
                  <a:gd name="T0" fmla="*/ 0 w 113"/>
                  <a:gd name="T1" fmla="*/ 2689 h 2699"/>
                  <a:gd name="T2" fmla="*/ 21 w 113"/>
                  <a:gd name="T3" fmla="*/ 0 h 2699"/>
                  <a:gd name="T4" fmla="*/ 113 w 113"/>
                  <a:gd name="T5" fmla="*/ 2686 h 2699"/>
                  <a:gd name="T6" fmla="*/ 78 w 113"/>
                  <a:gd name="T7" fmla="*/ 2697 h 2699"/>
                  <a:gd name="T8" fmla="*/ 49 w 113"/>
                  <a:gd name="T9" fmla="*/ 2699 h 2699"/>
                  <a:gd name="T10" fmla="*/ 25 w 113"/>
                  <a:gd name="T11" fmla="*/ 2697 h 2699"/>
                  <a:gd name="T12" fmla="*/ 0 w 113"/>
                  <a:gd name="T13" fmla="*/ 2689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2689"/>
                    </a:moveTo>
                    <a:lnTo>
                      <a:pt x="21" y="0"/>
                    </a:lnTo>
                    <a:lnTo>
                      <a:pt x="113" y="2686"/>
                    </a:lnTo>
                    <a:lnTo>
                      <a:pt x="78" y="2697"/>
                    </a:lnTo>
                    <a:lnTo>
                      <a:pt x="49" y="2699"/>
                    </a:lnTo>
                    <a:lnTo>
                      <a:pt x="25" y="2697"/>
                    </a:lnTo>
                    <a:lnTo>
                      <a:pt x="0" y="2689"/>
                    </a:lnTo>
                    <a:close/>
                  </a:path>
                </a:pathLst>
              </a:custGeom>
              <a:solidFill>
                <a:srgbClr val="2DFF2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8337" name="Group 292"/>
            <p:cNvGrpSpPr>
              <a:grpSpLocks/>
            </p:cNvGrpSpPr>
            <p:nvPr/>
          </p:nvGrpSpPr>
          <p:grpSpPr bwMode="auto">
            <a:xfrm>
              <a:off x="788" y="1312"/>
              <a:ext cx="203" cy="2720"/>
              <a:chOff x="304" y="725"/>
              <a:chExt cx="203" cy="2720"/>
            </a:xfrm>
          </p:grpSpPr>
          <p:sp>
            <p:nvSpPr>
              <p:cNvPr id="98362" name="Freeform 293"/>
              <p:cNvSpPr>
                <a:spLocks/>
              </p:cNvSpPr>
              <p:nvPr/>
            </p:nvSpPr>
            <p:spPr bwMode="auto">
              <a:xfrm>
                <a:off x="304" y="725"/>
                <a:ext cx="113" cy="2699"/>
              </a:xfrm>
              <a:custGeom>
                <a:avLst/>
                <a:gdLst>
                  <a:gd name="T0" fmla="*/ 0 w 113"/>
                  <a:gd name="T1" fmla="*/ 8 h 2699"/>
                  <a:gd name="T2" fmla="*/ 81 w 113"/>
                  <a:gd name="T3" fmla="*/ 2699 h 2699"/>
                  <a:gd name="T4" fmla="*/ 113 w 113"/>
                  <a:gd name="T5" fmla="*/ 11 h 2699"/>
                  <a:gd name="T6" fmla="*/ 83 w 113"/>
                  <a:gd name="T7" fmla="*/ 3 h 2699"/>
                  <a:gd name="T8" fmla="*/ 51 w 113"/>
                  <a:gd name="T9" fmla="*/ 0 h 2699"/>
                  <a:gd name="T10" fmla="*/ 24 w 113"/>
                  <a:gd name="T11" fmla="*/ 3 h 2699"/>
                  <a:gd name="T12" fmla="*/ 0 w 113"/>
                  <a:gd name="T13" fmla="*/ 8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8"/>
                    </a:moveTo>
                    <a:lnTo>
                      <a:pt x="81" y="2699"/>
                    </a:lnTo>
                    <a:lnTo>
                      <a:pt x="113" y="11"/>
                    </a:lnTo>
                    <a:lnTo>
                      <a:pt x="83" y="3"/>
                    </a:lnTo>
                    <a:lnTo>
                      <a:pt x="51" y="0"/>
                    </a:lnTo>
                    <a:lnTo>
                      <a:pt x="24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1B2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63" name="Freeform 294"/>
              <p:cNvSpPr>
                <a:spLocks/>
              </p:cNvSpPr>
              <p:nvPr/>
            </p:nvSpPr>
            <p:spPr bwMode="auto">
              <a:xfrm>
                <a:off x="394" y="746"/>
                <a:ext cx="113" cy="2699"/>
              </a:xfrm>
              <a:custGeom>
                <a:avLst/>
                <a:gdLst>
                  <a:gd name="T0" fmla="*/ 0 w 113"/>
                  <a:gd name="T1" fmla="*/ 2689 h 2699"/>
                  <a:gd name="T2" fmla="*/ 21 w 113"/>
                  <a:gd name="T3" fmla="*/ 0 h 2699"/>
                  <a:gd name="T4" fmla="*/ 113 w 113"/>
                  <a:gd name="T5" fmla="*/ 2686 h 2699"/>
                  <a:gd name="T6" fmla="*/ 78 w 113"/>
                  <a:gd name="T7" fmla="*/ 2697 h 2699"/>
                  <a:gd name="T8" fmla="*/ 49 w 113"/>
                  <a:gd name="T9" fmla="*/ 2699 h 2699"/>
                  <a:gd name="T10" fmla="*/ 25 w 113"/>
                  <a:gd name="T11" fmla="*/ 2697 h 2699"/>
                  <a:gd name="T12" fmla="*/ 0 w 113"/>
                  <a:gd name="T13" fmla="*/ 2689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2689"/>
                    </a:moveTo>
                    <a:lnTo>
                      <a:pt x="21" y="0"/>
                    </a:lnTo>
                    <a:lnTo>
                      <a:pt x="113" y="2686"/>
                    </a:lnTo>
                    <a:lnTo>
                      <a:pt x="78" y="2697"/>
                    </a:lnTo>
                    <a:lnTo>
                      <a:pt x="49" y="2699"/>
                    </a:lnTo>
                    <a:lnTo>
                      <a:pt x="25" y="2697"/>
                    </a:lnTo>
                    <a:lnTo>
                      <a:pt x="0" y="2689"/>
                    </a:lnTo>
                    <a:close/>
                  </a:path>
                </a:pathLst>
              </a:custGeom>
              <a:solidFill>
                <a:srgbClr val="2DFF2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8338" name="Group 295"/>
            <p:cNvGrpSpPr>
              <a:grpSpLocks/>
            </p:cNvGrpSpPr>
            <p:nvPr/>
          </p:nvGrpSpPr>
          <p:grpSpPr bwMode="auto">
            <a:xfrm>
              <a:off x="2011" y="1312"/>
              <a:ext cx="203" cy="2720"/>
              <a:chOff x="304" y="725"/>
              <a:chExt cx="203" cy="2720"/>
            </a:xfrm>
          </p:grpSpPr>
          <p:sp>
            <p:nvSpPr>
              <p:cNvPr id="98360" name="Freeform 296"/>
              <p:cNvSpPr>
                <a:spLocks/>
              </p:cNvSpPr>
              <p:nvPr/>
            </p:nvSpPr>
            <p:spPr bwMode="auto">
              <a:xfrm>
                <a:off x="304" y="725"/>
                <a:ext cx="113" cy="2699"/>
              </a:xfrm>
              <a:custGeom>
                <a:avLst/>
                <a:gdLst>
                  <a:gd name="T0" fmla="*/ 0 w 113"/>
                  <a:gd name="T1" fmla="*/ 8 h 2699"/>
                  <a:gd name="T2" fmla="*/ 81 w 113"/>
                  <a:gd name="T3" fmla="*/ 2699 h 2699"/>
                  <a:gd name="T4" fmla="*/ 113 w 113"/>
                  <a:gd name="T5" fmla="*/ 11 h 2699"/>
                  <a:gd name="T6" fmla="*/ 83 w 113"/>
                  <a:gd name="T7" fmla="*/ 3 h 2699"/>
                  <a:gd name="T8" fmla="*/ 51 w 113"/>
                  <a:gd name="T9" fmla="*/ 0 h 2699"/>
                  <a:gd name="T10" fmla="*/ 24 w 113"/>
                  <a:gd name="T11" fmla="*/ 3 h 2699"/>
                  <a:gd name="T12" fmla="*/ 0 w 113"/>
                  <a:gd name="T13" fmla="*/ 8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8"/>
                    </a:moveTo>
                    <a:lnTo>
                      <a:pt x="81" y="2699"/>
                    </a:lnTo>
                    <a:lnTo>
                      <a:pt x="113" y="11"/>
                    </a:lnTo>
                    <a:lnTo>
                      <a:pt x="83" y="3"/>
                    </a:lnTo>
                    <a:lnTo>
                      <a:pt x="51" y="0"/>
                    </a:lnTo>
                    <a:lnTo>
                      <a:pt x="24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1B2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61" name="Freeform 297"/>
              <p:cNvSpPr>
                <a:spLocks/>
              </p:cNvSpPr>
              <p:nvPr/>
            </p:nvSpPr>
            <p:spPr bwMode="auto">
              <a:xfrm>
                <a:off x="394" y="746"/>
                <a:ext cx="113" cy="2699"/>
              </a:xfrm>
              <a:custGeom>
                <a:avLst/>
                <a:gdLst>
                  <a:gd name="T0" fmla="*/ 0 w 113"/>
                  <a:gd name="T1" fmla="*/ 2689 h 2699"/>
                  <a:gd name="T2" fmla="*/ 21 w 113"/>
                  <a:gd name="T3" fmla="*/ 0 h 2699"/>
                  <a:gd name="T4" fmla="*/ 113 w 113"/>
                  <a:gd name="T5" fmla="*/ 2686 h 2699"/>
                  <a:gd name="T6" fmla="*/ 78 w 113"/>
                  <a:gd name="T7" fmla="*/ 2697 h 2699"/>
                  <a:gd name="T8" fmla="*/ 49 w 113"/>
                  <a:gd name="T9" fmla="*/ 2699 h 2699"/>
                  <a:gd name="T10" fmla="*/ 25 w 113"/>
                  <a:gd name="T11" fmla="*/ 2697 h 2699"/>
                  <a:gd name="T12" fmla="*/ 0 w 113"/>
                  <a:gd name="T13" fmla="*/ 2689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2689"/>
                    </a:moveTo>
                    <a:lnTo>
                      <a:pt x="21" y="0"/>
                    </a:lnTo>
                    <a:lnTo>
                      <a:pt x="113" y="2686"/>
                    </a:lnTo>
                    <a:lnTo>
                      <a:pt x="78" y="2697"/>
                    </a:lnTo>
                    <a:lnTo>
                      <a:pt x="49" y="2699"/>
                    </a:lnTo>
                    <a:lnTo>
                      <a:pt x="25" y="2697"/>
                    </a:lnTo>
                    <a:lnTo>
                      <a:pt x="0" y="2689"/>
                    </a:lnTo>
                    <a:close/>
                  </a:path>
                </a:pathLst>
              </a:custGeom>
              <a:solidFill>
                <a:srgbClr val="2DFF2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8339" name="Group 298"/>
            <p:cNvGrpSpPr>
              <a:grpSpLocks/>
            </p:cNvGrpSpPr>
            <p:nvPr/>
          </p:nvGrpSpPr>
          <p:grpSpPr bwMode="auto">
            <a:xfrm>
              <a:off x="1155" y="1312"/>
              <a:ext cx="203" cy="2720"/>
              <a:chOff x="304" y="725"/>
              <a:chExt cx="203" cy="2720"/>
            </a:xfrm>
          </p:grpSpPr>
          <p:sp>
            <p:nvSpPr>
              <p:cNvPr id="98358" name="Freeform 299"/>
              <p:cNvSpPr>
                <a:spLocks/>
              </p:cNvSpPr>
              <p:nvPr/>
            </p:nvSpPr>
            <p:spPr bwMode="auto">
              <a:xfrm>
                <a:off x="304" y="725"/>
                <a:ext cx="113" cy="2699"/>
              </a:xfrm>
              <a:custGeom>
                <a:avLst/>
                <a:gdLst>
                  <a:gd name="T0" fmla="*/ 0 w 113"/>
                  <a:gd name="T1" fmla="*/ 8 h 2699"/>
                  <a:gd name="T2" fmla="*/ 81 w 113"/>
                  <a:gd name="T3" fmla="*/ 2699 h 2699"/>
                  <a:gd name="T4" fmla="*/ 113 w 113"/>
                  <a:gd name="T5" fmla="*/ 11 h 2699"/>
                  <a:gd name="T6" fmla="*/ 83 w 113"/>
                  <a:gd name="T7" fmla="*/ 3 h 2699"/>
                  <a:gd name="T8" fmla="*/ 51 w 113"/>
                  <a:gd name="T9" fmla="*/ 0 h 2699"/>
                  <a:gd name="T10" fmla="*/ 24 w 113"/>
                  <a:gd name="T11" fmla="*/ 3 h 2699"/>
                  <a:gd name="T12" fmla="*/ 0 w 113"/>
                  <a:gd name="T13" fmla="*/ 8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8"/>
                    </a:moveTo>
                    <a:lnTo>
                      <a:pt x="81" y="2699"/>
                    </a:lnTo>
                    <a:lnTo>
                      <a:pt x="113" y="11"/>
                    </a:lnTo>
                    <a:lnTo>
                      <a:pt x="83" y="3"/>
                    </a:lnTo>
                    <a:lnTo>
                      <a:pt x="51" y="0"/>
                    </a:lnTo>
                    <a:lnTo>
                      <a:pt x="24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1B2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59" name="Freeform 300"/>
              <p:cNvSpPr>
                <a:spLocks/>
              </p:cNvSpPr>
              <p:nvPr/>
            </p:nvSpPr>
            <p:spPr bwMode="auto">
              <a:xfrm>
                <a:off x="394" y="746"/>
                <a:ext cx="113" cy="2699"/>
              </a:xfrm>
              <a:custGeom>
                <a:avLst/>
                <a:gdLst>
                  <a:gd name="T0" fmla="*/ 0 w 113"/>
                  <a:gd name="T1" fmla="*/ 2689 h 2699"/>
                  <a:gd name="T2" fmla="*/ 21 w 113"/>
                  <a:gd name="T3" fmla="*/ 0 h 2699"/>
                  <a:gd name="T4" fmla="*/ 113 w 113"/>
                  <a:gd name="T5" fmla="*/ 2686 h 2699"/>
                  <a:gd name="T6" fmla="*/ 78 w 113"/>
                  <a:gd name="T7" fmla="*/ 2697 h 2699"/>
                  <a:gd name="T8" fmla="*/ 49 w 113"/>
                  <a:gd name="T9" fmla="*/ 2699 h 2699"/>
                  <a:gd name="T10" fmla="*/ 25 w 113"/>
                  <a:gd name="T11" fmla="*/ 2697 h 2699"/>
                  <a:gd name="T12" fmla="*/ 0 w 113"/>
                  <a:gd name="T13" fmla="*/ 2689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2689"/>
                    </a:moveTo>
                    <a:lnTo>
                      <a:pt x="21" y="0"/>
                    </a:lnTo>
                    <a:lnTo>
                      <a:pt x="113" y="2686"/>
                    </a:lnTo>
                    <a:lnTo>
                      <a:pt x="78" y="2697"/>
                    </a:lnTo>
                    <a:lnTo>
                      <a:pt x="49" y="2699"/>
                    </a:lnTo>
                    <a:lnTo>
                      <a:pt x="25" y="2697"/>
                    </a:lnTo>
                    <a:lnTo>
                      <a:pt x="0" y="2689"/>
                    </a:lnTo>
                    <a:close/>
                  </a:path>
                </a:pathLst>
              </a:custGeom>
              <a:solidFill>
                <a:srgbClr val="2DFF2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8340" name="Group 301"/>
            <p:cNvGrpSpPr>
              <a:grpSpLocks/>
            </p:cNvGrpSpPr>
            <p:nvPr/>
          </p:nvGrpSpPr>
          <p:grpSpPr bwMode="auto">
            <a:xfrm>
              <a:off x="1644" y="1312"/>
              <a:ext cx="203" cy="2720"/>
              <a:chOff x="304" y="725"/>
              <a:chExt cx="203" cy="2720"/>
            </a:xfrm>
          </p:grpSpPr>
          <p:sp>
            <p:nvSpPr>
              <p:cNvPr id="98356" name="Freeform 302"/>
              <p:cNvSpPr>
                <a:spLocks/>
              </p:cNvSpPr>
              <p:nvPr/>
            </p:nvSpPr>
            <p:spPr bwMode="auto">
              <a:xfrm>
                <a:off x="304" y="725"/>
                <a:ext cx="113" cy="2699"/>
              </a:xfrm>
              <a:custGeom>
                <a:avLst/>
                <a:gdLst>
                  <a:gd name="T0" fmla="*/ 0 w 113"/>
                  <a:gd name="T1" fmla="*/ 8 h 2699"/>
                  <a:gd name="T2" fmla="*/ 81 w 113"/>
                  <a:gd name="T3" fmla="*/ 2699 h 2699"/>
                  <a:gd name="T4" fmla="*/ 113 w 113"/>
                  <a:gd name="T5" fmla="*/ 11 h 2699"/>
                  <a:gd name="T6" fmla="*/ 83 w 113"/>
                  <a:gd name="T7" fmla="*/ 3 h 2699"/>
                  <a:gd name="T8" fmla="*/ 51 w 113"/>
                  <a:gd name="T9" fmla="*/ 0 h 2699"/>
                  <a:gd name="T10" fmla="*/ 24 w 113"/>
                  <a:gd name="T11" fmla="*/ 3 h 2699"/>
                  <a:gd name="T12" fmla="*/ 0 w 113"/>
                  <a:gd name="T13" fmla="*/ 8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8"/>
                    </a:moveTo>
                    <a:lnTo>
                      <a:pt x="81" y="2699"/>
                    </a:lnTo>
                    <a:lnTo>
                      <a:pt x="113" y="11"/>
                    </a:lnTo>
                    <a:lnTo>
                      <a:pt x="83" y="3"/>
                    </a:lnTo>
                    <a:lnTo>
                      <a:pt x="51" y="0"/>
                    </a:lnTo>
                    <a:lnTo>
                      <a:pt x="24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1B2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57" name="Freeform 303"/>
              <p:cNvSpPr>
                <a:spLocks/>
              </p:cNvSpPr>
              <p:nvPr/>
            </p:nvSpPr>
            <p:spPr bwMode="auto">
              <a:xfrm>
                <a:off x="394" y="746"/>
                <a:ext cx="113" cy="2699"/>
              </a:xfrm>
              <a:custGeom>
                <a:avLst/>
                <a:gdLst>
                  <a:gd name="T0" fmla="*/ 0 w 113"/>
                  <a:gd name="T1" fmla="*/ 2689 h 2699"/>
                  <a:gd name="T2" fmla="*/ 21 w 113"/>
                  <a:gd name="T3" fmla="*/ 0 h 2699"/>
                  <a:gd name="T4" fmla="*/ 113 w 113"/>
                  <a:gd name="T5" fmla="*/ 2686 h 2699"/>
                  <a:gd name="T6" fmla="*/ 78 w 113"/>
                  <a:gd name="T7" fmla="*/ 2697 h 2699"/>
                  <a:gd name="T8" fmla="*/ 49 w 113"/>
                  <a:gd name="T9" fmla="*/ 2699 h 2699"/>
                  <a:gd name="T10" fmla="*/ 25 w 113"/>
                  <a:gd name="T11" fmla="*/ 2697 h 2699"/>
                  <a:gd name="T12" fmla="*/ 0 w 113"/>
                  <a:gd name="T13" fmla="*/ 2689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2689"/>
                    </a:moveTo>
                    <a:lnTo>
                      <a:pt x="21" y="0"/>
                    </a:lnTo>
                    <a:lnTo>
                      <a:pt x="113" y="2686"/>
                    </a:lnTo>
                    <a:lnTo>
                      <a:pt x="78" y="2697"/>
                    </a:lnTo>
                    <a:lnTo>
                      <a:pt x="49" y="2699"/>
                    </a:lnTo>
                    <a:lnTo>
                      <a:pt x="25" y="2697"/>
                    </a:lnTo>
                    <a:lnTo>
                      <a:pt x="0" y="2689"/>
                    </a:lnTo>
                    <a:close/>
                  </a:path>
                </a:pathLst>
              </a:custGeom>
              <a:solidFill>
                <a:srgbClr val="2DFF2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8341" name="Group 304"/>
            <p:cNvGrpSpPr>
              <a:grpSpLocks/>
            </p:cNvGrpSpPr>
            <p:nvPr/>
          </p:nvGrpSpPr>
          <p:grpSpPr bwMode="auto">
            <a:xfrm>
              <a:off x="1522" y="1312"/>
              <a:ext cx="203" cy="2720"/>
              <a:chOff x="304" y="725"/>
              <a:chExt cx="203" cy="2720"/>
            </a:xfrm>
          </p:grpSpPr>
          <p:sp>
            <p:nvSpPr>
              <p:cNvPr id="98354" name="Freeform 305"/>
              <p:cNvSpPr>
                <a:spLocks/>
              </p:cNvSpPr>
              <p:nvPr/>
            </p:nvSpPr>
            <p:spPr bwMode="auto">
              <a:xfrm>
                <a:off x="304" y="725"/>
                <a:ext cx="113" cy="2699"/>
              </a:xfrm>
              <a:custGeom>
                <a:avLst/>
                <a:gdLst>
                  <a:gd name="T0" fmla="*/ 0 w 113"/>
                  <a:gd name="T1" fmla="*/ 8 h 2699"/>
                  <a:gd name="T2" fmla="*/ 81 w 113"/>
                  <a:gd name="T3" fmla="*/ 2699 h 2699"/>
                  <a:gd name="T4" fmla="*/ 113 w 113"/>
                  <a:gd name="T5" fmla="*/ 11 h 2699"/>
                  <a:gd name="T6" fmla="*/ 83 w 113"/>
                  <a:gd name="T7" fmla="*/ 3 h 2699"/>
                  <a:gd name="T8" fmla="*/ 51 w 113"/>
                  <a:gd name="T9" fmla="*/ 0 h 2699"/>
                  <a:gd name="T10" fmla="*/ 24 w 113"/>
                  <a:gd name="T11" fmla="*/ 3 h 2699"/>
                  <a:gd name="T12" fmla="*/ 0 w 113"/>
                  <a:gd name="T13" fmla="*/ 8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8"/>
                    </a:moveTo>
                    <a:lnTo>
                      <a:pt x="81" y="2699"/>
                    </a:lnTo>
                    <a:lnTo>
                      <a:pt x="113" y="11"/>
                    </a:lnTo>
                    <a:lnTo>
                      <a:pt x="83" y="3"/>
                    </a:lnTo>
                    <a:lnTo>
                      <a:pt x="51" y="0"/>
                    </a:lnTo>
                    <a:lnTo>
                      <a:pt x="24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1B2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55" name="Freeform 306"/>
              <p:cNvSpPr>
                <a:spLocks/>
              </p:cNvSpPr>
              <p:nvPr/>
            </p:nvSpPr>
            <p:spPr bwMode="auto">
              <a:xfrm>
                <a:off x="394" y="746"/>
                <a:ext cx="113" cy="2699"/>
              </a:xfrm>
              <a:custGeom>
                <a:avLst/>
                <a:gdLst>
                  <a:gd name="T0" fmla="*/ 0 w 113"/>
                  <a:gd name="T1" fmla="*/ 2689 h 2699"/>
                  <a:gd name="T2" fmla="*/ 21 w 113"/>
                  <a:gd name="T3" fmla="*/ 0 h 2699"/>
                  <a:gd name="T4" fmla="*/ 113 w 113"/>
                  <a:gd name="T5" fmla="*/ 2686 h 2699"/>
                  <a:gd name="T6" fmla="*/ 78 w 113"/>
                  <a:gd name="T7" fmla="*/ 2697 h 2699"/>
                  <a:gd name="T8" fmla="*/ 49 w 113"/>
                  <a:gd name="T9" fmla="*/ 2699 h 2699"/>
                  <a:gd name="T10" fmla="*/ 25 w 113"/>
                  <a:gd name="T11" fmla="*/ 2697 h 2699"/>
                  <a:gd name="T12" fmla="*/ 0 w 113"/>
                  <a:gd name="T13" fmla="*/ 2689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2689"/>
                    </a:moveTo>
                    <a:lnTo>
                      <a:pt x="21" y="0"/>
                    </a:lnTo>
                    <a:lnTo>
                      <a:pt x="113" y="2686"/>
                    </a:lnTo>
                    <a:lnTo>
                      <a:pt x="78" y="2697"/>
                    </a:lnTo>
                    <a:lnTo>
                      <a:pt x="49" y="2699"/>
                    </a:lnTo>
                    <a:lnTo>
                      <a:pt x="25" y="2697"/>
                    </a:lnTo>
                    <a:lnTo>
                      <a:pt x="0" y="2689"/>
                    </a:lnTo>
                    <a:close/>
                  </a:path>
                </a:pathLst>
              </a:custGeom>
              <a:solidFill>
                <a:srgbClr val="2DFF2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8342" name="Group 307"/>
            <p:cNvGrpSpPr>
              <a:grpSpLocks/>
            </p:cNvGrpSpPr>
            <p:nvPr/>
          </p:nvGrpSpPr>
          <p:grpSpPr bwMode="auto">
            <a:xfrm>
              <a:off x="3112" y="1312"/>
              <a:ext cx="203" cy="2720"/>
              <a:chOff x="304" y="725"/>
              <a:chExt cx="203" cy="2720"/>
            </a:xfrm>
          </p:grpSpPr>
          <p:sp>
            <p:nvSpPr>
              <p:cNvPr id="98352" name="Freeform 308"/>
              <p:cNvSpPr>
                <a:spLocks/>
              </p:cNvSpPr>
              <p:nvPr/>
            </p:nvSpPr>
            <p:spPr bwMode="auto">
              <a:xfrm>
                <a:off x="304" y="725"/>
                <a:ext cx="113" cy="2699"/>
              </a:xfrm>
              <a:custGeom>
                <a:avLst/>
                <a:gdLst>
                  <a:gd name="T0" fmla="*/ 0 w 113"/>
                  <a:gd name="T1" fmla="*/ 8 h 2699"/>
                  <a:gd name="T2" fmla="*/ 81 w 113"/>
                  <a:gd name="T3" fmla="*/ 2699 h 2699"/>
                  <a:gd name="T4" fmla="*/ 113 w 113"/>
                  <a:gd name="T5" fmla="*/ 11 h 2699"/>
                  <a:gd name="T6" fmla="*/ 83 w 113"/>
                  <a:gd name="T7" fmla="*/ 3 h 2699"/>
                  <a:gd name="T8" fmla="*/ 51 w 113"/>
                  <a:gd name="T9" fmla="*/ 0 h 2699"/>
                  <a:gd name="T10" fmla="*/ 24 w 113"/>
                  <a:gd name="T11" fmla="*/ 3 h 2699"/>
                  <a:gd name="T12" fmla="*/ 0 w 113"/>
                  <a:gd name="T13" fmla="*/ 8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8"/>
                    </a:moveTo>
                    <a:lnTo>
                      <a:pt x="81" y="2699"/>
                    </a:lnTo>
                    <a:lnTo>
                      <a:pt x="113" y="11"/>
                    </a:lnTo>
                    <a:lnTo>
                      <a:pt x="83" y="3"/>
                    </a:lnTo>
                    <a:lnTo>
                      <a:pt x="51" y="0"/>
                    </a:lnTo>
                    <a:lnTo>
                      <a:pt x="24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1B2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53" name="Freeform 309"/>
              <p:cNvSpPr>
                <a:spLocks/>
              </p:cNvSpPr>
              <p:nvPr/>
            </p:nvSpPr>
            <p:spPr bwMode="auto">
              <a:xfrm>
                <a:off x="394" y="746"/>
                <a:ext cx="113" cy="2699"/>
              </a:xfrm>
              <a:custGeom>
                <a:avLst/>
                <a:gdLst>
                  <a:gd name="T0" fmla="*/ 0 w 113"/>
                  <a:gd name="T1" fmla="*/ 2689 h 2699"/>
                  <a:gd name="T2" fmla="*/ 21 w 113"/>
                  <a:gd name="T3" fmla="*/ 0 h 2699"/>
                  <a:gd name="T4" fmla="*/ 113 w 113"/>
                  <a:gd name="T5" fmla="*/ 2686 h 2699"/>
                  <a:gd name="T6" fmla="*/ 78 w 113"/>
                  <a:gd name="T7" fmla="*/ 2697 h 2699"/>
                  <a:gd name="T8" fmla="*/ 49 w 113"/>
                  <a:gd name="T9" fmla="*/ 2699 h 2699"/>
                  <a:gd name="T10" fmla="*/ 25 w 113"/>
                  <a:gd name="T11" fmla="*/ 2697 h 2699"/>
                  <a:gd name="T12" fmla="*/ 0 w 113"/>
                  <a:gd name="T13" fmla="*/ 2689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2689"/>
                    </a:moveTo>
                    <a:lnTo>
                      <a:pt x="21" y="0"/>
                    </a:lnTo>
                    <a:lnTo>
                      <a:pt x="113" y="2686"/>
                    </a:lnTo>
                    <a:lnTo>
                      <a:pt x="78" y="2697"/>
                    </a:lnTo>
                    <a:lnTo>
                      <a:pt x="49" y="2699"/>
                    </a:lnTo>
                    <a:lnTo>
                      <a:pt x="25" y="2697"/>
                    </a:lnTo>
                    <a:lnTo>
                      <a:pt x="0" y="2689"/>
                    </a:lnTo>
                    <a:close/>
                  </a:path>
                </a:pathLst>
              </a:custGeom>
              <a:solidFill>
                <a:srgbClr val="2DFF2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8343" name="Group 310"/>
            <p:cNvGrpSpPr>
              <a:grpSpLocks/>
            </p:cNvGrpSpPr>
            <p:nvPr/>
          </p:nvGrpSpPr>
          <p:grpSpPr bwMode="auto">
            <a:xfrm>
              <a:off x="3357" y="1312"/>
              <a:ext cx="203" cy="2720"/>
              <a:chOff x="304" y="725"/>
              <a:chExt cx="203" cy="2720"/>
            </a:xfrm>
          </p:grpSpPr>
          <p:sp>
            <p:nvSpPr>
              <p:cNvPr id="98350" name="Freeform 311"/>
              <p:cNvSpPr>
                <a:spLocks/>
              </p:cNvSpPr>
              <p:nvPr/>
            </p:nvSpPr>
            <p:spPr bwMode="auto">
              <a:xfrm>
                <a:off x="304" y="725"/>
                <a:ext cx="113" cy="2699"/>
              </a:xfrm>
              <a:custGeom>
                <a:avLst/>
                <a:gdLst>
                  <a:gd name="T0" fmla="*/ 0 w 113"/>
                  <a:gd name="T1" fmla="*/ 8 h 2699"/>
                  <a:gd name="T2" fmla="*/ 81 w 113"/>
                  <a:gd name="T3" fmla="*/ 2699 h 2699"/>
                  <a:gd name="T4" fmla="*/ 113 w 113"/>
                  <a:gd name="T5" fmla="*/ 11 h 2699"/>
                  <a:gd name="T6" fmla="*/ 83 w 113"/>
                  <a:gd name="T7" fmla="*/ 3 h 2699"/>
                  <a:gd name="T8" fmla="*/ 51 w 113"/>
                  <a:gd name="T9" fmla="*/ 0 h 2699"/>
                  <a:gd name="T10" fmla="*/ 24 w 113"/>
                  <a:gd name="T11" fmla="*/ 3 h 2699"/>
                  <a:gd name="T12" fmla="*/ 0 w 113"/>
                  <a:gd name="T13" fmla="*/ 8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8"/>
                    </a:moveTo>
                    <a:lnTo>
                      <a:pt x="81" y="2699"/>
                    </a:lnTo>
                    <a:lnTo>
                      <a:pt x="113" y="11"/>
                    </a:lnTo>
                    <a:lnTo>
                      <a:pt x="83" y="3"/>
                    </a:lnTo>
                    <a:lnTo>
                      <a:pt x="51" y="0"/>
                    </a:lnTo>
                    <a:lnTo>
                      <a:pt x="24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1B2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51" name="Freeform 312"/>
              <p:cNvSpPr>
                <a:spLocks/>
              </p:cNvSpPr>
              <p:nvPr/>
            </p:nvSpPr>
            <p:spPr bwMode="auto">
              <a:xfrm>
                <a:off x="394" y="746"/>
                <a:ext cx="113" cy="2699"/>
              </a:xfrm>
              <a:custGeom>
                <a:avLst/>
                <a:gdLst>
                  <a:gd name="T0" fmla="*/ 0 w 113"/>
                  <a:gd name="T1" fmla="*/ 2689 h 2699"/>
                  <a:gd name="T2" fmla="*/ 21 w 113"/>
                  <a:gd name="T3" fmla="*/ 0 h 2699"/>
                  <a:gd name="T4" fmla="*/ 113 w 113"/>
                  <a:gd name="T5" fmla="*/ 2686 h 2699"/>
                  <a:gd name="T6" fmla="*/ 78 w 113"/>
                  <a:gd name="T7" fmla="*/ 2697 h 2699"/>
                  <a:gd name="T8" fmla="*/ 49 w 113"/>
                  <a:gd name="T9" fmla="*/ 2699 h 2699"/>
                  <a:gd name="T10" fmla="*/ 25 w 113"/>
                  <a:gd name="T11" fmla="*/ 2697 h 2699"/>
                  <a:gd name="T12" fmla="*/ 0 w 113"/>
                  <a:gd name="T13" fmla="*/ 2689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2689"/>
                    </a:moveTo>
                    <a:lnTo>
                      <a:pt x="21" y="0"/>
                    </a:lnTo>
                    <a:lnTo>
                      <a:pt x="113" y="2686"/>
                    </a:lnTo>
                    <a:lnTo>
                      <a:pt x="78" y="2697"/>
                    </a:lnTo>
                    <a:lnTo>
                      <a:pt x="49" y="2699"/>
                    </a:lnTo>
                    <a:lnTo>
                      <a:pt x="25" y="2697"/>
                    </a:lnTo>
                    <a:lnTo>
                      <a:pt x="0" y="2689"/>
                    </a:lnTo>
                    <a:close/>
                  </a:path>
                </a:pathLst>
              </a:custGeom>
              <a:solidFill>
                <a:srgbClr val="2DFF2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8344" name="Group 313"/>
            <p:cNvGrpSpPr>
              <a:grpSpLocks/>
            </p:cNvGrpSpPr>
            <p:nvPr/>
          </p:nvGrpSpPr>
          <p:grpSpPr bwMode="auto">
            <a:xfrm>
              <a:off x="2256" y="1312"/>
              <a:ext cx="203" cy="2720"/>
              <a:chOff x="304" y="725"/>
              <a:chExt cx="203" cy="2720"/>
            </a:xfrm>
          </p:grpSpPr>
          <p:sp>
            <p:nvSpPr>
              <p:cNvPr id="98348" name="Freeform 314"/>
              <p:cNvSpPr>
                <a:spLocks/>
              </p:cNvSpPr>
              <p:nvPr/>
            </p:nvSpPr>
            <p:spPr bwMode="auto">
              <a:xfrm>
                <a:off x="304" y="725"/>
                <a:ext cx="113" cy="2699"/>
              </a:xfrm>
              <a:custGeom>
                <a:avLst/>
                <a:gdLst>
                  <a:gd name="T0" fmla="*/ 0 w 113"/>
                  <a:gd name="T1" fmla="*/ 8 h 2699"/>
                  <a:gd name="T2" fmla="*/ 81 w 113"/>
                  <a:gd name="T3" fmla="*/ 2699 h 2699"/>
                  <a:gd name="T4" fmla="*/ 113 w 113"/>
                  <a:gd name="T5" fmla="*/ 11 h 2699"/>
                  <a:gd name="T6" fmla="*/ 83 w 113"/>
                  <a:gd name="T7" fmla="*/ 3 h 2699"/>
                  <a:gd name="T8" fmla="*/ 51 w 113"/>
                  <a:gd name="T9" fmla="*/ 0 h 2699"/>
                  <a:gd name="T10" fmla="*/ 24 w 113"/>
                  <a:gd name="T11" fmla="*/ 3 h 2699"/>
                  <a:gd name="T12" fmla="*/ 0 w 113"/>
                  <a:gd name="T13" fmla="*/ 8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8"/>
                    </a:moveTo>
                    <a:lnTo>
                      <a:pt x="81" y="2699"/>
                    </a:lnTo>
                    <a:lnTo>
                      <a:pt x="113" y="11"/>
                    </a:lnTo>
                    <a:lnTo>
                      <a:pt x="83" y="3"/>
                    </a:lnTo>
                    <a:lnTo>
                      <a:pt x="51" y="0"/>
                    </a:lnTo>
                    <a:lnTo>
                      <a:pt x="24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1B2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49" name="Freeform 315"/>
              <p:cNvSpPr>
                <a:spLocks/>
              </p:cNvSpPr>
              <p:nvPr/>
            </p:nvSpPr>
            <p:spPr bwMode="auto">
              <a:xfrm>
                <a:off x="394" y="746"/>
                <a:ext cx="113" cy="2699"/>
              </a:xfrm>
              <a:custGeom>
                <a:avLst/>
                <a:gdLst>
                  <a:gd name="T0" fmla="*/ 0 w 113"/>
                  <a:gd name="T1" fmla="*/ 2689 h 2699"/>
                  <a:gd name="T2" fmla="*/ 21 w 113"/>
                  <a:gd name="T3" fmla="*/ 0 h 2699"/>
                  <a:gd name="T4" fmla="*/ 113 w 113"/>
                  <a:gd name="T5" fmla="*/ 2686 h 2699"/>
                  <a:gd name="T6" fmla="*/ 78 w 113"/>
                  <a:gd name="T7" fmla="*/ 2697 h 2699"/>
                  <a:gd name="T8" fmla="*/ 49 w 113"/>
                  <a:gd name="T9" fmla="*/ 2699 h 2699"/>
                  <a:gd name="T10" fmla="*/ 25 w 113"/>
                  <a:gd name="T11" fmla="*/ 2697 h 2699"/>
                  <a:gd name="T12" fmla="*/ 0 w 113"/>
                  <a:gd name="T13" fmla="*/ 2689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2689"/>
                    </a:moveTo>
                    <a:lnTo>
                      <a:pt x="21" y="0"/>
                    </a:lnTo>
                    <a:lnTo>
                      <a:pt x="113" y="2686"/>
                    </a:lnTo>
                    <a:lnTo>
                      <a:pt x="78" y="2697"/>
                    </a:lnTo>
                    <a:lnTo>
                      <a:pt x="49" y="2699"/>
                    </a:lnTo>
                    <a:lnTo>
                      <a:pt x="25" y="2697"/>
                    </a:lnTo>
                    <a:lnTo>
                      <a:pt x="0" y="2689"/>
                    </a:lnTo>
                    <a:close/>
                  </a:path>
                </a:pathLst>
              </a:custGeom>
              <a:solidFill>
                <a:srgbClr val="2DFF2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8345" name="Group 316"/>
            <p:cNvGrpSpPr>
              <a:grpSpLocks/>
            </p:cNvGrpSpPr>
            <p:nvPr/>
          </p:nvGrpSpPr>
          <p:grpSpPr bwMode="auto">
            <a:xfrm>
              <a:off x="3601" y="1312"/>
              <a:ext cx="203" cy="2720"/>
              <a:chOff x="304" y="725"/>
              <a:chExt cx="203" cy="2720"/>
            </a:xfrm>
          </p:grpSpPr>
          <p:sp>
            <p:nvSpPr>
              <p:cNvPr id="98346" name="Freeform 317"/>
              <p:cNvSpPr>
                <a:spLocks/>
              </p:cNvSpPr>
              <p:nvPr/>
            </p:nvSpPr>
            <p:spPr bwMode="auto">
              <a:xfrm>
                <a:off x="304" y="725"/>
                <a:ext cx="113" cy="2699"/>
              </a:xfrm>
              <a:custGeom>
                <a:avLst/>
                <a:gdLst>
                  <a:gd name="T0" fmla="*/ 0 w 113"/>
                  <a:gd name="T1" fmla="*/ 8 h 2699"/>
                  <a:gd name="T2" fmla="*/ 81 w 113"/>
                  <a:gd name="T3" fmla="*/ 2699 h 2699"/>
                  <a:gd name="T4" fmla="*/ 113 w 113"/>
                  <a:gd name="T5" fmla="*/ 11 h 2699"/>
                  <a:gd name="T6" fmla="*/ 83 w 113"/>
                  <a:gd name="T7" fmla="*/ 3 h 2699"/>
                  <a:gd name="T8" fmla="*/ 51 w 113"/>
                  <a:gd name="T9" fmla="*/ 0 h 2699"/>
                  <a:gd name="T10" fmla="*/ 24 w 113"/>
                  <a:gd name="T11" fmla="*/ 3 h 2699"/>
                  <a:gd name="T12" fmla="*/ 0 w 113"/>
                  <a:gd name="T13" fmla="*/ 8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8"/>
                    </a:moveTo>
                    <a:lnTo>
                      <a:pt x="81" y="2699"/>
                    </a:lnTo>
                    <a:lnTo>
                      <a:pt x="113" y="11"/>
                    </a:lnTo>
                    <a:lnTo>
                      <a:pt x="83" y="3"/>
                    </a:lnTo>
                    <a:lnTo>
                      <a:pt x="51" y="0"/>
                    </a:lnTo>
                    <a:lnTo>
                      <a:pt x="24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1B2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47" name="Freeform 318"/>
              <p:cNvSpPr>
                <a:spLocks/>
              </p:cNvSpPr>
              <p:nvPr/>
            </p:nvSpPr>
            <p:spPr bwMode="auto">
              <a:xfrm>
                <a:off x="394" y="746"/>
                <a:ext cx="113" cy="2699"/>
              </a:xfrm>
              <a:custGeom>
                <a:avLst/>
                <a:gdLst>
                  <a:gd name="T0" fmla="*/ 0 w 113"/>
                  <a:gd name="T1" fmla="*/ 2689 h 2699"/>
                  <a:gd name="T2" fmla="*/ 21 w 113"/>
                  <a:gd name="T3" fmla="*/ 0 h 2699"/>
                  <a:gd name="T4" fmla="*/ 113 w 113"/>
                  <a:gd name="T5" fmla="*/ 2686 h 2699"/>
                  <a:gd name="T6" fmla="*/ 78 w 113"/>
                  <a:gd name="T7" fmla="*/ 2697 h 2699"/>
                  <a:gd name="T8" fmla="*/ 49 w 113"/>
                  <a:gd name="T9" fmla="*/ 2699 h 2699"/>
                  <a:gd name="T10" fmla="*/ 25 w 113"/>
                  <a:gd name="T11" fmla="*/ 2697 h 2699"/>
                  <a:gd name="T12" fmla="*/ 0 w 113"/>
                  <a:gd name="T13" fmla="*/ 2689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2689"/>
                    </a:moveTo>
                    <a:lnTo>
                      <a:pt x="21" y="0"/>
                    </a:lnTo>
                    <a:lnTo>
                      <a:pt x="113" y="2686"/>
                    </a:lnTo>
                    <a:lnTo>
                      <a:pt x="78" y="2697"/>
                    </a:lnTo>
                    <a:lnTo>
                      <a:pt x="49" y="2699"/>
                    </a:lnTo>
                    <a:lnTo>
                      <a:pt x="25" y="2697"/>
                    </a:lnTo>
                    <a:lnTo>
                      <a:pt x="0" y="2689"/>
                    </a:lnTo>
                    <a:close/>
                  </a:path>
                </a:pathLst>
              </a:custGeom>
              <a:solidFill>
                <a:srgbClr val="2DFF2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advTm="8000">
    <p:fade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Area of a Circle</a:t>
            </a:r>
          </a:p>
        </p:txBody>
      </p:sp>
      <p:graphicFrame>
        <p:nvGraphicFramePr>
          <p:cNvPr id="99331" name="Object 3"/>
          <p:cNvGraphicFramePr>
            <a:graphicFrameLocks noChangeAspect="1"/>
          </p:cNvGraphicFramePr>
          <p:nvPr/>
        </p:nvGraphicFramePr>
        <p:xfrm>
          <a:off x="604838" y="3251200"/>
          <a:ext cx="2705100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32" name="Equation" r:id="rId5" imgW="927100" imgH="393700" progId="Equation.DSMT4">
                  <p:embed/>
                </p:oleObj>
              </mc:Choice>
              <mc:Fallback>
                <p:oleObj name="Equation" r:id="rId5" imgW="927100" imgH="393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838" y="3251200"/>
                        <a:ext cx="2705100" cy="1049338"/>
                      </a:xfrm>
                      <a:prstGeom prst="rect">
                        <a:avLst/>
                      </a:prstGeom>
                      <a:solidFill>
                        <a:srgbClr val="FF747A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32" name="Text Box 9"/>
          <p:cNvSpPr txBox="1">
            <a:spLocks noChangeArrowheads="1"/>
          </p:cNvSpPr>
          <p:nvPr/>
        </p:nvSpPr>
        <p:spPr bwMode="auto">
          <a:xfrm>
            <a:off x="3627438" y="1312863"/>
            <a:ext cx="2163762" cy="6413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latin typeface="Arial Black" pitchFamily="-128" charset="0"/>
              </a:rPr>
              <a:t>radius</a:t>
            </a:r>
            <a:endParaRPr lang="en-US"/>
          </a:p>
        </p:txBody>
      </p:sp>
      <p:grpSp>
        <p:nvGrpSpPr>
          <p:cNvPr id="99333" name="Group 10"/>
          <p:cNvGrpSpPr>
            <a:grpSpLocks/>
          </p:cNvGrpSpPr>
          <p:nvPr/>
        </p:nvGrpSpPr>
        <p:grpSpPr bwMode="auto">
          <a:xfrm>
            <a:off x="322263" y="947738"/>
            <a:ext cx="3352800" cy="2251075"/>
            <a:chOff x="54" y="1312"/>
            <a:chExt cx="3872" cy="2720"/>
          </a:xfrm>
        </p:grpSpPr>
        <p:grpSp>
          <p:nvGrpSpPr>
            <p:cNvPr id="99335" name="Group 11"/>
            <p:cNvGrpSpPr>
              <a:grpSpLocks/>
            </p:cNvGrpSpPr>
            <p:nvPr/>
          </p:nvGrpSpPr>
          <p:grpSpPr bwMode="auto">
            <a:xfrm>
              <a:off x="54" y="1312"/>
              <a:ext cx="203" cy="2720"/>
              <a:chOff x="304" y="725"/>
              <a:chExt cx="203" cy="2720"/>
            </a:xfrm>
          </p:grpSpPr>
          <p:sp>
            <p:nvSpPr>
              <p:cNvPr id="99426" name="Freeform 12"/>
              <p:cNvSpPr>
                <a:spLocks/>
              </p:cNvSpPr>
              <p:nvPr/>
            </p:nvSpPr>
            <p:spPr bwMode="auto">
              <a:xfrm>
                <a:off x="304" y="725"/>
                <a:ext cx="113" cy="2699"/>
              </a:xfrm>
              <a:custGeom>
                <a:avLst/>
                <a:gdLst>
                  <a:gd name="T0" fmla="*/ 0 w 113"/>
                  <a:gd name="T1" fmla="*/ 8 h 2699"/>
                  <a:gd name="T2" fmla="*/ 81 w 113"/>
                  <a:gd name="T3" fmla="*/ 2699 h 2699"/>
                  <a:gd name="T4" fmla="*/ 113 w 113"/>
                  <a:gd name="T5" fmla="*/ 11 h 2699"/>
                  <a:gd name="T6" fmla="*/ 83 w 113"/>
                  <a:gd name="T7" fmla="*/ 3 h 2699"/>
                  <a:gd name="T8" fmla="*/ 51 w 113"/>
                  <a:gd name="T9" fmla="*/ 0 h 2699"/>
                  <a:gd name="T10" fmla="*/ 24 w 113"/>
                  <a:gd name="T11" fmla="*/ 3 h 2699"/>
                  <a:gd name="T12" fmla="*/ 0 w 113"/>
                  <a:gd name="T13" fmla="*/ 8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8"/>
                    </a:moveTo>
                    <a:lnTo>
                      <a:pt x="81" y="2699"/>
                    </a:lnTo>
                    <a:lnTo>
                      <a:pt x="113" y="11"/>
                    </a:lnTo>
                    <a:lnTo>
                      <a:pt x="83" y="3"/>
                    </a:lnTo>
                    <a:lnTo>
                      <a:pt x="51" y="0"/>
                    </a:lnTo>
                    <a:lnTo>
                      <a:pt x="24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1B2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427" name="Freeform 13"/>
              <p:cNvSpPr>
                <a:spLocks/>
              </p:cNvSpPr>
              <p:nvPr/>
            </p:nvSpPr>
            <p:spPr bwMode="auto">
              <a:xfrm>
                <a:off x="394" y="746"/>
                <a:ext cx="113" cy="2699"/>
              </a:xfrm>
              <a:custGeom>
                <a:avLst/>
                <a:gdLst>
                  <a:gd name="T0" fmla="*/ 0 w 113"/>
                  <a:gd name="T1" fmla="*/ 2689 h 2699"/>
                  <a:gd name="T2" fmla="*/ 21 w 113"/>
                  <a:gd name="T3" fmla="*/ 0 h 2699"/>
                  <a:gd name="T4" fmla="*/ 113 w 113"/>
                  <a:gd name="T5" fmla="*/ 2686 h 2699"/>
                  <a:gd name="T6" fmla="*/ 78 w 113"/>
                  <a:gd name="T7" fmla="*/ 2697 h 2699"/>
                  <a:gd name="T8" fmla="*/ 49 w 113"/>
                  <a:gd name="T9" fmla="*/ 2699 h 2699"/>
                  <a:gd name="T10" fmla="*/ 25 w 113"/>
                  <a:gd name="T11" fmla="*/ 2697 h 2699"/>
                  <a:gd name="T12" fmla="*/ 0 w 113"/>
                  <a:gd name="T13" fmla="*/ 2689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2689"/>
                    </a:moveTo>
                    <a:lnTo>
                      <a:pt x="21" y="0"/>
                    </a:lnTo>
                    <a:lnTo>
                      <a:pt x="113" y="2686"/>
                    </a:lnTo>
                    <a:lnTo>
                      <a:pt x="78" y="2697"/>
                    </a:lnTo>
                    <a:lnTo>
                      <a:pt x="49" y="2699"/>
                    </a:lnTo>
                    <a:lnTo>
                      <a:pt x="25" y="2697"/>
                    </a:lnTo>
                    <a:lnTo>
                      <a:pt x="0" y="2689"/>
                    </a:lnTo>
                    <a:close/>
                  </a:path>
                </a:pathLst>
              </a:custGeom>
              <a:solidFill>
                <a:srgbClr val="2DFF2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9336" name="Group 14"/>
            <p:cNvGrpSpPr>
              <a:grpSpLocks/>
            </p:cNvGrpSpPr>
            <p:nvPr/>
          </p:nvGrpSpPr>
          <p:grpSpPr bwMode="auto">
            <a:xfrm>
              <a:off x="299" y="1312"/>
              <a:ext cx="203" cy="2720"/>
              <a:chOff x="304" y="725"/>
              <a:chExt cx="203" cy="2720"/>
            </a:xfrm>
          </p:grpSpPr>
          <p:sp>
            <p:nvSpPr>
              <p:cNvPr id="99424" name="Freeform 15"/>
              <p:cNvSpPr>
                <a:spLocks/>
              </p:cNvSpPr>
              <p:nvPr/>
            </p:nvSpPr>
            <p:spPr bwMode="auto">
              <a:xfrm>
                <a:off x="304" y="725"/>
                <a:ext cx="113" cy="2699"/>
              </a:xfrm>
              <a:custGeom>
                <a:avLst/>
                <a:gdLst>
                  <a:gd name="T0" fmla="*/ 0 w 113"/>
                  <a:gd name="T1" fmla="*/ 8 h 2699"/>
                  <a:gd name="T2" fmla="*/ 81 w 113"/>
                  <a:gd name="T3" fmla="*/ 2699 h 2699"/>
                  <a:gd name="T4" fmla="*/ 113 w 113"/>
                  <a:gd name="T5" fmla="*/ 11 h 2699"/>
                  <a:gd name="T6" fmla="*/ 83 w 113"/>
                  <a:gd name="T7" fmla="*/ 3 h 2699"/>
                  <a:gd name="T8" fmla="*/ 51 w 113"/>
                  <a:gd name="T9" fmla="*/ 0 h 2699"/>
                  <a:gd name="T10" fmla="*/ 24 w 113"/>
                  <a:gd name="T11" fmla="*/ 3 h 2699"/>
                  <a:gd name="T12" fmla="*/ 0 w 113"/>
                  <a:gd name="T13" fmla="*/ 8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8"/>
                    </a:moveTo>
                    <a:lnTo>
                      <a:pt x="81" y="2699"/>
                    </a:lnTo>
                    <a:lnTo>
                      <a:pt x="113" y="11"/>
                    </a:lnTo>
                    <a:lnTo>
                      <a:pt x="83" y="3"/>
                    </a:lnTo>
                    <a:lnTo>
                      <a:pt x="51" y="0"/>
                    </a:lnTo>
                    <a:lnTo>
                      <a:pt x="24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1B2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425" name="Freeform 16"/>
              <p:cNvSpPr>
                <a:spLocks/>
              </p:cNvSpPr>
              <p:nvPr/>
            </p:nvSpPr>
            <p:spPr bwMode="auto">
              <a:xfrm>
                <a:off x="394" y="746"/>
                <a:ext cx="113" cy="2699"/>
              </a:xfrm>
              <a:custGeom>
                <a:avLst/>
                <a:gdLst>
                  <a:gd name="T0" fmla="*/ 0 w 113"/>
                  <a:gd name="T1" fmla="*/ 2689 h 2699"/>
                  <a:gd name="T2" fmla="*/ 21 w 113"/>
                  <a:gd name="T3" fmla="*/ 0 h 2699"/>
                  <a:gd name="T4" fmla="*/ 113 w 113"/>
                  <a:gd name="T5" fmla="*/ 2686 h 2699"/>
                  <a:gd name="T6" fmla="*/ 78 w 113"/>
                  <a:gd name="T7" fmla="*/ 2697 h 2699"/>
                  <a:gd name="T8" fmla="*/ 49 w 113"/>
                  <a:gd name="T9" fmla="*/ 2699 h 2699"/>
                  <a:gd name="T10" fmla="*/ 25 w 113"/>
                  <a:gd name="T11" fmla="*/ 2697 h 2699"/>
                  <a:gd name="T12" fmla="*/ 0 w 113"/>
                  <a:gd name="T13" fmla="*/ 2689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2689"/>
                    </a:moveTo>
                    <a:lnTo>
                      <a:pt x="21" y="0"/>
                    </a:lnTo>
                    <a:lnTo>
                      <a:pt x="113" y="2686"/>
                    </a:lnTo>
                    <a:lnTo>
                      <a:pt x="78" y="2697"/>
                    </a:lnTo>
                    <a:lnTo>
                      <a:pt x="49" y="2699"/>
                    </a:lnTo>
                    <a:lnTo>
                      <a:pt x="25" y="2697"/>
                    </a:lnTo>
                    <a:lnTo>
                      <a:pt x="0" y="2689"/>
                    </a:lnTo>
                    <a:close/>
                  </a:path>
                </a:pathLst>
              </a:custGeom>
              <a:solidFill>
                <a:srgbClr val="2DFF2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9337" name="Group 17"/>
            <p:cNvGrpSpPr>
              <a:grpSpLocks/>
            </p:cNvGrpSpPr>
            <p:nvPr/>
          </p:nvGrpSpPr>
          <p:grpSpPr bwMode="auto">
            <a:xfrm>
              <a:off x="421" y="1312"/>
              <a:ext cx="203" cy="2720"/>
              <a:chOff x="304" y="725"/>
              <a:chExt cx="203" cy="2720"/>
            </a:xfrm>
          </p:grpSpPr>
          <p:sp>
            <p:nvSpPr>
              <p:cNvPr id="99422" name="Freeform 18"/>
              <p:cNvSpPr>
                <a:spLocks/>
              </p:cNvSpPr>
              <p:nvPr/>
            </p:nvSpPr>
            <p:spPr bwMode="auto">
              <a:xfrm>
                <a:off x="304" y="725"/>
                <a:ext cx="113" cy="2699"/>
              </a:xfrm>
              <a:custGeom>
                <a:avLst/>
                <a:gdLst>
                  <a:gd name="T0" fmla="*/ 0 w 113"/>
                  <a:gd name="T1" fmla="*/ 8 h 2699"/>
                  <a:gd name="T2" fmla="*/ 81 w 113"/>
                  <a:gd name="T3" fmla="*/ 2699 h 2699"/>
                  <a:gd name="T4" fmla="*/ 113 w 113"/>
                  <a:gd name="T5" fmla="*/ 11 h 2699"/>
                  <a:gd name="T6" fmla="*/ 83 w 113"/>
                  <a:gd name="T7" fmla="*/ 3 h 2699"/>
                  <a:gd name="T8" fmla="*/ 51 w 113"/>
                  <a:gd name="T9" fmla="*/ 0 h 2699"/>
                  <a:gd name="T10" fmla="*/ 24 w 113"/>
                  <a:gd name="T11" fmla="*/ 3 h 2699"/>
                  <a:gd name="T12" fmla="*/ 0 w 113"/>
                  <a:gd name="T13" fmla="*/ 8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8"/>
                    </a:moveTo>
                    <a:lnTo>
                      <a:pt x="81" y="2699"/>
                    </a:lnTo>
                    <a:lnTo>
                      <a:pt x="113" y="11"/>
                    </a:lnTo>
                    <a:lnTo>
                      <a:pt x="83" y="3"/>
                    </a:lnTo>
                    <a:lnTo>
                      <a:pt x="51" y="0"/>
                    </a:lnTo>
                    <a:lnTo>
                      <a:pt x="24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1B2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423" name="Freeform 19"/>
              <p:cNvSpPr>
                <a:spLocks/>
              </p:cNvSpPr>
              <p:nvPr/>
            </p:nvSpPr>
            <p:spPr bwMode="auto">
              <a:xfrm>
                <a:off x="394" y="746"/>
                <a:ext cx="113" cy="2699"/>
              </a:xfrm>
              <a:custGeom>
                <a:avLst/>
                <a:gdLst>
                  <a:gd name="T0" fmla="*/ 0 w 113"/>
                  <a:gd name="T1" fmla="*/ 2689 h 2699"/>
                  <a:gd name="T2" fmla="*/ 21 w 113"/>
                  <a:gd name="T3" fmla="*/ 0 h 2699"/>
                  <a:gd name="T4" fmla="*/ 113 w 113"/>
                  <a:gd name="T5" fmla="*/ 2686 h 2699"/>
                  <a:gd name="T6" fmla="*/ 78 w 113"/>
                  <a:gd name="T7" fmla="*/ 2697 h 2699"/>
                  <a:gd name="T8" fmla="*/ 49 w 113"/>
                  <a:gd name="T9" fmla="*/ 2699 h 2699"/>
                  <a:gd name="T10" fmla="*/ 25 w 113"/>
                  <a:gd name="T11" fmla="*/ 2697 h 2699"/>
                  <a:gd name="T12" fmla="*/ 0 w 113"/>
                  <a:gd name="T13" fmla="*/ 2689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2689"/>
                    </a:moveTo>
                    <a:lnTo>
                      <a:pt x="21" y="0"/>
                    </a:lnTo>
                    <a:lnTo>
                      <a:pt x="113" y="2686"/>
                    </a:lnTo>
                    <a:lnTo>
                      <a:pt x="78" y="2697"/>
                    </a:lnTo>
                    <a:lnTo>
                      <a:pt x="49" y="2699"/>
                    </a:lnTo>
                    <a:lnTo>
                      <a:pt x="25" y="2697"/>
                    </a:lnTo>
                    <a:lnTo>
                      <a:pt x="0" y="2689"/>
                    </a:lnTo>
                    <a:close/>
                  </a:path>
                </a:pathLst>
              </a:custGeom>
              <a:solidFill>
                <a:srgbClr val="2DFF2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9338" name="Group 20"/>
            <p:cNvGrpSpPr>
              <a:grpSpLocks/>
            </p:cNvGrpSpPr>
            <p:nvPr/>
          </p:nvGrpSpPr>
          <p:grpSpPr bwMode="auto">
            <a:xfrm>
              <a:off x="544" y="1312"/>
              <a:ext cx="203" cy="2720"/>
              <a:chOff x="304" y="725"/>
              <a:chExt cx="203" cy="2720"/>
            </a:xfrm>
          </p:grpSpPr>
          <p:sp>
            <p:nvSpPr>
              <p:cNvPr id="99420" name="Freeform 21"/>
              <p:cNvSpPr>
                <a:spLocks/>
              </p:cNvSpPr>
              <p:nvPr/>
            </p:nvSpPr>
            <p:spPr bwMode="auto">
              <a:xfrm>
                <a:off x="304" y="725"/>
                <a:ext cx="113" cy="2699"/>
              </a:xfrm>
              <a:custGeom>
                <a:avLst/>
                <a:gdLst>
                  <a:gd name="T0" fmla="*/ 0 w 113"/>
                  <a:gd name="T1" fmla="*/ 8 h 2699"/>
                  <a:gd name="T2" fmla="*/ 81 w 113"/>
                  <a:gd name="T3" fmla="*/ 2699 h 2699"/>
                  <a:gd name="T4" fmla="*/ 113 w 113"/>
                  <a:gd name="T5" fmla="*/ 11 h 2699"/>
                  <a:gd name="T6" fmla="*/ 83 w 113"/>
                  <a:gd name="T7" fmla="*/ 3 h 2699"/>
                  <a:gd name="T8" fmla="*/ 51 w 113"/>
                  <a:gd name="T9" fmla="*/ 0 h 2699"/>
                  <a:gd name="T10" fmla="*/ 24 w 113"/>
                  <a:gd name="T11" fmla="*/ 3 h 2699"/>
                  <a:gd name="T12" fmla="*/ 0 w 113"/>
                  <a:gd name="T13" fmla="*/ 8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8"/>
                    </a:moveTo>
                    <a:lnTo>
                      <a:pt x="81" y="2699"/>
                    </a:lnTo>
                    <a:lnTo>
                      <a:pt x="113" y="11"/>
                    </a:lnTo>
                    <a:lnTo>
                      <a:pt x="83" y="3"/>
                    </a:lnTo>
                    <a:lnTo>
                      <a:pt x="51" y="0"/>
                    </a:lnTo>
                    <a:lnTo>
                      <a:pt x="24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1B2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421" name="Freeform 22"/>
              <p:cNvSpPr>
                <a:spLocks/>
              </p:cNvSpPr>
              <p:nvPr/>
            </p:nvSpPr>
            <p:spPr bwMode="auto">
              <a:xfrm>
                <a:off x="394" y="746"/>
                <a:ext cx="113" cy="2699"/>
              </a:xfrm>
              <a:custGeom>
                <a:avLst/>
                <a:gdLst>
                  <a:gd name="T0" fmla="*/ 0 w 113"/>
                  <a:gd name="T1" fmla="*/ 2689 h 2699"/>
                  <a:gd name="T2" fmla="*/ 21 w 113"/>
                  <a:gd name="T3" fmla="*/ 0 h 2699"/>
                  <a:gd name="T4" fmla="*/ 113 w 113"/>
                  <a:gd name="T5" fmla="*/ 2686 h 2699"/>
                  <a:gd name="T6" fmla="*/ 78 w 113"/>
                  <a:gd name="T7" fmla="*/ 2697 h 2699"/>
                  <a:gd name="T8" fmla="*/ 49 w 113"/>
                  <a:gd name="T9" fmla="*/ 2699 h 2699"/>
                  <a:gd name="T10" fmla="*/ 25 w 113"/>
                  <a:gd name="T11" fmla="*/ 2697 h 2699"/>
                  <a:gd name="T12" fmla="*/ 0 w 113"/>
                  <a:gd name="T13" fmla="*/ 2689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2689"/>
                    </a:moveTo>
                    <a:lnTo>
                      <a:pt x="21" y="0"/>
                    </a:lnTo>
                    <a:lnTo>
                      <a:pt x="113" y="2686"/>
                    </a:lnTo>
                    <a:lnTo>
                      <a:pt x="78" y="2697"/>
                    </a:lnTo>
                    <a:lnTo>
                      <a:pt x="49" y="2699"/>
                    </a:lnTo>
                    <a:lnTo>
                      <a:pt x="25" y="2697"/>
                    </a:lnTo>
                    <a:lnTo>
                      <a:pt x="0" y="2689"/>
                    </a:lnTo>
                    <a:close/>
                  </a:path>
                </a:pathLst>
              </a:custGeom>
              <a:solidFill>
                <a:srgbClr val="2DFF2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9339" name="Group 23"/>
            <p:cNvGrpSpPr>
              <a:grpSpLocks/>
            </p:cNvGrpSpPr>
            <p:nvPr/>
          </p:nvGrpSpPr>
          <p:grpSpPr bwMode="auto">
            <a:xfrm>
              <a:off x="666" y="1312"/>
              <a:ext cx="203" cy="2720"/>
              <a:chOff x="304" y="725"/>
              <a:chExt cx="203" cy="2720"/>
            </a:xfrm>
          </p:grpSpPr>
          <p:sp>
            <p:nvSpPr>
              <p:cNvPr id="99418" name="Freeform 24"/>
              <p:cNvSpPr>
                <a:spLocks/>
              </p:cNvSpPr>
              <p:nvPr/>
            </p:nvSpPr>
            <p:spPr bwMode="auto">
              <a:xfrm>
                <a:off x="304" y="725"/>
                <a:ext cx="113" cy="2699"/>
              </a:xfrm>
              <a:custGeom>
                <a:avLst/>
                <a:gdLst>
                  <a:gd name="T0" fmla="*/ 0 w 113"/>
                  <a:gd name="T1" fmla="*/ 8 h 2699"/>
                  <a:gd name="T2" fmla="*/ 81 w 113"/>
                  <a:gd name="T3" fmla="*/ 2699 h 2699"/>
                  <a:gd name="T4" fmla="*/ 113 w 113"/>
                  <a:gd name="T5" fmla="*/ 11 h 2699"/>
                  <a:gd name="T6" fmla="*/ 83 w 113"/>
                  <a:gd name="T7" fmla="*/ 3 h 2699"/>
                  <a:gd name="T8" fmla="*/ 51 w 113"/>
                  <a:gd name="T9" fmla="*/ 0 h 2699"/>
                  <a:gd name="T10" fmla="*/ 24 w 113"/>
                  <a:gd name="T11" fmla="*/ 3 h 2699"/>
                  <a:gd name="T12" fmla="*/ 0 w 113"/>
                  <a:gd name="T13" fmla="*/ 8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8"/>
                    </a:moveTo>
                    <a:lnTo>
                      <a:pt x="81" y="2699"/>
                    </a:lnTo>
                    <a:lnTo>
                      <a:pt x="113" y="11"/>
                    </a:lnTo>
                    <a:lnTo>
                      <a:pt x="83" y="3"/>
                    </a:lnTo>
                    <a:lnTo>
                      <a:pt x="51" y="0"/>
                    </a:lnTo>
                    <a:lnTo>
                      <a:pt x="24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1B2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419" name="Freeform 25"/>
              <p:cNvSpPr>
                <a:spLocks/>
              </p:cNvSpPr>
              <p:nvPr/>
            </p:nvSpPr>
            <p:spPr bwMode="auto">
              <a:xfrm>
                <a:off x="394" y="746"/>
                <a:ext cx="113" cy="2699"/>
              </a:xfrm>
              <a:custGeom>
                <a:avLst/>
                <a:gdLst>
                  <a:gd name="T0" fmla="*/ 0 w 113"/>
                  <a:gd name="T1" fmla="*/ 2689 h 2699"/>
                  <a:gd name="T2" fmla="*/ 21 w 113"/>
                  <a:gd name="T3" fmla="*/ 0 h 2699"/>
                  <a:gd name="T4" fmla="*/ 113 w 113"/>
                  <a:gd name="T5" fmla="*/ 2686 h 2699"/>
                  <a:gd name="T6" fmla="*/ 78 w 113"/>
                  <a:gd name="T7" fmla="*/ 2697 h 2699"/>
                  <a:gd name="T8" fmla="*/ 49 w 113"/>
                  <a:gd name="T9" fmla="*/ 2699 h 2699"/>
                  <a:gd name="T10" fmla="*/ 25 w 113"/>
                  <a:gd name="T11" fmla="*/ 2697 h 2699"/>
                  <a:gd name="T12" fmla="*/ 0 w 113"/>
                  <a:gd name="T13" fmla="*/ 2689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2689"/>
                    </a:moveTo>
                    <a:lnTo>
                      <a:pt x="21" y="0"/>
                    </a:lnTo>
                    <a:lnTo>
                      <a:pt x="113" y="2686"/>
                    </a:lnTo>
                    <a:lnTo>
                      <a:pt x="78" y="2697"/>
                    </a:lnTo>
                    <a:lnTo>
                      <a:pt x="49" y="2699"/>
                    </a:lnTo>
                    <a:lnTo>
                      <a:pt x="25" y="2697"/>
                    </a:lnTo>
                    <a:lnTo>
                      <a:pt x="0" y="2689"/>
                    </a:lnTo>
                    <a:close/>
                  </a:path>
                </a:pathLst>
              </a:custGeom>
              <a:solidFill>
                <a:srgbClr val="2DFF2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9340" name="Group 26"/>
            <p:cNvGrpSpPr>
              <a:grpSpLocks/>
            </p:cNvGrpSpPr>
            <p:nvPr/>
          </p:nvGrpSpPr>
          <p:grpSpPr bwMode="auto">
            <a:xfrm>
              <a:off x="911" y="1312"/>
              <a:ext cx="203" cy="2720"/>
              <a:chOff x="304" y="725"/>
              <a:chExt cx="203" cy="2720"/>
            </a:xfrm>
          </p:grpSpPr>
          <p:sp>
            <p:nvSpPr>
              <p:cNvPr id="99416" name="Freeform 27"/>
              <p:cNvSpPr>
                <a:spLocks/>
              </p:cNvSpPr>
              <p:nvPr/>
            </p:nvSpPr>
            <p:spPr bwMode="auto">
              <a:xfrm>
                <a:off x="304" y="725"/>
                <a:ext cx="113" cy="2699"/>
              </a:xfrm>
              <a:custGeom>
                <a:avLst/>
                <a:gdLst>
                  <a:gd name="T0" fmla="*/ 0 w 113"/>
                  <a:gd name="T1" fmla="*/ 8 h 2699"/>
                  <a:gd name="T2" fmla="*/ 81 w 113"/>
                  <a:gd name="T3" fmla="*/ 2699 h 2699"/>
                  <a:gd name="T4" fmla="*/ 113 w 113"/>
                  <a:gd name="T5" fmla="*/ 11 h 2699"/>
                  <a:gd name="T6" fmla="*/ 83 w 113"/>
                  <a:gd name="T7" fmla="*/ 3 h 2699"/>
                  <a:gd name="T8" fmla="*/ 51 w 113"/>
                  <a:gd name="T9" fmla="*/ 0 h 2699"/>
                  <a:gd name="T10" fmla="*/ 24 w 113"/>
                  <a:gd name="T11" fmla="*/ 3 h 2699"/>
                  <a:gd name="T12" fmla="*/ 0 w 113"/>
                  <a:gd name="T13" fmla="*/ 8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8"/>
                    </a:moveTo>
                    <a:lnTo>
                      <a:pt x="81" y="2699"/>
                    </a:lnTo>
                    <a:lnTo>
                      <a:pt x="113" y="11"/>
                    </a:lnTo>
                    <a:lnTo>
                      <a:pt x="83" y="3"/>
                    </a:lnTo>
                    <a:lnTo>
                      <a:pt x="51" y="0"/>
                    </a:lnTo>
                    <a:lnTo>
                      <a:pt x="24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1B2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417" name="Freeform 28"/>
              <p:cNvSpPr>
                <a:spLocks/>
              </p:cNvSpPr>
              <p:nvPr/>
            </p:nvSpPr>
            <p:spPr bwMode="auto">
              <a:xfrm>
                <a:off x="394" y="746"/>
                <a:ext cx="113" cy="2699"/>
              </a:xfrm>
              <a:custGeom>
                <a:avLst/>
                <a:gdLst>
                  <a:gd name="T0" fmla="*/ 0 w 113"/>
                  <a:gd name="T1" fmla="*/ 2689 h 2699"/>
                  <a:gd name="T2" fmla="*/ 21 w 113"/>
                  <a:gd name="T3" fmla="*/ 0 h 2699"/>
                  <a:gd name="T4" fmla="*/ 113 w 113"/>
                  <a:gd name="T5" fmla="*/ 2686 h 2699"/>
                  <a:gd name="T6" fmla="*/ 78 w 113"/>
                  <a:gd name="T7" fmla="*/ 2697 h 2699"/>
                  <a:gd name="T8" fmla="*/ 49 w 113"/>
                  <a:gd name="T9" fmla="*/ 2699 h 2699"/>
                  <a:gd name="T10" fmla="*/ 25 w 113"/>
                  <a:gd name="T11" fmla="*/ 2697 h 2699"/>
                  <a:gd name="T12" fmla="*/ 0 w 113"/>
                  <a:gd name="T13" fmla="*/ 2689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2689"/>
                    </a:moveTo>
                    <a:lnTo>
                      <a:pt x="21" y="0"/>
                    </a:lnTo>
                    <a:lnTo>
                      <a:pt x="113" y="2686"/>
                    </a:lnTo>
                    <a:lnTo>
                      <a:pt x="78" y="2697"/>
                    </a:lnTo>
                    <a:lnTo>
                      <a:pt x="49" y="2699"/>
                    </a:lnTo>
                    <a:lnTo>
                      <a:pt x="25" y="2697"/>
                    </a:lnTo>
                    <a:lnTo>
                      <a:pt x="0" y="2689"/>
                    </a:lnTo>
                    <a:close/>
                  </a:path>
                </a:pathLst>
              </a:custGeom>
              <a:solidFill>
                <a:srgbClr val="2DFF2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9341" name="Group 29"/>
            <p:cNvGrpSpPr>
              <a:grpSpLocks/>
            </p:cNvGrpSpPr>
            <p:nvPr/>
          </p:nvGrpSpPr>
          <p:grpSpPr bwMode="auto">
            <a:xfrm>
              <a:off x="1033" y="1312"/>
              <a:ext cx="203" cy="2720"/>
              <a:chOff x="304" y="725"/>
              <a:chExt cx="203" cy="2720"/>
            </a:xfrm>
          </p:grpSpPr>
          <p:sp>
            <p:nvSpPr>
              <p:cNvPr id="99414" name="Freeform 30"/>
              <p:cNvSpPr>
                <a:spLocks/>
              </p:cNvSpPr>
              <p:nvPr/>
            </p:nvSpPr>
            <p:spPr bwMode="auto">
              <a:xfrm>
                <a:off x="304" y="725"/>
                <a:ext cx="113" cy="2699"/>
              </a:xfrm>
              <a:custGeom>
                <a:avLst/>
                <a:gdLst>
                  <a:gd name="T0" fmla="*/ 0 w 113"/>
                  <a:gd name="T1" fmla="*/ 8 h 2699"/>
                  <a:gd name="T2" fmla="*/ 81 w 113"/>
                  <a:gd name="T3" fmla="*/ 2699 h 2699"/>
                  <a:gd name="T4" fmla="*/ 113 w 113"/>
                  <a:gd name="T5" fmla="*/ 11 h 2699"/>
                  <a:gd name="T6" fmla="*/ 83 w 113"/>
                  <a:gd name="T7" fmla="*/ 3 h 2699"/>
                  <a:gd name="T8" fmla="*/ 51 w 113"/>
                  <a:gd name="T9" fmla="*/ 0 h 2699"/>
                  <a:gd name="T10" fmla="*/ 24 w 113"/>
                  <a:gd name="T11" fmla="*/ 3 h 2699"/>
                  <a:gd name="T12" fmla="*/ 0 w 113"/>
                  <a:gd name="T13" fmla="*/ 8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8"/>
                    </a:moveTo>
                    <a:lnTo>
                      <a:pt x="81" y="2699"/>
                    </a:lnTo>
                    <a:lnTo>
                      <a:pt x="113" y="11"/>
                    </a:lnTo>
                    <a:lnTo>
                      <a:pt x="83" y="3"/>
                    </a:lnTo>
                    <a:lnTo>
                      <a:pt x="51" y="0"/>
                    </a:lnTo>
                    <a:lnTo>
                      <a:pt x="24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1B2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415" name="Freeform 31"/>
              <p:cNvSpPr>
                <a:spLocks/>
              </p:cNvSpPr>
              <p:nvPr/>
            </p:nvSpPr>
            <p:spPr bwMode="auto">
              <a:xfrm>
                <a:off x="394" y="746"/>
                <a:ext cx="113" cy="2699"/>
              </a:xfrm>
              <a:custGeom>
                <a:avLst/>
                <a:gdLst>
                  <a:gd name="T0" fmla="*/ 0 w 113"/>
                  <a:gd name="T1" fmla="*/ 2689 h 2699"/>
                  <a:gd name="T2" fmla="*/ 21 w 113"/>
                  <a:gd name="T3" fmla="*/ 0 h 2699"/>
                  <a:gd name="T4" fmla="*/ 113 w 113"/>
                  <a:gd name="T5" fmla="*/ 2686 h 2699"/>
                  <a:gd name="T6" fmla="*/ 78 w 113"/>
                  <a:gd name="T7" fmla="*/ 2697 h 2699"/>
                  <a:gd name="T8" fmla="*/ 49 w 113"/>
                  <a:gd name="T9" fmla="*/ 2699 h 2699"/>
                  <a:gd name="T10" fmla="*/ 25 w 113"/>
                  <a:gd name="T11" fmla="*/ 2697 h 2699"/>
                  <a:gd name="T12" fmla="*/ 0 w 113"/>
                  <a:gd name="T13" fmla="*/ 2689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2689"/>
                    </a:moveTo>
                    <a:lnTo>
                      <a:pt x="21" y="0"/>
                    </a:lnTo>
                    <a:lnTo>
                      <a:pt x="113" y="2686"/>
                    </a:lnTo>
                    <a:lnTo>
                      <a:pt x="78" y="2697"/>
                    </a:lnTo>
                    <a:lnTo>
                      <a:pt x="49" y="2699"/>
                    </a:lnTo>
                    <a:lnTo>
                      <a:pt x="25" y="2697"/>
                    </a:lnTo>
                    <a:lnTo>
                      <a:pt x="0" y="2689"/>
                    </a:lnTo>
                    <a:close/>
                  </a:path>
                </a:pathLst>
              </a:custGeom>
              <a:solidFill>
                <a:srgbClr val="2DFF2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9342" name="Group 32"/>
            <p:cNvGrpSpPr>
              <a:grpSpLocks/>
            </p:cNvGrpSpPr>
            <p:nvPr/>
          </p:nvGrpSpPr>
          <p:grpSpPr bwMode="auto">
            <a:xfrm>
              <a:off x="1400" y="1312"/>
              <a:ext cx="203" cy="2720"/>
              <a:chOff x="304" y="725"/>
              <a:chExt cx="203" cy="2720"/>
            </a:xfrm>
          </p:grpSpPr>
          <p:sp>
            <p:nvSpPr>
              <p:cNvPr id="99412" name="Freeform 33"/>
              <p:cNvSpPr>
                <a:spLocks/>
              </p:cNvSpPr>
              <p:nvPr/>
            </p:nvSpPr>
            <p:spPr bwMode="auto">
              <a:xfrm>
                <a:off x="304" y="725"/>
                <a:ext cx="113" cy="2699"/>
              </a:xfrm>
              <a:custGeom>
                <a:avLst/>
                <a:gdLst>
                  <a:gd name="T0" fmla="*/ 0 w 113"/>
                  <a:gd name="T1" fmla="*/ 8 h 2699"/>
                  <a:gd name="T2" fmla="*/ 81 w 113"/>
                  <a:gd name="T3" fmla="*/ 2699 h 2699"/>
                  <a:gd name="T4" fmla="*/ 113 w 113"/>
                  <a:gd name="T5" fmla="*/ 11 h 2699"/>
                  <a:gd name="T6" fmla="*/ 83 w 113"/>
                  <a:gd name="T7" fmla="*/ 3 h 2699"/>
                  <a:gd name="T8" fmla="*/ 51 w 113"/>
                  <a:gd name="T9" fmla="*/ 0 h 2699"/>
                  <a:gd name="T10" fmla="*/ 24 w 113"/>
                  <a:gd name="T11" fmla="*/ 3 h 2699"/>
                  <a:gd name="T12" fmla="*/ 0 w 113"/>
                  <a:gd name="T13" fmla="*/ 8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8"/>
                    </a:moveTo>
                    <a:lnTo>
                      <a:pt x="81" y="2699"/>
                    </a:lnTo>
                    <a:lnTo>
                      <a:pt x="113" y="11"/>
                    </a:lnTo>
                    <a:lnTo>
                      <a:pt x="83" y="3"/>
                    </a:lnTo>
                    <a:lnTo>
                      <a:pt x="51" y="0"/>
                    </a:lnTo>
                    <a:lnTo>
                      <a:pt x="24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1B2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413" name="Freeform 34"/>
              <p:cNvSpPr>
                <a:spLocks/>
              </p:cNvSpPr>
              <p:nvPr/>
            </p:nvSpPr>
            <p:spPr bwMode="auto">
              <a:xfrm>
                <a:off x="394" y="746"/>
                <a:ext cx="113" cy="2699"/>
              </a:xfrm>
              <a:custGeom>
                <a:avLst/>
                <a:gdLst>
                  <a:gd name="T0" fmla="*/ 0 w 113"/>
                  <a:gd name="T1" fmla="*/ 2689 h 2699"/>
                  <a:gd name="T2" fmla="*/ 21 w 113"/>
                  <a:gd name="T3" fmla="*/ 0 h 2699"/>
                  <a:gd name="T4" fmla="*/ 113 w 113"/>
                  <a:gd name="T5" fmla="*/ 2686 h 2699"/>
                  <a:gd name="T6" fmla="*/ 78 w 113"/>
                  <a:gd name="T7" fmla="*/ 2697 h 2699"/>
                  <a:gd name="T8" fmla="*/ 49 w 113"/>
                  <a:gd name="T9" fmla="*/ 2699 h 2699"/>
                  <a:gd name="T10" fmla="*/ 25 w 113"/>
                  <a:gd name="T11" fmla="*/ 2697 h 2699"/>
                  <a:gd name="T12" fmla="*/ 0 w 113"/>
                  <a:gd name="T13" fmla="*/ 2689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2689"/>
                    </a:moveTo>
                    <a:lnTo>
                      <a:pt x="21" y="0"/>
                    </a:lnTo>
                    <a:lnTo>
                      <a:pt x="113" y="2686"/>
                    </a:lnTo>
                    <a:lnTo>
                      <a:pt x="78" y="2697"/>
                    </a:lnTo>
                    <a:lnTo>
                      <a:pt x="49" y="2699"/>
                    </a:lnTo>
                    <a:lnTo>
                      <a:pt x="25" y="2697"/>
                    </a:lnTo>
                    <a:lnTo>
                      <a:pt x="0" y="2689"/>
                    </a:lnTo>
                    <a:close/>
                  </a:path>
                </a:pathLst>
              </a:custGeom>
              <a:solidFill>
                <a:srgbClr val="2DFF2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9343" name="Group 35"/>
            <p:cNvGrpSpPr>
              <a:grpSpLocks/>
            </p:cNvGrpSpPr>
            <p:nvPr/>
          </p:nvGrpSpPr>
          <p:grpSpPr bwMode="auto">
            <a:xfrm>
              <a:off x="1767" y="1312"/>
              <a:ext cx="203" cy="2720"/>
              <a:chOff x="304" y="725"/>
              <a:chExt cx="203" cy="2720"/>
            </a:xfrm>
          </p:grpSpPr>
          <p:sp>
            <p:nvSpPr>
              <p:cNvPr id="99410" name="Freeform 36"/>
              <p:cNvSpPr>
                <a:spLocks/>
              </p:cNvSpPr>
              <p:nvPr/>
            </p:nvSpPr>
            <p:spPr bwMode="auto">
              <a:xfrm>
                <a:off x="304" y="725"/>
                <a:ext cx="113" cy="2699"/>
              </a:xfrm>
              <a:custGeom>
                <a:avLst/>
                <a:gdLst>
                  <a:gd name="T0" fmla="*/ 0 w 113"/>
                  <a:gd name="T1" fmla="*/ 8 h 2699"/>
                  <a:gd name="T2" fmla="*/ 81 w 113"/>
                  <a:gd name="T3" fmla="*/ 2699 h 2699"/>
                  <a:gd name="T4" fmla="*/ 113 w 113"/>
                  <a:gd name="T5" fmla="*/ 11 h 2699"/>
                  <a:gd name="T6" fmla="*/ 83 w 113"/>
                  <a:gd name="T7" fmla="*/ 3 h 2699"/>
                  <a:gd name="T8" fmla="*/ 51 w 113"/>
                  <a:gd name="T9" fmla="*/ 0 h 2699"/>
                  <a:gd name="T10" fmla="*/ 24 w 113"/>
                  <a:gd name="T11" fmla="*/ 3 h 2699"/>
                  <a:gd name="T12" fmla="*/ 0 w 113"/>
                  <a:gd name="T13" fmla="*/ 8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8"/>
                    </a:moveTo>
                    <a:lnTo>
                      <a:pt x="81" y="2699"/>
                    </a:lnTo>
                    <a:lnTo>
                      <a:pt x="113" y="11"/>
                    </a:lnTo>
                    <a:lnTo>
                      <a:pt x="83" y="3"/>
                    </a:lnTo>
                    <a:lnTo>
                      <a:pt x="51" y="0"/>
                    </a:lnTo>
                    <a:lnTo>
                      <a:pt x="24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1B2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411" name="Freeform 37"/>
              <p:cNvSpPr>
                <a:spLocks/>
              </p:cNvSpPr>
              <p:nvPr/>
            </p:nvSpPr>
            <p:spPr bwMode="auto">
              <a:xfrm>
                <a:off x="394" y="746"/>
                <a:ext cx="113" cy="2699"/>
              </a:xfrm>
              <a:custGeom>
                <a:avLst/>
                <a:gdLst>
                  <a:gd name="T0" fmla="*/ 0 w 113"/>
                  <a:gd name="T1" fmla="*/ 2689 h 2699"/>
                  <a:gd name="T2" fmla="*/ 21 w 113"/>
                  <a:gd name="T3" fmla="*/ 0 h 2699"/>
                  <a:gd name="T4" fmla="*/ 113 w 113"/>
                  <a:gd name="T5" fmla="*/ 2686 h 2699"/>
                  <a:gd name="T6" fmla="*/ 78 w 113"/>
                  <a:gd name="T7" fmla="*/ 2697 h 2699"/>
                  <a:gd name="T8" fmla="*/ 49 w 113"/>
                  <a:gd name="T9" fmla="*/ 2699 h 2699"/>
                  <a:gd name="T10" fmla="*/ 25 w 113"/>
                  <a:gd name="T11" fmla="*/ 2697 h 2699"/>
                  <a:gd name="T12" fmla="*/ 0 w 113"/>
                  <a:gd name="T13" fmla="*/ 2689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2689"/>
                    </a:moveTo>
                    <a:lnTo>
                      <a:pt x="21" y="0"/>
                    </a:lnTo>
                    <a:lnTo>
                      <a:pt x="113" y="2686"/>
                    </a:lnTo>
                    <a:lnTo>
                      <a:pt x="78" y="2697"/>
                    </a:lnTo>
                    <a:lnTo>
                      <a:pt x="49" y="2699"/>
                    </a:lnTo>
                    <a:lnTo>
                      <a:pt x="25" y="2697"/>
                    </a:lnTo>
                    <a:lnTo>
                      <a:pt x="0" y="2689"/>
                    </a:lnTo>
                    <a:close/>
                  </a:path>
                </a:pathLst>
              </a:custGeom>
              <a:solidFill>
                <a:srgbClr val="2DFF2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9344" name="Group 38"/>
            <p:cNvGrpSpPr>
              <a:grpSpLocks/>
            </p:cNvGrpSpPr>
            <p:nvPr/>
          </p:nvGrpSpPr>
          <p:grpSpPr bwMode="auto">
            <a:xfrm>
              <a:off x="2134" y="1312"/>
              <a:ext cx="203" cy="2720"/>
              <a:chOff x="304" y="725"/>
              <a:chExt cx="203" cy="2720"/>
            </a:xfrm>
          </p:grpSpPr>
          <p:sp>
            <p:nvSpPr>
              <p:cNvPr id="99408" name="Freeform 39"/>
              <p:cNvSpPr>
                <a:spLocks/>
              </p:cNvSpPr>
              <p:nvPr/>
            </p:nvSpPr>
            <p:spPr bwMode="auto">
              <a:xfrm>
                <a:off x="304" y="725"/>
                <a:ext cx="113" cy="2699"/>
              </a:xfrm>
              <a:custGeom>
                <a:avLst/>
                <a:gdLst>
                  <a:gd name="T0" fmla="*/ 0 w 113"/>
                  <a:gd name="T1" fmla="*/ 8 h 2699"/>
                  <a:gd name="T2" fmla="*/ 81 w 113"/>
                  <a:gd name="T3" fmla="*/ 2699 h 2699"/>
                  <a:gd name="T4" fmla="*/ 113 w 113"/>
                  <a:gd name="T5" fmla="*/ 11 h 2699"/>
                  <a:gd name="T6" fmla="*/ 83 w 113"/>
                  <a:gd name="T7" fmla="*/ 3 h 2699"/>
                  <a:gd name="T8" fmla="*/ 51 w 113"/>
                  <a:gd name="T9" fmla="*/ 0 h 2699"/>
                  <a:gd name="T10" fmla="*/ 24 w 113"/>
                  <a:gd name="T11" fmla="*/ 3 h 2699"/>
                  <a:gd name="T12" fmla="*/ 0 w 113"/>
                  <a:gd name="T13" fmla="*/ 8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8"/>
                    </a:moveTo>
                    <a:lnTo>
                      <a:pt x="81" y="2699"/>
                    </a:lnTo>
                    <a:lnTo>
                      <a:pt x="113" y="11"/>
                    </a:lnTo>
                    <a:lnTo>
                      <a:pt x="83" y="3"/>
                    </a:lnTo>
                    <a:lnTo>
                      <a:pt x="51" y="0"/>
                    </a:lnTo>
                    <a:lnTo>
                      <a:pt x="24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1B2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409" name="Freeform 40"/>
              <p:cNvSpPr>
                <a:spLocks/>
              </p:cNvSpPr>
              <p:nvPr/>
            </p:nvSpPr>
            <p:spPr bwMode="auto">
              <a:xfrm>
                <a:off x="394" y="746"/>
                <a:ext cx="113" cy="2699"/>
              </a:xfrm>
              <a:custGeom>
                <a:avLst/>
                <a:gdLst>
                  <a:gd name="T0" fmla="*/ 0 w 113"/>
                  <a:gd name="T1" fmla="*/ 2689 h 2699"/>
                  <a:gd name="T2" fmla="*/ 21 w 113"/>
                  <a:gd name="T3" fmla="*/ 0 h 2699"/>
                  <a:gd name="T4" fmla="*/ 113 w 113"/>
                  <a:gd name="T5" fmla="*/ 2686 h 2699"/>
                  <a:gd name="T6" fmla="*/ 78 w 113"/>
                  <a:gd name="T7" fmla="*/ 2697 h 2699"/>
                  <a:gd name="T8" fmla="*/ 49 w 113"/>
                  <a:gd name="T9" fmla="*/ 2699 h 2699"/>
                  <a:gd name="T10" fmla="*/ 25 w 113"/>
                  <a:gd name="T11" fmla="*/ 2697 h 2699"/>
                  <a:gd name="T12" fmla="*/ 0 w 113"/>
                  <a:gd name="T13" fmla="*/ 2689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2689"/>
                    </a:moveTo>
                    <a:lnTo>
                      <a:pt x="21" y="0"/>
                    </a:lnTo>
                    <a:lnTo>
                      <a:pt x="113" y="2686"/>
                    </a:lnTo>
                    <a:lnTo>
                      <a:pt x="78" y="2697"/>
                    </a:lnTo>
                    <a:lnTo>
                      <a:pt x="49" y="2699"/>
                    </a:lnTo>
                    <a:lnTo>
                      <a:pt x="25" y="2697"/>
                    </a:lnTo>
                    <a:lnTo>
                      <a:pt x="0" y="2689"/>
                    </a:lnTo>
                    <a:close/>
                  </a:path>
                </a:pathLst>
              </a:custGeom>
              <a:solidFill>
                <a:srgbClr val="2DFF2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9345" name="Group 41"/>
            <p:cNvGrpSpPr>
              <a:grpSpLocks/>
            </p:cNvGrpSpPr>
            <p:nvPr/>
          </p:nvGrpSpPr>
          <p:grpSpPr bwMode="auto">
            <a:xfrm>
              <a:off x="2500" y="1312"/>
              <a:ext cx="203" cy="2720"/>
              <a:chOff x="304" y="725"/>
              <a:chExt cx="203" cy="2720"/>
            </a:xfrm>
          </p:grpSpPr>
          <p:sp>
            <p:nvSpPr>
              <p:cNvPr id="99406" name="Freeform 42"/>
              <p:cNvSpPr>
                <a:spLocks/>
              </p:cNvSpPr>
              <p:nvPr/>
            </p:nvSpPr>
            <p:spPr bwMode="auto">
              <a:xfrm>
                <a:off x="304" y="725"/>
                <a:ext cx="113" cy="2699"/>
              </a:xfrm>
              <a:custGeom>
                <a:avLst/>
                <a:gdLst>
                  <a:gd name="T0" fmla="*/ 0 w 113"/>
                  <a:gd name="T1" fmla="*/ 8 h 2699"/>
                  <a:gd name="T2" fmla="*/ 81 w 113"/>
                  <a:gd name="T3" fmla="*/ 2699 h 2699"/>
                  <a:gd name="T4" fmla="*/ 113 w 113"/>
                  <a:gd name="T5" fmla="*/ 11 h 2699"/>
                  <a:gd name="T6" fmla="*/ 83 w 113"/>
                  <a:gd name="T7" fmla="*/ 3 h 2699"/>
                  <a:gd name="T8" fmla="*/ 51 w 113"/>
                  <a:gd name="T9" fmla="*/ 0 h 2699"/>
                  <a:gd name="T10" fmla="*/ 24 w 113"/>
                  <a:gd name="T11" fmla="*/ 3 h 2699"/>
                  <a:gd name="T12" fmla="*/ 0 w 113"/>
                  <a:gd name="T13" fmla="*/ 8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8"/>
                    </a:moveTo>
                    <a:lnTo>
                      <a:pt x="81" y="2699"/>
                    </a:lnTo>
                    <a:lnTo>
                      <a:pt x="113" y="11"/>
                    </a:lnTo>
                    <a:lnTo>
                      <a:pt x="83" y="3"/>
                    </a:lnTo>
                    <a:lnTo>
                      <a:pt x="51" y="0"/>
                    </a:lnTo>
                    <a:lnTo>
                      <a:pt x="24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1B2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407" name="Freeform 43"/>
              <p:cNvSpPr>
                <a:spLocks/>
              </p:cNvSpPr>
              <p:nvPr/>
            </p:nvSpPr>
            <p:spPr bwMode="auto">
              <a:xfrm>
                <a:off x="394" y="746"/>
                <a:ext cx="113" cy="2699"/>
              </a:xfrm>
              <a:custGeom>
                <a:avLst/>
                <a:gdLst>
                  <a:gd name="T0" fmla="*/ 0 w 113"/>
                  <a:gd name="T1" fmla="*/ 2689 h 2699"/>
                  <a:gd name="T2" fmla="*/ 21 w 113"/>
                  <a:gd name="T3" fmla="*/ 0 h 2699"/>
                  <a:gd name="T4" fmla="*/ 113 w 113"/>
                  <a:gd name="T5" fmla="*/ 2686 h 2699"/>
                  <a:gd name="T6" fmla="*/ 78 w 113"/>
                  <a:gd name="T7" fmla="*/ 2697 h 2699"/>
                  <a:gd name="T8" fmla="*/ 49 w 113"/>
                  <a:gd name="T9" fmla="*/ 2699 h 2699"/>
                  <a:gd name="T10" fmla="*/ 25 w 113"/>
                  <a:gd name="T11" fmla="*/ 2697 h 2699"/>
                  <a:gd name="T12" fmla="*/ 0 w 113"/>
                  <a:gd name="T13" fmla="*/ 2689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2689"/>
                    </a:moveTo>
                    <a:lnTo>
                      <a:pt x="21" y="0"/>
                    </a:lnTo>
                    <a:lnTo>
                      <a:pt x="113" y="2686"/>
                    </a:lnTo>
                    <a:lnTo>
                      <a:pt x="78" y="2697"/>
                    </a:lnTo>
                    <a:lnTo>
                      <a:pt x="49" y="2699"/>
                    </a:lnTo>
                    <a:lnTo>
                      <a:pt x="25" y="2697"/>
                    </a:lnTo>
                    <a:lnTo>
                      <a:pt x="0" y="2689"/>
                    </a:lnTo>
                    <a:close/>
                  </a:path>
                </a:pathLst>
              </a:custGeom>
              <a:solidFill>
                <a:srgbClr val="2DFF2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9346" name="Group 44"/>
            <p:cNvGrpSpPr>
              <a:grpSpLocks/>
            </p:cNvGrpSpPr>
            <p:nvPr/>
          </p:nvGrpSpPr>
          <p:grpSpPr bwMode="auto">
            <a:xfrm>
              <a:off x="2623" y="1312"/>
              <a:ext cx="203" cy="2720"/>
              <a:chOff x="304" y="725"/>
              <a:chExt cx="203" cy="2720"/>
            </a:xfrm>
          </p:grpSpPr>
          <p:sp>
            <p:nvSpPr>
              <p:cNvPr id="99404" name="Freeform 45"/>
              <p:cNvSpPr>
                <a:spLocks/>
              </p:cNvSpPr>
              <p:nvPr/>
            </p:nvSpPr>
            <p:spPr bwMode="auto">
              <a:xfrm>
                <a:off x="304" y="725"/>
                <a:ext cx="113" cy="2699"/>
              </a:xfrm>
              <a:custGeom>
                <a:avLst/>
                <a:gdLst>
                  <a:gd name="T0" fmla="*/ 0 w 113"/>
                  <a:gd name="T1" fmla="*/ 8 h 2699"/>
                  <a:gd name="T2" fmla="*/ 81 w 113"/>
                  <a:gd name="T3" fmla="*/ 2699 h 2699"/>
                  <a:gd name="T4" fmla="*/ 113 w 113"/>
                  <a:gd name="T5" fmla="*/ 11 h 2699"/>
                  <a:gd name="T6" fmla="*/ 83 w 113"/>
                  <a:gd name="T7" fmla="*/ 3 h 2699"/>
                  <a:gd name="T8" fmla="*/ 51 w 113"/>
                  <a:gd name="T9" fmla="*/ 0 h 2699"/>
                  <a:gd name="T10" fmla="*/ 24 w 113"/>
                  <a:gd name="T11" fmla="*/ 3 h 2699"/>
                  <a:gd name="T12" fmla="*/ 0 w 113"/>
                  <a:gd name="T13" fmla="*/ 8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8"/>
                    </a:moveTo>
                    <a:lnTo>
                      <a:pt x="81" y="2699"/>
                    </a:lnTo>
                    <a:lnTo>
                      <a:pt x="113" y="11"/>
                    </a:lnTo>
                    <a:lnTo>
                      <a:pt x="83" y="3"/>
                    </a:lnTo>
                    <a:lnTo>
                      <a:pt x="51" y="0"/>
                    </a:lnTo>
                    <a:lnTo>
                      <a:pt x="24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1B2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405" name="Freeform 46"/>
              <p:cNvSpPr>
                <a:spLocks/>
              </p:cNvSpPr>
              <p:nvPr/>
            </p:nvSpPr>
            <p:spPr bwMode="auto">
              <a:xfrm>
                <a:off x="394" y="746"/>
                <a:ext cx="113" cy="2699"/>
              </a:xfrm>
              <a:custGeom>
                <a:avLst/>
                <a:gdLst>
                  <a:gd name="T0" fmla="*/ 0 w 113"/>
                  <a:gd name="T1" fmla="*/ 2689 h 2699"/>
                  <a:gd name="T2" fmla="*/ 21 w 113"/>
                  <a:gd name="T3" fmla="*/ 0 h 2699"/>
                  <a:gd name="T4" fmla="*/ 113 w 113"/>
                  <a:gd name="T5" fmla="*/ 2686 h 2699"/>
                  <a:gd name="T6" fmla="*/ 78 w 113"/>
                  <a:gd name="T7" fmla="*/ 2697 h 2699"/>
                  <a:gd name="T8" fmla="*/ 49 w 113"/>
                  <a:gd name="T9" fmla="*/ 2699 h 2699"/>
                  <a:gd name="T10" fmla="*/ 25 w 113"/>
                  <a:gd name="T11" fmla="*/ 2697 h 2699"/>
                  <a:gd name="T12" fmla="*/ 0 w 113"/>
                  <a:gd name="T13" fmla="*/ 2689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2689"/>
                    </a:moveTo>
                    <a:lnTo>
                      <a:pt x="21" y="0"/>
                    </a:lnTo>
                    <a:lnTo>
                      <a:pt x="113" y="2686"/>
                    </a:lnTo>
                    <a:lnTo>
                      <a:pt x="78" y="2697"/>
                    </a:lnTo>
                    <a:lnTo>
                      <a:pt x="49" y="2699"/>
                    </a:lnTo>
                    <a:lnTo>
                      <a:pt x="25" y="2697"/>
                    </a:lnTo>
                    <a:lnTo>
                      <a:pt x="0" y="2689"/>
                    </a:lnTo>
                    <a:close/>
                  </a:path>
                </a:pathLst>
              </a:custGeom>
              <a:solidFill>
                <a:srgbClr val="2DFF2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9347" name="Group 47"/>
            <p:cNvGrpSpPr>
              <a:grpSpLocks/>
            </p:cNvGrpSpPr>
            <p:nvPr/>
          </p:nvGrpSpPr>
          <p:grpSpPr bwMode="auto">
            <a:xfrm>
              <a:off x="2745" y="1312"/>
              <a:ext cx="203" cy="2720"/>
              <a:chOff x="304" y="725"/>
              <a:chExt cx="203" cy="2720"/>
            </a:xfrm>
          </p:grpSpPr>
          <p:sp>
            <p:nvSpPr>
              <p:cNvPr id="99402" name="Freeform 48"/>
              <p:cNvSpPr>
                <a:spLocks/>
              </p:cNvSpPr>
              <p:nvPr/>
            </p:nvSpPr>
            <p:spPr bwMode="auto">
              <a:xfrm>
                <a:off x="304" y="725"/>
                <a:ext cx="113" cy="2699"/>
              </a:xfrm>
              <a:custGeom>
                <a:avLst/>
                <a:gdLst>
                  <a:gd name="T0" fmla="*/ 0 w 113"/>
                  <a:gd name="T1" fmla="*/ 8 h 2699"/>
                  <a:gd name="T2" fmla="*/ 81 w 113"/>
                  <a:gd name="T3" fmla="*/ 2699 h 2699"/>
                  <a:gd name="T4" fmla="*/ 113 w 113"/>
                  <a:gd name="T5" fmla="*/ 11 h 2699"/>
                  <a:gd name="T6" fmla="*/ 83 w 113"/>
                  <a:gd name="T7" fmla="*/ 3 h 2699"/>
                  <a:gd name="T8" fmla="*/ 51 w 113"/>
                  <a:gd name="T9" fmla="*/ 0 h 2699"/>
                  <a:gd name="T10" fmla="*/ 24 w 113"/>
                  <a:gd name="T11" fmla="*/ 3 h 2699"/>
                  <a:gd name="T12" fmla="*/ 0 w 113"/>
                  <a:gd name="T13" fmla="*/ 8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8"/>
                    </a:moveTo>
                    <a:lnTo>
                      <a:pt x="81" y="2699"/>
                    </a:lnTo>
                    <a:lnTo>
                      <a:pt x="113" y="11"/>
                    </a:lnTo>
                    <a:lnTo>
                      <a:pt x="83" y="3"/>
                    </a:lnTo>
                    <a:lnTo>
                      <a:pt x="51" y="0"/>
                    </a:lnTo>
                    <a:lnTo>
                      <a:pt x="24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1B2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403" name="Freeform 49"/>
              <p:cNvSpPr>
                <a:spLocks/>
              </p:cNvSpPr>
              <p:nvPr/>
            </p:nvSpPr>
            <p:spPr bwMode="auto">
              <a:xfrm>
                <a:off x="394" y="746"/>
                <a:ext cx="113" cy="2699"/>
              </a:xfrm>
              <a:custGeom>
                <a:avLst/>
                <a:gdLst>
                  <a:gd name="T0" fmla="*/ 0 w 113"/>
                  <a:gd name="T1" fmla="*/ 2689 h 2699"/>
                  <a:gd name="T2" fmla="*/ 21 w 113"/>
                  <a:gd name="T3" fmla="*/ 0 h 2699"/>
                  <a:gd name="T4" fmla="*/ 113 w 113"/>
                  <a:gd name="T5" fmla="*/ 2686 h 2699"/>
                  <a:gd name="T6" fmla="*/ 78 w 113"/>
                  <a:gd name="T7" fmla="*/ 2697 h 2699"/>
                  <a:gd name="T8" fmla="*/ 49 w 113"/>
                  <a:gd name="T9" fmla="*/ 2699 h 2699"/>
                  <a:gd name="T10" fmla="*/ 25 w 113"/>
                  <a:gd name="T11" fmla="*/ 2697 h 2699"/>
                  <a:gd name="T12" fmla="*/ 0 w 113"/>
                  <a:gd name="T13" fmla="*/ 2689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2689"/>
                    </a:moveTo>
                    <a:lnTo>
                      <a:pt x="21" y="0"/>
                    </a:lnTo>
                    <a:lnTo>
                      <a:pt x="113" y="2686"/>
                    </a:lnTo>
                    <a:lnTo>
                      <a:pt x="78" y="2697"/>
                    </a:lnTo>
                    <a:lnTo>
                      <a:pt x="49" y="2699"/>
                    </a:lnTo>
                    <a:lnTo>
                      <a:pt x="25" y="2697"/>
                    </a:lnTo>
                    <a:lnTo>
                      <a:pt x="0" y="2689"/>
                    </a:lnTo>
                    <a:close/>
                  </a:path>
                </a:pathLst>
              </a:custGeom>
              <a:solidFill>
                <a:srgbClr val="2DFF2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9348" name="Group 50"/>
            <p:cNvGrpSpPr>
              <a:grpSpLocks/>
            </p:cNvGrpSpPr>
            <p:nvPr/>
          </p:nvGrpSpPr>
          <p:grpSpPr bwMode="auto">
            <a:xfrm>
              <a:off x="2867" y="1312"/>
              <a:ext cx="203" cy="2720"/>
              <a:chOff x="304" y="725"/>
              <a:chExt cx="203" cy="2720"/>
            </a:xfrm>
          </p:grpSpPr>
          <p:sp>
            <p:nvSpPr>
              <p:cNvPr id="99400" name="Freeform 51"/>
              <p:cNvSpPr>
                <a:spLocks/>
              </p:cNvSpPr>
              <p:nvPr/>
            </p:nvSpPr>
            <p:spPr bwMode="auto">
              <a:xfrm>
                <a:off x="304" y="725"/>
                <a:ext cx="113" cy="2699"/>
              </a:xfrm>
              <a:custGeom>
                <a:avLst/>
                <a:gdLst>
                  <a:gd name="T0" fmla="*/ 0 w 113"/>
                  <a:gd name="T1" fmla="*/ 8 h 2699"/>
                  <a:gd name="T2" fmla="*/ 81 w 113"/>
                  <a:gd name="T3" fmla="*/ 2699 h 2699"/>
                  <a:gd name="T4" fmla="*/ 113 w 113"/>
                  <a:gd name="T5" fmla="*/ 11 h 2699"/>
                  <a:gd name="T6" fmla="*/ 83 w 113"/>
                  <a:gd name="T7" fmla="*/ 3 h 2699"/>
                  <a:gd name="T8" fmla="*/ 51 w 113"/>
                  <a:gd name="T9" fmla="*/ 0 h 2699"/>
                  <a:gd name="T10" fmla="*/ 24 w 113"/>
                  <a:gd name="T11" fmla="*/ 3 h 2699"/>
                  <a:gd name="T12" fmla="*/ 0 w 113"/>
                  <a:gd name="T13" fmla="*/ 8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8"/>
                    </a:moveTo>
                    <a:lnTo>
                      <a:pt x="81" y="2699"/>
                    </a:lnTo>
                    <a:lnTo>
                      <a:pt x="113" y="11"/>
                    </a:lnTo>
                    <a:lnTo>
                      <a:pt x="83" y="3"/>
                    </a:lnTo>
                    <a:lnTo>
                      <a:pt x="51" y="0"/>
                    </a:lnTo>
                    <a:lnTo>
                      <a:pt x="24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1B2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401" name="Freeform 52"/>
              <p:cNvSpPr>
                <a:spLocks/>
              </p:cNvSpPr>
              <p:nvPr/>
            </p:nvSpPr>
            <p:spPr bwMode="auto">
              <a:xfrm>
                <a:off x="394" y="746"/>
                <a:ext cx="113" cy="2699"/>
              </a:xfrm>
              <a:custGeom>
                <a:avLst/>
                <a:gdLst>
                  <a:gd name="T0" fmla="*/ 0 w 113"/>
                  <a:gd name="T1" fmla="*/ 2689 h 2699"/>
                  <a:gd name="T2" fmla="*/ 21 w 113"/>
                  <a:gd name="T3" fmla="*/ 0 h 2699"/>
                  <a:gd name="T4" fmla="*/ 113 w 113"/>
                  <a:gd name="T5" fmla="*/ 2686 h 2699"/>
                  <a:gd name="T6" fmla="*/ 78 w 113"/>
                  <a:gd name="T7" fmla="*/ 2697 h 2699"/>
                  <a:gd name="T8" fmla="*/ 49 w 113"/>
                  <a:gd name="T9" fmla="*/ 2699 h 2699"/>
                  <a:gd name="T10" fmla="*/ 25 w 113"/>
                  <a:gd name="T11" fmla="*/ 2697 h 2699"/>
                  <a:gd name="T12" fmla="*/ 0 w 113"/>
                  <a:gd name="T13" fmla="*/ 2689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2689"/>
                    </a:moveTo>
                    <a:lnTo>
                      <a:pt x="21" y="0"/>
                    </a:lnTo>
                    <a:lnTo>
                      <a:pt x="113" y="2686"/>
                    </a:lnTo>
                    <a:lnTo>
                      <a:pt x="78" y="2697"/>
                    </a:lnTo>
                    <a:lnTo>
                      <a:pt x="49" y="2699"/>
                    </a:lnTo>
                    <a:lnTo>
                      <a:pt x="25" y="2697"/>
                    </a:lnTo>
                    <a:lnTo>
                      <a:pt x="0" y="2689"/>
                    </a:lnTo>
                    <a:close/>
                  </a:path>
                </a:pathLst>
              </a:custGeom>
              <a:solidFill>
                <a:srgbClr val="2DFF2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9349" name="Group 53"/>
            <p:cNvGrpSpPr>
              <a:grpSpLocks/>
            </p:cNvGrpSpPr>
            <p:nvPr/>
          </p:nvGrpSpPr>
          <p:grpSpPr bwMode="auto">
            <a:xfrm>
              <a:off x="2378" y="1312"/>
              <a:ext cx="203" cy="2720"/>
              <a:chOff x="304" y="725"/>
              <a:chExt cx="203" cy="2720"/>
            </a:xfrm>
          </p:grpSpPr>
          <p:sp>
            <p:nvSpPr>
              <p:cNvPr id="99398" name="Freeform 54"/>
              <p:cNvSpPr>
                <a:spLocks/>
              </p:cNvSpPr>
              <p:nvPr/>
            </p:nvSpPr>
            <p:spPr bwMode="auto">
              <a:xfrm>
                <a:off x="304" y="725"/>
                <a:ext cx="113" cy="2699"/>
              </a:xfrm>
              <a:custGeom>
                <a:avLst/>
                <a:gdLst>
                  <a:gd name="T0" fmla="*/ 0 w 113"/>
                  <a:gd name="T1" fmla="*/ 8 h 2699"/>
                  <a:gd name="T2" fmla="*/ 81 w 113"/>
                  <a:gd name="T3" fmla="*/ 2699 h 2699"/>
                  <a:gd name="T4" fmla="*/ 113 w 113"/>
                  <a:gd name="T5" fmla="*/ 11 h 2699"/>
                  <a:gd name="T6" fmla="*/ 83 w 113"/>
                  <a:gd name="T7" fmla="*/ 3 h 2699"/>
                  <a:gd name="T8" fmla="*/ 51 w 113"/>
                  <a:gd name="T9" fmla="*/ 0 h 2699"/>
                  <a:gd name="T10" fmla="*/ 24 w 113"/>
                  <a:gd name="T11" fmla="*/ 3 h 2699"/>
                  <a:gd name="T12" fmla="*/ 0 w 113"/>
                  <a:gd name="T13" fmla="*/ 8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8"/>
                    </a:moveTo>
                    <a:lnTo>
                      <a:pt x="81" y="2699"/>
                    </a:lnTo>
                    <a:lnTo>
                      <a:pt x="113" y="11"/>
                    </a:lnTo>
                    <a:lnTo>
                      <a:pt x="83" y="3"/>
                    </a:lnTo>
                    <a:lnTo>
                      <a:pt x="51" y="0"/>
                    </a:lnTo>
                    <a:lnTo>
                      <a:pt x="24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1B2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99" name="Freeform 55"/>
              <p:cNvSpPr>
                <a:spLocks/>
              </p:cNvSpPr>
              <p:nvPr/>
            </p:nvSpPr>
            <p:spPr bwMode="auto">
              <a:xfrm>
                <a:off x="394" y="746"/>
                <a:ext cx="113" cy="2699"/>
              </a:xfrm>
              <a:custGeom>
                <a:avLst/>
                <a:gdLst>
                  <a:gd name="T0" fmla="*/ 0 w 113"/>
                  <a:gd name="T1" fmla="*/ 2689 h 2699"/>
                  <a:gd name="T2" fmla="*/ 21 w 113"/>
                  <a:gd name="T3" fmla="*/ 0 h 2699"/>
                  <a:gd name="T4" fmla="*/ 113 w 113"/>
                  <a:gd name="T5" fmla="*/ 2686 h 2699"/>
                  <a:gd name="T6" fmla="*/ 78 w 113"/>
                  <a:gd name="T7" fmla="*/ 2697 h 2699"/>
                  <a:gd name="T8" fmla="*/ 49 w 113"/>
                  <a:gd name="T9" fmla="*/ 2699 h 2699"/>
                  <a:gd name="T10" fmla="*/ 25 w 113"/>
                  <a:gd name="T11" fmla="*/ 2697 h 2699"/>
                  <a:gd name="T12" fmla="*/ 0 w 113"/>
                  <a:gd name="T13" fmla="*/ 2689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2689"/>
                    </a:moveTo>
                    <a:lnTo>
                      <a:pt x="21" y="0"/>
                    </a:lnTo>
                    <a:lnTo>
                      <a:pt x="113" y="2686"/>
                    </a:lnTo>
                    <a:lnTo>
                      <a:pt x="78" y="2697"/>
                    </a:lnTo>
                    <a:lnTo>
                      <a:pt x="49" y="2699"/>
                    </a:lnTo>
                    <a:lnTo>
                      <a:pt x="25" y="2697"/>
                    </a:lnTo>
                    <a:lnTo>
                      <a:pt x="0" y="2689"/>
                    </a:lnTo>
                    <a:close/>
                  </a:path>
                </a:pathLst>
              </a:custGeom>
              <a:solidFill>
                <a:srgbClr val="2DFF2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9350" name="Group 56"/>
            <p:cNvGrpSpPr>
              <a:grpSpLocks/>
            </p:cNvGrpSpPr>
            <p:nvPr/>
          </p:nvGrpSpPr>
          <p:grpSpPr bwMode="auto">
            <a:xfrm>
              <a:off x="3234" y="1312"/>
              <a:ext cx="203" cy="2720"/>
              <a:chOff x="304" y="725"/>
              <a:chExt cx="203" cy="2720"/>
            </a:xfrm>
          </p:grpSpPr>
          <p:sp>
            <p:nvSpPr>
              <p:cNvPr id="99396" name="Freeform 57"/>
              <p:cNvSpPr>
                <a:spLocks/>
              </p:cNvSpPr>
              <p:nvPr/>
            </p:nvSpPr>
            <p:spPr bwMode="auto">
              <a:xfrm>
                <a:off x="304" y="725"/>
                <a:ext cx="113" cy="2699"/>
              </a:xfrm>
              <a:custGeom>
                <a:avLst/>
                <a:gdLst>
                  <a:gd name="T0" fmla="*/ 0 w 113"/>
                  <a:gd name="T1" fmla="*/ 8 h 2699"/>
                  <a:gd name="T2" fmla="*/ 81 w 113"/>
                  <a:gd name="T3" fmla="*/ 2699 h 2699"/>
                  <a:gd name="T4" fmla="*/ 113 w 113"/>
                  <a:gd name="T5" fmla="*/ 11 h 2699"/>
                  <a:gd name="T6" fmla="*/ 83 w 113"/>
                  <a:gd name="T7" fmla="*/ 3 h 2699"/>
                  <a:gd name="T8" fmla="*/ 51 w 113"/>
                  <a:gd name="T9" fmla="*/ 0 h 2699"/>
                  <a:gd name="T10" fmla="*/ 24 w 113"/>
                  <a:gd name="T11" fmla="*/ 3 h 2699"/>
                  <a:gd name="T12" fmla="*/ 0 w 113"/>
                  <a:gd name="T13" fmla="*/ 8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8"/>
                    </a:moveTo>
                    <a:lnTo>
                      <a:pt x="81" y="2699"/>
                    </a:lnTo>
                    <a:lnTo>
                      <a:pt x="113" y="11"/>
                    </a:lnTo>
                    <a:lnTo>
                      <a:pt x="83" y="3"/>
                    </a:lnTo>
                    <a:lnTo>
                      <a:pt x="51" y="0"/>
                    </a:lnTo>
                    <a:lnTo>
                      <a:pt x="24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1B2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97" name="Freeform 58"/>
              <p:cNvSpPr>
                <a:spLocks/>
              </p:cNvSpPr>
              <p:nvPr/>
            </p:nvSpPr>
            <p:spPr bwMode="auto">
              <a:xfrm>
                <a:off x="394" y="746"/>
                <a:ext cx="113" cy="2699"/>
              </a:xfrm>
              <a:custGeom>
                <a:avLst/>
                <a:gdLst>
                  <a:gd name="T0" fmla="*/ 0 w 113"/>
                  <a:gd name="T1" fmla="*/ 2689 h 2699"/>
                  <a:gd name="T2" fmla="*/ 21 w 113"/>
                  <a:gd name="T3" fmla="*/ 0 h 2699"/>
                  <a:gd name="T4" fmla="*/ 113 w 113"/>
                  <a:gd name="T5" fmla="*/ 2686 h 2699"/>
                  <a:gd name="T6" fmla="*/ 78 w 113"/>
                  <a:gd name="T7" fmla="*/ 2697 h 2699"/>
                  <a:gd name="T8" fmla="*/ 49 w 113"/>
                  <a:gd name="T9" fmla="*/ 2699 h 2699"/>
                  <a:gd name="T10" fmla="*/ 25 w 113"/>
                  <a:gd name="T11" fmla="*/ 2697 h 2699"/>
                  <a:gd name="T12" fmla="*/ 0 w 113"/>
                  <a:gd name="T13" fmla="*/ 2689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2689"/>
                    </a:moveTo>
                    <a:lnTo>
                      <a:pt x="21" y="0"/>
                    </a:lnTo>
                    <a:lnTo>
                      <a:pt x="113" y="2686"/>
                    </a:lnTo>
                    <a:lnTo>
                      <a:pt x="78" y="2697"/>
                    </a:lnTo>
                    <a:lnTo>
                      <a:pt x="49" y="2699"/>
                    </a:lnTo>
                    <a:lnTo>
                      <a:pt x="25" y="2697"/>
                    </a:lnTo>
                    <a:lnTo>
                      <a:pt x="0" y="2689"/>
                    </a:lnTo>
                    <a:close/>
                  </a:path>
                </a:pathLst>
              </a:custGeom>
              <a:solidFill>
                <a:srgbClr val="2DFF2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9351" name="Group 59"/>
            <p:cNvGrpSpPr>
              <a:grpSpLocks/>
            </p:cNvGrpSpPr>
            <p:nvPr/>
          </p:nvGrpSpPr>
          <p:grpSpPr bwMode="auto">
            <a:xfrm>
              <a:off x="3479" y="1312"/>
              <a:ext cx="203" cy="2720"/>
              <a:chOff x="304" y="725"/>
              <a:chExt cx="203" cy="2720"/>
            </a:xfrm>
          </p:grpSpPr>
          <p:sp>
            <p:nvSpPr>
              <p:cNvPr id="99394" name="Freeform 60"/>
              <p:cNvSpPr>
                <a:spLocks/>
              </p:cNvSpPr>
              <p:nvPr/>
            </p:nvSpPr>
            <p:spPr bwMode="auto">
              <a:xfrm>
                <a:off x="304" y="725"/>
                <a:ext cx="113" cy="2699"/>
              </a:xfrm>
              <a:custGeom>
                <a:avLst/>
                <a:gdLst>
                  <a:gd name="T0" fmla="*/ 0 w 113"/>
                  <a:gd name="T1" fmla="*/ 8 h 2699"/>
                  <a:gd name="T2" fmla="*/ 81 w 113"/>
                  <a:gd name="T3" fmla="*/ 2699 h 2699"/>
                  <a:gd name="T4" fmla="*/ 113 w 113"/>
                  <a:gd name="T5" fmla="*/ 11 h 2699"/>
                  <a:gd name="T6" fmla="*/ 83 w 113"/>
                  <a:gd name="T7" fmla="*/ 3 h 2699"/>
                  <a:gd name="T8" fmla="*/ 51 w 113"/>
                  <a:gd name="T9" fmla="*/ 0 h 2699"/>
                  <a:gd name="T10" fmla="*/ 24 w 113"/>
                  <a:gd name="T11" fmla="*/ 3 h 2699"/>
                  <a:gd name="T12" fmla="*/ 0 w 113"/>
                  <a:gd name="T13" fmla="*/ 8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8"/>
                    </a:moveTo>
                    <a:lnTo>
                      <a:pt x="81" y="2699"/>
                    </a:lnTo>
                    <a:lnTo>
                      <a:pt x="113" y="11"/>
                    </a:lnTo>
                    <a:lnTo>
                      <a:pt x="83" y="3"/>
                    </a:lnTo>
                    <a:lnTo>
                      <a:pt x="51" y="0"/>
                    </a:lnTo>
                    <a:lnTo>
                      <a:pt x="24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1B2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95" name="Freeform 61"/>
              <p:cNvSpPr>
                <a:spLocks/>
              </p:cNvSpPr>
              <p:nvPr/>
            </p:nvSpPr>
            <p:spPr bwMode="auto">
              <a:xfrm>
                <a:off x="394" y="746"/>
                <a:ext cx="113" cy="2699"/>
              </a:xfrm>
              <a:custGeom>
                <a:avLst/>
                <a:gdLst>
                  <a:gd name="T0" fmla="*/ 0 w 113"/>
                  <a:gd name="T1" fmla="*/ 2689 h 2699"/>
                  <a:gd name="T2" fmla="*/ 21 w 113"/>
                  <a:gd name="T3" fmla="*/ 0 h 2699"/>
                  <a:gd name="T4" fmla="*/ 113 w 113"/>
                  <a:gd name="T5" fmla="*/ 2686 h 2699"/>
                  <a:gd name="T6" fmla="*/ 78 w 113"/>
                  <a:gd name="T7" fmla="*/ 2697 h 2699"/>
                  <a:gd name="T8" fmla="*/ 49 w 113"/>
                  <a:gd name="T9" fmla="*/ 2699 h 2699"/>
                  <a:gd name="T10" fmla="*/ 25 w 113"/>
                  <a:gd name="T11" fmla="*/ 2697 h 2699"/>
                  <a:gd name="T12" fmla="*/ 0 w 113"/>
                  <a:gd name="T13" fmla="*/ 2689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2689"/>
                    </a:moveTo>
                    <a:lnTo>
                      <a:pt x="21" y="0"/>
                    </a:lnTo>
                    <a:lnTo>
                      <a:pt x="113" y="2686"/>
                    </a:lnTo>
                    <a:lnTo>
                      <a:pt x="78" y="2697"/>
                    </a:lnTo>
                    <a:lnTo>
                      <a:pt x="49" y="2699"/>
                    </a:lnTo>
                    <a:lnTo>
                      <a:pt x="25" y="2697"/>
                    </a:lnTo>
                    <a:lnTo>
                      <a:pt x="0" y="2689"/>
                    </a:lnTo>
                    <a:close/>
                  </a:path>
                </a:pathLst>
              </a:custGeom>
              <a:solidFill>
                <a:srgbClr val="2DFF2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9352" name="Group 62"/>
            <p:cNvGrpSpPr>
              <a:grpSpLocks/>
            </p:cNvGrpSpPr>
            <p:nvPr/>
          </p:nvGrpSpPr>
          <p:grpSpPr bwMode="auto">
            <a:xfrm>
              <a:off x="3723" y="1312"/>
              <a:ext cx="203" cy="2720"/>
              <a:chOff x="304" y="725"/>
              <a:chExt cx="203" cy="2720"/>
            </a:xfrm>
          </p:grpSpPr>
          <p:sp>
            <p:nvSpPr>
              <p:cNvPr id="99392" name="Freeform 63"/>
              <p:cNvSpPr>
                <a:spLocks/>
              </p:cNvSpPr>
              <p:nvPr/>
            </p:nvSpPr>
            <p:spPr bwMode="auto">
              <a:xfrm>
                <a:off x="304" y="725"/>
                <a:ext cx="113" cy="2699"/>
              </a:xfrm>
              <a:custGeom>
                <a:avLst/>
                <a:gdLst>
                  <a:gd name="T0" fmla="*/ 0 w 113"/>
                  <a:gd name="T1" fmla="*/ 8 h 2699"/>
                  <a:gd name="T2" fmla="*/ 81 w 113"/>
                  <a:gd name="T3" fmla="*/ 2699 h 2699"/>
                  <a:gd name="T4" fmla="*/ 113 w 113"/>
                  <a:gd name="T5" fmla="*/ 11 h 2699"/>
                  <a:gd name="T6" fmla="*/ 83 w 113"/>
                  <a:gd name="T7" fmla="*/ 3 h 2699"/>
                  <a:gd name="T8" fmla="*/ 51 w 113"/>
                  <a:gd name="T9" fmla="*/ 0 h 2699"/>
                  <a:gd name="T10" fmla="*/ 24 w 113"/>
                  <a:gd name="T11" fmla="*/ 3 h 2699"/>
                  <a:gd name="T12" fmla="*/ 0 w 113"/>
                  <a:gd name="T13" fmla="*/ 8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8"/>
                    </a:moveTo>
                    <a:lnTo>
                      <a:pt x="81" y="2699"/>
                    </a:lnTo>
                    <a:lnTo>
                      <a:pt x="113" y="11"/>
                    </a:lnTo>
                    <a:lnTo>
                      <a:pt x="83" y="3"/>
                    </a:lnTo>
                    <a:lnTo>
                      <a:pt x="51" y="0"/>
                    </a:lnTo>
                    <a:lnTo>
                      <a:pt x="24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1B2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93" name="Freeform 64"/>
              <p:cNvSpPr>
                <a:spLocks/>
              </p:cNvSpPr>
              <p:nvPr/>
            </p:nvSpPr>
            <p:spPr bwMode="auto">
              <a:xfrm>
                <a:off x="394" y="746"/>
                <a:ext cx="113" cy="2699"/>
              </a:xfrm>
              <a:custGeom>
                <a:avLst/>
                <a:gdLst>
                  <a:gd name="T0" fmla="*/ 0 w 113"/>
                  <a:gd name="T1" fmla="*/ 2689 h 2699"/>
                  <a:gd name="T2" fmla="*/ 21 w 113"/>
                  <a:gd name="T3" fmla="*/ 0 h 2699"/>
                  <a:gd name="T4" fmla="*/ 113 w 113"/>
                  <a:gd name="T5" fmla="*/ 2686 h 2699"/>
                  <a:gd name="T6" fmla="*/ 78 w 113"/>
                  <a:gd name="T7" fmla="*/ 2697 h 2699"/>
                  <a:gd name="T8" fmla="*/ 49 w 113"/>
                  <a:gd name="T9" fmla="*/ 2699 h 2699"/>
                  <a:gd name="T10" fmla="*/ 25 w 113"/>
                  <a:gd name="T11" fmla="*/ 2697 h 2699"/>
                  <a:gd name="T12" fmla="*/ 0 w 113"/>
                  <a:gd name="T13" fmla="*/ 2689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2689"/>
                    </a:moveTo>
                    <a:lnTo>
                      <a:pt x="21" y="0"/>
                    </a:lnTo>
                    <a:lnTo>
                      <a:pt x="113" y="2686"/>
                    </a:lnTo>
                    <a:lnTo>
                      <a:pt x="78" y="2697"/>
                    </a:lnTo>
                    <a:lnTo>
                      <a:pt x="49" y="2699"/>
                    </a:lnTo>
                    <a:lnTo>
                      <a:pt x="25" y="2697"/>
                    </a:lnTo>
                    <a:lnTo>
                      <a:pt x="0" y="2689"/>
                    </a:lnTo>
                    <a:close/>
                  </a:path>
                </a:pathLst>
              </a:custGeom>
              <a:solidFill>
                <a:srgbClr val="2DFF2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9353" name="Group 65"/>
            <p:cNvGrpSpPr>
              <a:grpSpLocks/>
            </p:cNvGrpSpPr>
            <p:nvPr/>
          </p:nvGrpSpPr>
          <p:grpSpPr bwMode="auto">
            <a:xfrm>
              <a:off x="2990" y="1312"/>
              <a:ext cx="203" cy="2720"/>
              <a:chOff x="304" y="725"/>
              <a:chExt cx="203" cy="2720"/>
            </a:xfrm>
          </p:grpSpPr>
          <p:sp>
            <p:nvSpPr>
              <p:cNvPr id="99390" name="Freeform 66"/>
              <p:cNvSpPr>
                <a:spLocks/>
              </p:cNvSpPr>
              <p:nvPr/>
            </p:nvSpPr>
            <p:spPr bwMode="auto">
              <a:xfrm>
                <a:off x="304" y="725"/>
                <a:ext cx="113" cy="2699"/>
              </a:xfrm>
              <a:custGeom>
                <a:avLst/>
                <a:gdLst>
                  <a:gd name="T0" fmla="*/ 0 w 113"/>
                  <a:gd name="T1" fmla="*/ 8 h 2699"/>
                  <a:gd name="T2" fmla="*/ 81 w 113"/>
                  <a:gd name="T3" fmla="*/ 2699 h 2699"/>
                  <a:gd name="T4" fmla="*/ 113 w 113"/>
                  <a:gd name="T5" fmla="*/ 11 h 2699"/>
                  <a:gd name="T6" fmla="*/ 83 w 113"/>
                  <a:gd name="T7" fmla="*/ 3 h 2699"/>
                  <a:gd name="T8" fmla="*/ 51 w 113"/>
                  <a:gd name="T9" fmla="*/ 0 h 2699"/>
                  <a:gd name="T10" fmla="*/ 24 w 113"/>
                  <a:gd name="T11" fmla="*/ 3 h 2699"/>
                  <a:gd name="T12" fmla="*/ 0 w 113"/>
                  <a:gd name="T13" fmla="*/ 8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8"/>
                    </a:moveTo>
                    <a:lnTo>
                      <a:pt x="81" y="2699"/>
                    </a:lnTo>
                    <a:lnTo>
                      <a:pt x="113" y="11"/>
                    </a:lnTo>
                    <a:lnTo>
                      <a:pt x="83" y="3"/>
                    </a:lnTo>
                    <a:lnTo>
                      <a:pt x="51" y="0"/>
                    </a:lnTo>
                    <a:lnTo>
                      <a:pt x="24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1B2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91" name="Freeform 67"/>
              <p:cNvSpPr>
                <a:spLocks/>
              </p:cNvSpPr>
              <p:nvPr/>
            </p:nvSpPr>
            <p:spPr bwMode="auto">
              <a:xfrm>
                <a:off x="394" y="746"/>
                <a:ext cx="113" cy="2699"/>
              </a:xfrm>
              <a:custGeom>
                <a:avLst/>
                <a:gdLst>
                  <a:gd name="T0" fmla="*/ 0 w 113"/>
                  <a:gd name="T1" fmla="*/ 2689 h 2699"/>
                  <a:gd name="T2" fmla="*/ 21 w 113"/>
                  <a:gd name="T3" fmla="*/ 0 h 2699"/>
                  <a:gd name="T4" fmla="*/ 113 w 113"/>
                  <a:gd name="T5" fmla="*/ 2686 h 2699"/>
                  <a:gd name="T6" fmla="*/ 78 w 113"/>
                  <a:gd name="T7" fmla="*/ 2697 h 2699"/>
                  <a:gd name="T8" fmla="*/ 49 w 113"/>
                  <a:gd name="T9" fmla="*/ 2699 h 2699"/>
                  <a:gd name="T10" fmla="*/ 25 w 113"/>
                  <a:gd name="T11" fmla="*/ 2697 h 2699"/>
                  <a:gd name="T12" fmla="*/ 0 w 113"/>
                  <a:gd name="T13" fmla="*/ 2689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2689"/>
                    </a:moveTo>
                    <a:lnTo>
                      <a:pt x="21" y="0"/>
                    </a:lnTo>
                    <a:lnTo>
                      <a:pt x="113" y="2686"/>
                    </a:lnTo>
                    <a:lnTo>
                      <a:pt x="78" y="2697"/>
                    </a:lnTo>
                    <a:lnTo>
                      <a:pt x="49" y="2699"/>
                    </a:lnTo>
                    <a:lnTo>
                      <a:pt x="25" y="2697"/>
                    </a:lnTo>
                    <a:lnTo>
                      <a:pt x="0" y="2689"/>
                    </a:lnTo>
                    <a:close/>
                  </a:path>
                </a:pathLst>
              </a:custGeom>
              <a:solidFill>
                <a:srgbClr val="2DFF2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9354" name="Group 68"/>
            <p:cNvGrpSpPr>
              <a:grpSpLocks/>
            </p:cNvGrpSpPr>
            <p:nvPr/>
          </p:nvGrpSpPr>
          <p:grpSpPr bwMode="auto">
            <a:xfrm>
              <a:off x="177" y="1312"/>
              <a:ext cx="203" cy="2720"/>
              <a:chOff x="304" y="725"/>
              <a:chExt cx="203" cy="2720"/>
            </a:xfrm>
          </p:grpSpPr>
          <p:sp>
            <p:nvSpPr>
              <p:cNvPr id="99388" name="Freeform 69"/>
              <p:cNvSpPr>
                <a:spLocks/>
              </p:cNvSpPr>
              <p:nvPr/>
            </p:nvSpPr>
            <p:spPr bwMode="auto">
              <a:xfrm>
                <a:off x="304" y="725"/>
                <a:ext cx="113" cy="2699"/>
              </a:xfrm>
              <a:custGeom>
                <a:avLst/>
                <a:gdLst>
                  <a:gd name="T0" fmla="*/ 0 w 113"/>
                  <a:gd name="T1" fmla="*/ 8 h 2699"/>
                  <a:gd name="T2" fmla="*/ 81 w 113"/>
                  <a:gd name="T3" fmla="*/ 2699 h 2699"/>
                  <a:gd name="T4" fmla="*/ 113 w 113"/>
                  <a:gd name="T5" fmla="*/ 11 h 2699"/>
                  <a:gd name="T6" fmla="*/ 83 w 113"/>
                  <a:gd name="T7" fmla="*/ 3 h 2699"/>
                  <a:gd name="T8" fmla="*/ 51 w 113"/>
                  <a:gd name="T9" fmla="*/ 0 h 2699"/>
                  <a:gd name="T10" fmla="*/ 24 w 113"/>
                  <a:gd name="T11" fmla="*/ 3 h 2699"/>
                  <a:gd name="T12" fmla="*/ 0 w 113"/>
                  <a:gd name="T13" fmla="*/ 8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8"/>
                    </a:moveTo>
                    <a:lnTo>
                      <a:pt x="81" y="2699"/>
                    </a:lnTo>
                    <a:lnTo>
                      <a:pt x="113" y="11"/>
                    </a:lnTo>
                    <a:lnTo>
                      <a:pt x="83" y="3"/>
                    </a:lnTo>
                    <a:lnTo>
                      <a:pt x="51" y="0"/>
                    </a:lnTo>
                    <a:lnTo>
                      <a:pt x="24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1B2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89" name="Freeform 70"/>
              <p:cNvSpPr>
                <a:spLocks/>
              </p:cNvSpPr>
              <p:nvPr/>
            </p:nvSpPr>
            <p:spPr bwMode="auto">
              <a:xfrm>
                <a:off x="394" y="746"/>
                <a:ext cx="113" cy="2699"/>
              </a:xfrm>
              <a:custGeom>
                <a:avLst/>
                <a:gdLst>
                  <a:gd name="T0" fmla="*/ 0 w 113"/>
                  <a:gd name="T1" fmla="*/ 2689 h 2699"/>
                  <a:gd name="T2" fmla="*/ 21 w 113"/>
                  <a:gd name="T3" fmla="*/ 0 h 2699"/>
                  <a:gd name="T4" fmla="*/ 113 w 113"/>
                  <a:gd name="T5" fmla="*/ 2686 h 2699"/>
                  <a:gd name="T6" fmla="*/ 78 w 113"/>
                  <a:gd name="T7" fmla="*/ 2697 h 2699"/>
                  <a:gd name="T8" fmla="*/ 49 w 113"/>
                  <a:gd name="T9" fmla="*/ 2699 h 2699"/>
                  <a:gd name="T10" fmla="*/ 25 w 113"/>
                  <a:gd name="T11" fmla="*/ 2697 h 2699"/>
                  <a:gd name="T12" fmla="*/ 0 w 113"/>
                  <a:gd name="T13" fmla="*/ 2689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2689"/>
                    </a:moveTo>
                    <a:lnTo>
                      <a:pt x="21" y="0"/>
                    </a:lnTo>
                    <a:lnTo>
                      <a:pt x="113" y="2686"/>
                    </a:lnTo>
                    <a:lnTo>
                      <a:pt x="78" y="2697"/>
                    </a:lnTo>
                    <a:lnTo>
                      <a:pt x="49" y="2699"/>
                    </a:lnTo>
                    <a:lnTo>
                      <a:pt x="25" y="2697"/>
                    </a:lnTo>
                    <a:lnTo>
                      <a:pt x="0" y="2689"/>
                    </a:lnTo>
                    <a:close/>
                  </a:path>
                </a:pathLst>
              </a:custGeom>
              <a:solidFill>
                <a:srgbClr val="2DFF2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9355" name="Group 71"/>
            <p:cNvGrpSpPr>
              <a:grpSpLocks/>
            </p:cNvGrpSpPr>
            <p:nvPr/>
          </p:nvGrpSpPr>
          <p:grpSpPr bwMode="auto">
            <a:xfrm>
              <a:off x="1889" y="1312"/>
              <a:ext cx="203" cy="2720"/>
              <a:chOff x="304" y="725"/>
              <a:chExt cx="203" cy="2720"/>
            </a:xfrm>
          </p:grpSpPr>
          <p:sp>
            <p:nvSpPr>
              <p:cNvPr id="99386" name="Freeform 72"/>
              <p:cNvSpPr>
                <a:spLocks/>
              </p:cNvSpPr>
              <p:nvPr/>
            </p:nvSpPr>
            <p:spPr bwMode="auto">
              <a:xfrm>
                <a:off x="304" y="725"/>
                <a:ext cx="113" cy="2699"/>
              </a:xfrm>
              <a:custGeom>
                <a:avLst/>
                <a:gdLst>
                  <a:gd name="T0" fmla="*/ 0 w 113"/>
                  <a:gd name="T1" fmla="*/ 8 h 2699"/>
                  <a:gd name="T2" fmla="*/ 81 w 113"/>
                  <a:gd name="T3" fmla="*/ 2699 h 2699"/>
                  <a:gd name="T4" fmla="*/ 113 w 113"/>
                  <a:gd name="T5" fmla="*/ 11 h 2699"/>
                  <a:gd name="T6" fmla="*/ 83 w 113"/>
                  <a:gd name="T7" fmla="*/ 3 h 2699"/>
                  <a:gd name="T8" fmla="*/ 51 w 113"/>
                  <a:gd name="T9" fmla="*/ 0 h 2699"/>
                  <a:gd name="T10" fmla="*/ 24 w 113"/>
                  <a:gd name="T11" fmla="*/ 3 h 2699"/>
                  <a:gd name="T12" fmla="*/ 0 w 113"/>
                  <a:gd name="T13" fmla="*/ 8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8"/>
                    </a:moveTo>
                    <a:lnTo>
                      <a:pt x="81" y="2699"/>
                    </a:lnTo>
                    <a:lnTo>
                      <a:pt x="113" y="11"/>
                    </a:lnTo>
                    <a:lnTo>
                      <a:pt x="83" y="3"/>
                    </a:lnTo>
                    <a:lnTo>
                      <a:pt x="51" y="0"/>
                    </a:lnTo>
                    <a:lnTo>
                      <a:pt x="24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1B2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87" name="Freeform 73"/>
              <p:cNvSpPr>
                <a:spLocks/>
              </p:cNvSpPr>
              <p:nvPr/>
            </p:nvSpPr>
            <p:spPr bwMode="auto">
              <a:xfrm>
                <a:off x="394" y="746"/>
                <a:ext cx="113" cy="2699"/>
              </a:xfrm>
              <a:custGeom>
                <a:avLst/>
                <a:gdLst>
                  <a:gd name="T0" fmla="*/ 0 w 113"/>
                  <a:gd name="T1" fmla="*/ 2689 h 2699"/>
                  <a:gd name="T2" fmla="*/ 21 w 113"/>
                  <a:gd name="T3" fmla="*/ 0 h 2699"/>
                  <a:gd name="T4" fmla="*/ 113 w 113"/>
                  <a:gd name="T5" fmla="*/ 2686 h 2699"/>
                  <a:gd name="T6" fmla="*/ 78 w 113"/>
                  <a:gd name="T7" fmla="*/ 2697 h 2699"/>
                  <a:gd name="T8" fmla="*/ 49 w 113"/>
                  <a:gd name="T9" fmla="*/ 2699 h 2699"/>
                  <a:gd name="T10" fmla="*/ 25 w 113"/>
                  <a:gd name="T11" fmla="*/ 2697 h 2699"/>
                  <a:gd name="T12" fmla="*/ 0 w 113"/>
                  <a:gd name="T13" fmla="*/ 2689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2689"/>
                    </a:moveTo>
                    <a:lnTo>
                      <a:pt x="21" y="0"/>
                    </a:lnTo>
                    <a:lnTo>
                      <a:pt x="113" y="2686"/>
                    </a:lnTo>
                    <a:lnTo>
                      <a:pt x="78" y="2697"/>
                    </a:lnTo>
                    <a:lnTo>
                      <a:pt x="49" y="2699"/>
                    </a:lnTo>
                    <a:lnTo>
                      <a:pt x="25" y="2697"/>
                    </a:lnTo>
                    <a:lnTo>
                      <a:pt x="0" y="2689"/>
                    </a:lnTo>
                    <a:close/>
                  </a:path>
                </a:pathLst>
              </a:custGeom>
              <a:solidFill>
                <a:srgbClr val="2DFF2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9356" name="Group 74"/>
            <p:cNvGrpSpPr>
              <a:grpSpLocks/>
            </p:cNvGrpSpPr>
            <p:nvPr/>
          </p:nvGrpSpPr>
          <p:grpSpPr bwMode="auto">
            <a:xfrm>
              <a:off x="1277" y="1312"/>
              <a:ext cx="203" cy="2720"/>
              <a:chOff x="304" y="725"/>
              <a:chExt cx="203" cy="2720"/>
            </a:xfrm>
          </p:grpSpPr>
          <p:sp>
            <p:nvSpPr>
              <p:cNvPr id="99384" name="Freeform 75"/>
              <p:cNvSpPr>
                <a:spLocks/>
              </p:cNvSpPr>
              <p:nvPr/>
            </p:nvSpPr>
            <p:spPr bwMode="auto">
              <a:xfrm>
                <a:off x="304" y="725"/>
                <a:ext cx="113" cy="2699"/>
              </a:xfrm>
              <a:custGeom>
                <a:avLst/>
                <a:gdLst>
                  <a:gd name="T0" fmla="*/ 0 w 113"/>
                  <a:gd name="T1" fmla="*/ 8 h 2699"/>
                  <a:gd name="T2" fmla="*/ 81 w 113"/>
                  <a:gd name="T3" fmla="*/ 2699 h 2699"/>
                  <a:gd name="T4" fmla="*/ 113 w 113"/>
                  <a:gd name="T5" fmla="*/ 11 h 2699"/>
                  <a:gd name="T6" fmla="*/ 83 w 113"/>
                  <a:gd name="T7" fmla="*/ 3 h 2699"/>
                  <a:gd name="T8" fmla="*/ 51 w 113"/>
                  <a:gd name="T9" fmla="*/ 0 h 2699"/>
                  <a:gd name="T10" fmla="*/ 24 w 113"/>
                  <a:gd name="T11" fmla="*/ 3 h 2699"/>
                  <a:gd name="T12" fmla="*/ 0 w 113"/>
                  <a:gd name="T13" fmla="*/ 8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8"/>
                    </a:moveTo>
                    <a:lnTo>
                      <a:pt x="81" y="2699"/>
                    </a:lnTo>
                    <a:lnTo>
                      <a:pt x="113" y="11"/>
                    </a:lnTo>
                    <a:lnTo>
                      <a:pt x="83" y="3"/>
                    </a:lnTo>
                    <a:lnTo>
                      <a:pt x="51" y="0"/>
                    </a:lnTo>
                    <a:lnTo>
                      <a:pt x="24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1B2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85" name="Freeform 76"/>
              <p:cNvSpPr>
                <a:spLocks/>
              </p:cNvSpPr>
              <p:nvPr/>
            </p:nvSpPr>
            <p:spPr bwMode="auto">
              <a:xfrm>
                <a:off x="394" y="746"/>
                <a:ext cx="113" cy="2699"/>
              </a:xfrm>
              <a:custGeom>
                <a:avLst/>
                <a:gdLst>
                  <a:gd name="T0" fmla="*/ 0 w 113"/>
                  <a:gd name="T1" fmla="*/ 2689 h 2699"/>
                  <a:gd name="T2" fmla="*/ 21 w 113"/>
                  <a:gd name="T3" fmla="*/ 0 h 2699"/>
                  <a:gd name="T4" fmla="*/ 113 w 113"/>
                  <a:gd name="T5" fmla="*/ 2686 h 2699"/>
                  <a:gd name="T6" fmla="*/ 78 w 113"/>
                  <a:gd name="T7" fmla="*/ 2697 h 2699"/>
                  <a:gd name="T8" fmla="*/ 49 w 113"/>
                  <a:gd name="T9" fmla="*/ 2699 h 2699"/>
                  <a:gd name="T10" fmla="*/ 25 w 113"/>
                  <a:gd name="T11" fmla="*/ 2697 h 2699"/>
                  <a:gd name="T12" fmla="*/ 0 w 113"/>
                  <a:gd name="T13" fmla="*/ 2689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2689"/>
                    </a:moveTo>
                    <a:lnTo>
                      <a:pt x="21" y="0"/>
                    </a:lnTo>
                    <a:lnTo>
                      <a:pt x="113" y="2686"/>
                    </a:lnTo>
                    <a:lnTo>
                      <a:pt x="78" y="2697"/>
                    </a:lnTo>
                    <a:lnTo>
                      <a:pt x="49" y="2699"/>
                    </a:lnTo>
                    <a:lnTo>
                      <a:pt x="25" y="2697"/>
                    </a:lnTo>
                    <a:lnTo>
                      <a:pt x="0" y="2689"/>
                    </a:lnTo>
                    <a:close/>
                  </a:path>
                </a:pathLst>
              </a:custGeom>
              <a:solidFill>
                <a:srgbClr val="2DFF2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9357" name="Group 77"/>
            <p:cNvGrpSpPr>
              <a:grpSpLocks/>
            </p:cNvGrpSpPr>
            <p:nvPr/>
          </p:nvGrpSpPr>
          <p:grpSpPr bwMode="auto">
            <a:xfrm>
              <a:off x="788" y="1312"/>
              <a:ext cx="203" cy="2720"/>
              <a:chOff x="304" y="725"/>
              <a:chExt cx="203" cy="2720"/>
            </a:xfrm>
          </p:grpSpPr>
          <p:sp>
            <p:nvSpPr>
              <p:cNvPr id="99382" name="Freeform 78"/>
              <p:cNvSpPr>
                <a:spLocks/>
              </p:cNvSpPr>
              <p:nvPr/>
            </p:nvSpPr>
            <p:spPr bwMode="auto">
              <a:xfrm>
                <a:off x="304" y="725"/>
                <a:ext cx="113" cy="2699"/>
              </a:xfrm>
              <a:custGeom>
                <a:avLst/>
                <a:gdLst>
                  <a:gd name="T0" fmla="*/ 0 w 113"/>
                  <a:gd name="T1" fmla="*/ 8 h 2699"/>
                  <a:gd name="T2" fmla="*/ 81 w 113"/>
                  <a:gd name="T3" fmla="*/ 2699 h 2699"/>
                  <a:gd name="T4" fmla="*/ 113 w 113"/>
                  <a:gd name="T5" fmla="*/ 11 h 2699"/>
                  <a:gd name="T6" fmla="*/ 83 w 113"/>
                  <a:gd name="T7" fmla="*/ 3 h 2699"/>
                  <a:gd name="T8" fmla="*/ 51 w 113"/>
                  <a:gd name="T9" fmla="*/ 0 h 2699"/>
                  <a:gd name="T10" fmla="*/ 24 w 113"/>
                  <a:gd name="T11" fmla="*/ 3 h 2699"/>
                  <a:gd name="T12" fmla="*/ 0 w 113"/>
                  <a:gd name="T13" fmla="*/ 8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8"/>
                    </a:moveTo>
                    <a:lnTo>
                      <a:pt x="81" y="2699"/>
                    </a:lnTo>
                    <a:lnTo>
                      <a:pt x="113" y="11"/>
                    </a:lnTo>
                    <a:lnTo>
                      <a:pt x="83" y="3"/>
                    </a:lnTo>
                    <a:lnTo>
                      <a:pt x="51" y="0"/>
                    </a:lnTo>
                    <a:lnTo>
                      <a:pt x="24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1B2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83" name="Freeform 79"/>
              <p:cNvSpPr>
                <a:spLocks/>
              </p:cNvSpPr>
              <p:nvPr/>
            </p:nvSpPr>
            <p:spPr bwMode="auto">
              <a:xfrm>
                <a:off x="394" y="746"/>
                <a:ext cx="113" cy="2699"/>
              </a:xfrm>
              <a:custGeom>
                <a:avLst/>
                <a:gdLst>
                  <a:gd name="T0" fmla="*/ 0 w 113"/>
                  <a:gd name="T1" fmla="*/ 2689 h 2699"/>
                  <a:gd name="T2" fmla="*/ 21 w 113"/>
                  <a:gd name="T3" fmla="*/ 0 h 2699"/>
                  <a:gd name="T4" fmla="*/ 113 w 113"/>
                  <a:gd name="T5" fmla="*/ 2686 h 2699"/>
                  <a:gd name="T6" fmla="*/ 78 w 113"/>
                  <a:gd name="T7" fmla="*/ 2697 h 2699"/>
                  <a:gd name="T8" fmla="*/ 49 w 113"/>
                  <a:gd name="T9" fmla="*/ 2699 h 2699"/>
                  <a:gd name="T10" fmla="*/ 25 w 113"/>
                  <a:gd name="T11" fmla="*/ 2697 h 2699"/>
                  <a:gd name="T12" fmla="*/ 0 w 113"/>
                  <a:gd name="T13" fmla="*/ 2689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2689"/>
                    </a:moveTo>
                    <a:lnTo>
                      <a:pt x="21" y="0"/>
                    </a:lnTo>
                    <a:lnTo>
                      <a:pt x="113" y="2686"/>
                    </a:lnTo>
                    <a:lnTo>
                      <a:pt x="78" y="2697"/>
                    </a:lnTo>
                    <a:lnTo>
                      <a:pt x="49" y="2699"/>
                    </a:lnTo>
                    <a:lnTo>
                      <a:pt x="25" y="2697"/>
                    </a:lnTo>
                    <a:lnTo>
                      <a:pt x="0" y="2689"/>
                    </a:lnTo>
                    <a:close/>
                  </a:path>
                </a:pathLst>
              </a:custGeom>
              <a:solidFill>
                <a:srgbClr val="2DFF2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9358" name="Group 80"/>
            <p:cNvGrpSpPr>
              <a:grpSpLocks/>
            </p:cNvGrpSpPr>
            <p:nvPr/>
          </p:nvGrpSpPr>
          <p:grpSpPr bwMode="auto">
            <a:xfrm>
              <a:off x="2011" y="1312"/>
              <a:ext cx="203" cy="2720"/>
              <a:chOff x="304" y="725"/>
              <a:chExt cx="203" cy="2720"/>
            </a:xfrm>
          </p:grpSpPr>
          <p:sp>
            <p:nvSpPr>
              <p:cNvPr id="99380" name="Freeform 81"/>
              <p:cNvSpPr>
                <a:spLocks/>
              </p:cNvSpPr>
              <p:nvPr/>
            </p:nvSpPr>
            <p:spPr bwMode="auto">
              <a:xfrm>
                <a:off x="304" y="725"/>
                <a:ext cx="113" cy="2699"/>
              </a:xfrm>
              <a:custGeom>
                <a:avLst/>
                <a:gdLst>
                  <a:gd name="T0" fmla="*/ 0 w 113"/>
                  <a:gd name="T1" fmla="*/ 8 h 2699"/>
                  <a:gd name="T2" fmla="*/ 81 w 113"/>
                  <a:gd name="T3" fmla="*/ 2699 h 2699"/>
                  <a:gd name="T4" fmla="*/ 113 w 113"/>
                  <a:gd name="T5" fmla="*/ 11 h 2699"/>
                  <a:gd name="T6" fmla="*/ 83 w 113"/>
                  <a:gd name="T7" fmla="*/ 3 h 2699"/>
                  <a:gd name="T8" fmla="*/ 51 w 113"/>
                  <a:gd name="T9" fmla="*/ 0 h 2699"/>
                  <a:gd name="T10" fmla="*/ 24 w 113"/>
                  <a:gd name="T11" fmla="*/ 3 h 2699"/>
                  <a:gd name="T12" fmla="*/ 0 w 113"/>
                  <a:gd name="T13" fmla="*/ 8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8"/>
                    </a:moveTo>
                    <a:lnTo>
                      <a:pt x="81" y="2699"/>
                    </a:lnTo>
                    <a:lnTo>
                      <a:pt x="113" y="11"/>
                    </a:lnTo>
                    <a:lnTo>
                      <a:pt x="83" y="3"/>
                    </a:lnTo>
                    <a:lnTo>
                      <a:pt x="51" y="0"/>
                    </a:lnTo>
                    <a:lnTo>
                      <a:pt x="24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1B2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81" name="Freeform 82"/>
              <p:cNvSpPr>
                <a:spLocks/>
              </p:cNvSpPr>
              <p:nvPr/>
            </p:nvSpPr>
            <p:spPr bwMode="auto">
              <a:xfrm>
                <a:off x="394" y="746"/>
                <a:ext cx="113" cy="2699"/>
              </a:xfrm>
              <a:custGeom>
                <a:avLst/>
                <a:gdLst>
                  <a:gd name="T0" fmla="*/ 0 w 113"/>
                  <a:gd name="T1" fmla="*/ 2689 h 2699"/>
                  <a:gd name="T2" fmla="*/ 21 w 113"/>
                  <a:gd name="T3" fmla="*/ 0 h 2699"/>
                  <a:gd name="T4" fmla="*/ 113 w 113"/>
                  <a:gd name="T5" fmla="*/ 2686 h 2699"/>
                  <a:gd name="T6" fmla="*/ 78 w 113"/>
                  <a:gd name="T7" fmla="*/ 2697 h 2699"/>
                  <a:gd name="T8" fmla="*/ 49 w 113"/>
                  <a:gd name="T9" fmla="*/ 2699 h 2699"/>
                  <a:gd name="T10" fmla="*/ 25 w 113"/>
                  <a:gd name="T11" fmla="*/ 2697 h 2699"/>
                  <a:gd name="T12" fmla="*/ 0 w 113"/>
                  <a:gd name="T13" fmla="*/ 2689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2689"/>
                    </a:moveTo>
                    <a:lnTo>
                      <a:pt x="21" y="0"/>
                    </a:lnTo>
                    <a:lnTo>
                      <a:pt x="113" y="2686"/>
                    </a:lnTo>
                    <a:lnTo>
                      <a:pt x="78" y="2697"/>
                    </a:lnTo>
                    <a:lnTo>
                      <a:pt x="49" y="2699"/>
                    </a:lnTo>
                    <a:lnTo>
                      <a:pt x="25" y="2697"/>
                    </a:lnTo>
                    <a:lnTo>
                      <a:pt x="0" y="2689"/>
                    </a:lnTo>
                    <a:close/>
                  </a:path>
                </a:pathLst>
              </a:custGeom>
              <a:solidFill>
                <a:srgbClr val="2DFF2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9359" name="Group 83"/>
            <p:cNvGrpSpPr>
              <a:grpSpLocks/>
            </p:cNvGrpSpPr>
            <p:nvPr/>
          </p:nvGrpSpPr>
          <p:grpSpPr bwMode="auto">
            <a:xfrm>
              <a:off x="1155" y="1312"/>
              <a:ext cx="203" cy="2720"/>
              <a:chOff x="304" y="725"/>
              <a:chExt cx="203" cy="2720"/>
            </a:xfrm>
          </p:grpSpPr>
          <p:sp>
            <p:nvSpPr>
              <p:cNvPr id="99378" name="Freeform 84"/>
              <p:cNvSpPr>
                <a:spLocks/>
              </p:cNvSpPr>
              <p:nvPr/>
            </p:nvSpPr>
            <p:spPr bwMode="auto">
              <a:xfrm>
                <a:off x="304" y="725"/>
                <a:ext cx="113" cy="2699"/>
              </a:xfrm>
              <a:custGeom>
                <a:avLst/>
                <a:gdLst>
                  <a:gd name="T0" fmla="*/ 0 w 113"/>
                  <a:gd name="T1" fmla="*/ 8 h 2699"/>
                  <a:gd name="T2" fmla="*/ 81 w 113"/>
                  <a:gd name="T3" fmla="*/ 2699 h 2699"/>
                  <a:gd name="T4" fmla="*/ 113 w 113"/>
                  <a:gd name="T5" fmla="*/ 11 h 2699"/>
                  <a:gd name="T6" fmla="*/ 83 w 113"/>
                  <a:gd name="T7" fmla="*/ 3 h 2699"/>
                  <a:gd name="T8" fmla="*/ 51 w 113"/>
                  <a:gd name="T9" fmla="*/ 0 h 2699"/>
                  <a:gd name="T10" fmla="*/ 24 w 113"/>
                  <a:gd name="T11" fmla="*/ 3 h 2699"/>
                  <a:gd name="T12" fmla="*/ 0 w 113"/>
                  <a:gd name="T13" fmla="*/ 8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8"/>
                    </a:moveTo>
                    <a:lnTo>
                      <a:pt x="81" y="2699"/>
                    </a:lnTo>
                    <a:lnTo>
                      <a:pt x="113" y="11"/>
                    </a:lnTo>
                    <a:lnTo>
                      <a:pt x="83" y="3"/>
                    </a:lnTo>
                    <a:lnTo>
                      <a:pt x="51" y="0"/>
                    </a:lnTo>
                    <a:lnTo>
                      <a:pt x="24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1B2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79" name="Freeform 85"/>
              <p:cNvSpPr>
                <a:spLocks/>
              </p:cNvSpPr>
              <p:nvPr/>
            </p:nvSpPr>
            <p:spPr bwMode="auto">
              <a:xfrm>
                <a:off x="394" y="746"/>
                <a:ext cx="113" cy="2699"/>
              </a:xfrm>
              <a:custGeom>
                <a:avLst/>
                <a:gdLst>
                  <a:gd name="T0" fmla="*/ 0 w 113"/>
                  <a:gd name="T1" fmla="*/ 2689 h 2699"/>
                  <a:gd name="T2" fmla="*/ 21 w 113"/>
                  <a:gd name="T3" fmla="*/ 0 h 2699"/>
                  <a:gd name="T4" fmla="*/ 113 w 113"/>
                  <a:gd name="T5" fmla="*/ 2686 h 2699"/>
                  <a:gd name="T6" fmla="*/ 78 w 113"/>
                  <a:gd name="T7" fmla="*/ 2697 h 2699"/>
                  <a:gd name="T8" fmla="*/ 49 w 113"/>
                  <a:gd name="T9" fmla="*/ 2699 h 2699"/>
                  <a:gd name="T10" fmla="*/ 25 w 113"/>
                  <a:gd name="T11" fmla="*/ 2697 h 2699"/>
                  <a:gd name="T12" fmla="*/ 0 w 113"/>
                  <a:gd name="T13" fmla="*/ 2689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2689"/>
                    </a:moveTo>
                    <a:lnTo>
                      <a:pt x="21" y="0"/>
                    </a:lnTo>
                    <a:lnTo>
                      <a:pt x="113" y="2686"/>
                    </a:lnTo>
                    <a:lnTo>
                      <a:pt x="78" y="2697"/>
                    </a:lnTo>
                    <a:lnTo>
                      <a:pt x="49" y="2699"/>
                    </a:lnTo>
                    <a:lnTo>
                      <a:pt x="25" y="2697"/>
                    </a:lnTo>
                    <a:lnTo>
                      <a:pt x="0" y="2689"/>
                    </a:lnTo>
                    <a:close/>
                  </a:path>
                </a:pathLst>
              </a:custGeom>
              <a:solidFill>
                <a:srgbClr val="2DFF2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9360" name="Group 86"/>
            <p:cNvGrpSpPr>
              <a:grpSpLocks/>
            </p:cNvGrpSpPr>
            <p:nvPr/>
          </p:nvGrpSpPr>
          <p:grpSpPr bwMode="auto">
            <a:xfrm>
              <a:off x="1644" y="1312"/>
              <a:ext cx="203" cy="2720"/>
              <a:chOff x="304" y="725"/>
              <a:chExt cx="203" cy="2720"/>
            </a:xfrm>
          </p:grpSpPr>
          <p:sp>
            <p:nvSpPr>
              <p:cNvPr id="99376" name="Freeform 87"/>
              <p:cNvSpPr>
                <a:spLocks/>
              </p:cNvSpPr>
              <p:nvPr/>
            </p:nvSpPr>
            <p:spPr bwMode="auto">
              <a:xfrm>
                <a:off x="304" y="725"/>
                <a:ext cx="113" cy="2699"/>
              </a:xfrm>
              <a:custGeom>
                <a:avLst/>
                <a:gdLst>
                  <a:gd name="T0" fmla="*/ 0 w 113"/>
                  <a:gd name="T1" fmla="*/ 8 h 2699"/>
                  <a:gd name="T2" fmla="*/ 81 w 113"/>
                  <a:gd name="T3" fmla="*/ 2699 h 2699"/>
                  <a:gd name="T4" fmla="*/ 113 w 113"/>
                  <a:gd name="T5" fmla="*/ 11 h 2699"/>
                  <a:gd name="T6" fmla="*/ 83 w 113"/>
                  <a:gd name="T7" fmla="*/ 3 h 2699"/>
                  <a:gd name="T8" fmla="*/ 51 w 113"/>
                  <a:gd name="T9" fmla="*/ 0 h 2699"/>
                  <a:gd name="T10" fmla="*/ 24 w 113"/>
                  <a:gd name="T11" fmla="*/ 3 h 2699"/>
                  <a:gd name="T12" fmla="*/ 0 w 113"/>
                  <a:gd name="T13" fmla="*/ 8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8"/>
                    </a:moveTo>
                    <a:lnTo>
                      <a:pt x="81" y="2699"/>
                    </a:lnTo>
                    <a:lnTo>
                      <a:pt x="113" y="11"/>
                    </a:lnTo>
                    <a:lnTo>
                      <a:pt x="83" y="3"/>
                    </a:lnTo>
                    <a:lnTo>
                      <a:pt x="51" y="0"/>
                    </a:lnTo>
                    <a:lnTo>
                      <a:pt x="24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1B2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77" name="Freeform 88"/>
              <p:cNvSpPr>
                <a:spLocks/>
              </p:cNvSpPr>
              <p:nvPr/>
            </p:nvSpPr>
            <p:spPr bwMode="auto">
              <a:xfrm>
                <a:off x="394" y="746"/>
                <a:ext cx="113" cy="2699"/>
              </a:xfrm>
              <a:custGeom>
                <a:avLst/>
                <a:gdLst>
                  <a:gd name="T0" fmla="*/ 0 w 113"/>
                  <a:gd name="T1" fmla="*/ 2689 h 2699"/>
                  <a:gd name="T2" fmla="*/ 21 w 113"/>
                  <a:gd name="T3" fmla="*/ 0 h 2699"/>
                  <a:gd name="T4" fmla="*/ 113 w 113"/>
                  <a:gd name="T5" fmla="*/ 2686 h 2699"/>
                  <a:gd name="T6" fmla="*/ 78 w 113"/>
                  <a:gd name="T7" fmla="*/ 2697 h 2699"/>
                  <a:gd name="T8" fmla="*/ 49 w 113"/>
                  <a:gd name="T9" fmla="*/ 2699 h 2699"/>
                  <a:gd name="T10" fmla="*/ 25 w 113"/>
                  <a:gd name="T11" fmla="*/ 2697 h 2699"/>
                  <a:gd name="T12" fmla="*/ 0 w 113"/>
                  <a:gd name="T13" fmla="*/ 2689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2689"/>
                    </a:moveTo>
                    <a:lnTo>
                      <a:pt x="21" y="0"/>
                    </a:lnTo>
                    <a:lnTo>
                      <a:pt x="113" y="2686"/>
                    </a:lnTo>
                    <a:lnTo>
                      <a:pt x="78" y="2697"/>
                    </a:lnTo>
                    <a:lnTo>
                      <a:pt x="49" y="2699"/>
                    </a:lnTo>
                    <a:lnTo>
                      <a:pt x="25" y="2697"/>
                    </a:lnTo>
                    <a:lnTo>
                      <a:pt x="0" y="2689"/>
                    </a:lnTo>
                    <a:close/>
                  </a:path>
                </a:pathLst>
              </a:custGeom>
              <a:solidFill>
                <a:srgbClr val="2DFF2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9361" name="Group 89"/>
            <p:cNvGrpSpPr>
              <a:grpSpLocks/>
            </p:cNvGrpSpPr>
            <p:nvPr/>
          </p:nvGrpSpPr>
          <p:grpSpPr bwMode="auto">
            <a:xfrm>
              <a:off x="1522" y="1312"/>
              <a:ext cx="203" cy="2720"/>
              <a:chOff x="304" y="725"/>
              <a:chExt cx="203" cy="2720"/>
            </a:xfrm>
          </p:grpSpPr>
          <p:sp>
            <p:nvSpPr>
              <p:cNvPr id="99374" name="Freeform 90"/>
              <p:cNvSpPr>
                <a:spLocks/>
              </p:cNvSpPr>
              <p:nvPr/>
            </p:nvSpPr>
            <p:spPr bwMode="auto">
              <a:xfrm>
                <a:off x="304" y="725"/>
                <a:ext cx="113" cy="2699"/>
              </a:xfrm>
              <a:custGeom>
                <a:avLst/>
                <a:gdLst>
                  <a:gd name="T0" fmla="*/ 0 w 113"/>
                  <a:gd name="T1" fmla="*/ 8 h 2699"/>
                  <a:gd name="T2" fmla="*/ 81 w 113"/>
                  <a:gd name="T3" fmla="*/ 2699 h 2699"/>
                  <a:gd name="T4" fmla="*/ 113 w 113"/>
                  <a:gd name="T5" fmla="*/ 11 h 2699"/>
                  <a:gd name="T6" fmla="*/ 83 w 113"/>
                  <a:gd name="T7" fmla="*/ 3 h 2699"/>
                  <a:gd name="T8" fmla="*/ 51 w 113"/>
                  <a:gd name="T9" fmla="*/ 0 h 2699"/>
                  <a:gd name="T10" fmla="*/ 24 w 113"/>
                  <a:gd name="T11" fmla="*/ 3 h 2699"/>
                  <a:gd name="T12" fmla="*/ 0 w 113"/>
                  <a:gd name="T13" fmla="*/ 8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8"/>
                    </a:moveTo>
                    <a:lnTo>
                      <a:pt x="81" y="2699"/>
                    </a:lnTo>
                    <a:lnTo>
                      <a:pt x="113" y="11"/>
                    </a:lnTo>
                    <a:lnTo>
                      <a:pt x="83" y="3"/>
                    </a:lnTo>
                    <a:lnTo>
                      <a:pt x="51" y="0"/>
                    </a:lnTo>
                    <a:lnTo>
                      <a:pt x="24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1B2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75" name="Freeform 91"/>
              <p:cNvSpPr>
                <a:spLocks/>
              </p:cNvSpPr>
              <p:nvPr/>
            </p:nvSpPr>
            <p:spPr bwMode="auto">
              <a:xfrm>
                <a:off x="394" y="746"/>
                <a:ext cx="113" cy="2699"/>
              </a:xfrm>
              <a:custGeom>
                <a:avLst/>
                <a:gdLst>
                  <a:gd name="T0" fmla="*/ 0 w 113"/>
                  <a:gd name="T1" fmla="*/ 2689 h 2699"/>
                  <a:gd name="T2" fmla="*/ 21 w 113"/>
                  <a:gd name="T3" fmla="*/ 0 h 2699"/>
                  <a:gd name="T4" fmla="*/ 113 w 113"/>
                  <a:gd name="T5" fmla="*/ 2686 h 2699"/>
                  <a:gd name="T6" fmla="*/ 78 w 113"/>
                  <a:gd name="T7" fmla="*/ 2697 h 2699"/>
                  <a:gd name="T8" fmla="*/ 49 w 113"/>
                  <a:gd name="T9" fmla="*/ 2699 h 2699"/>
                  <a:gd name="T10" fmla="*/ 25 w 113"/>
                  <a:gd name="T11" fmla="*/ 2697 h 2699"/>
                  <a:gd name="T12" fmla="*/ 0 w 113"/>
                  <a:gd name="T13" fmla="*/ 2689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2689"/>
                    </a:moveTo>
                    <a:lnTo>
                      <a:pt x="21" y="0"/>
                    </a:lnTo>
                    <a:lnTo>
                      <a:pt x="113" y="2686"/>
                    </a:lnTo>
                    <a:lnTo>
                      <a:pt x="78" y="2697"/>
                    </a:lnTo>
                    <a:lnTo>
                      <a:pt x="49" y="2699"/>
                    </a:lnTo>
                    <a:lnTo>
                      <a:pt x="25" y="2697"/>
                    </a:lnTo>
                    <a:lnTo>
                      <a:pt x="0" y="2689"/>
                    </a:lnTo>
                    <a:close/>
                  </a:path>
                </a:pathLst>
              </a:custGeom>
              <a:solidFill>
                <a:srgbClr val="2DFF2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9362" name="Group 92"/>
            <p:cNvGrpSpPr>
              <a:grpSpLocks/>
            </p:cNvGrpSpPr>
            <p:nvPr/>
          </p:nvGrpSpPr>
          <p:grpSpPr bwMode="auto">
            <a:xfrm>
              <a:off x="3112" y="1312"/>
              <a:ext cx="203" cy="2720"/>
              <a:chOff x="304" y="725"/>
              <a:chExt cx="203" cy="2720"/>
            </a:xfrm>
          </p:grpSpPr>
          <p:sp>
            <p:nvSpPr>
              <p:cNvPr id="99372" name="Freeform 93"/>
              <p:cNvSpPr>
                <a:spLocks/>
              </p:cNvSpPr>
              <p:nvPr/>
            </p:nvSpPr>
            <p:spPr bwMode="auto">
              <a:xfrm>
                <a:off x="304" y="725"/>
                <a:ext cx="113" cy="2699"/>
              </a:xfrm>
              <a:custGeom>
                <a:avLst/>
                <a:gdLst>
                  <a:gd name="T0" fmla="*/ 0 w 113"/>
                  <a:gd name="T1" fmla="*/ 8 h 2699"/>
                  <a:gd name="T2" fmla="*/ 81 w 113"/>
                  <a:gd name="T3" fmla="*/ 2699 h 2699"/>
                  <a:gd name="T4" fmla="*/ 113 w 113"/>
                  <a:gd name="T5" fmla="*/ 11 h 2699"/>
                  <a:gd name="T6" fmla="*/ 83 w 113"/>
                  <a:gd name="T7" fmla="*/ 3 h 2699"/>
                  <a:gd name="T8" fmla="*/ 51 w 113"/>
                  <a:gd name="T9" fmla="*/ 0 h 2699"/>
                  <a:gd name="T10" fmla="*/ 24 w 113"/>
                  <a:gd name="T11" fmla="*/ 3 h 2699"/>
                  <a:gd name="T12" fmla="*/ 0 w 113"/>
                  <a:gd name="T13" fmla="*/ 8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8"/>
                    </a:moveTo>
                    <a:lnTo>
                      <a:pt x="81" y="2699"/>
                    </a:lnTo>
                    <a:lnTo>
                      <a:pt x="113" y="11"/>
                    </a:lnTo>
                    <a:lnTo>
                      <a:pt x="83" y="3"/>
                    </a:lnTo>
                    <a:lnTo>
                      <a:pt x="51" y="0"/>
                    </a:lnTo>
                    <a:lnTo>
                      <a:pt x="24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1B2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73" name="Freeform 94"/>
              <p:cNvSpPr>
                <a:spLocks/>
              </p:cNvSpPr>
              <p:nvPr/>
            </p:nvSpPr>
            <p:spPr bwMode="auto">
              <a:xfrm>
                <a:off x="394" y="746"/>
                <a:ext cx="113" cy="2699"/>
              </a:xfrm>
              <a:custGeom>
                <a:avLst/>
                <a:gdLst>
                  <a:gd name="T0" fmla="*/ 0 w 113"/>
                  <a:gd name="T1" fmla="*/ 2689 h 2699"/>
                  <a:gd name="T2" fmla="*/ 21 w 113"/>
                  <a:gd name="T3" fmla="*/ 0 h 2699"/>
                  <a:gd name="T4" fmla="*/ 113 w 113"/>
                  <a:gd name="T5" fmla="*/ 2686 h 2699"/>
                  <a:gd name="T6" fmla="*/ 78 w 113"/>
                  <a:gd name="T7" fmla="*/ 2697 h 2699"/>
                  <a:gd name="T8" fmla="*/ 49 w 113"/>
                  <a:gd name="T9" fmla="*/ 2699 h 2699"/>
                  <a:gd name="T10" fmla="*/ 25 w 113"/>
                  <a:gd name="T11" fmla="*/ 2697 h 2699"/>
                  <a:gd name="T12" fmla="*/ 0 w 113"/>
                  <a:gd name="T13" fmla="*/ 2689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2689"/>
                    </a:moveTo>
                    <a:lnTo>
                      <a:pt x="21" y="0"/>
                    </a:lnTo>
                    <a:lnTo>
                      <a:pt x="113" y="2686"/>
                    </a:lnTo>
                    <a:lnTo>
                      <a:pt x="78" y="2697"/>
                    </a:lnTo>
                    <a:lnTo>
                      <a:pt x="49" y="2699"/>
                    </a:lnTo>
                    <a:lnTo>
                      <a:pt x="25" y="2697"/>
                    </a:lnTo>
                    <a:lnTo>
                      <a:pt x="0" y="2689"/>
                    </a:lnTo>
                    <a:close/>
                  </a:path>
                </a:pathLst>
              </a:custGeom>
              <a:solidFill>
                <a:srgbClr val="2DFF2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9363" name="Group 95"/>
            <p:cNvGrpSpPr>
              <a:grpSpLocks/>
            </p:cNvGrpSpPr>
            <p:nvPr/>
          </p:nvGrpSpPr>
          <p:grpSpPr bwMode="auto">
            <a:xfrm>
              <a:off x="3357" y="1312"/>
              <a:ext cx="203" cy="2720"/>
              <a:chOff x="304" y="725"/>
              <a:chExt cx="203" cy="2720"/>
            </a:xfrm>
          </p:grpSpPr>
          <p:sp>
            <p:nvSpPr>
              <p:cNvPr id="99370" name="Freeform 96"/>
              <p:cNvSpPr>
                <a:spLocks/>
              </p:cNvSpPr>
              <p:nvPr/>
            </p:nvSpPr>
            <p:spPr bwMode="auto">
              <a:xfrm>
                <a:off x="304" y="725"/>
                <a:ext cx="113" cy="2699"/>
              </a:xfrm>
              <a:custGeom>
                <a:avLst/>
                <a:gdLst>
                  <a:gd name="T0" fmla="*/ 0 w 113"/>
                  <a:gd name="T1" fmla="*/ 8 h 2699"/>
                  <a:gd name="T2" fmla="*/ 81 w 113"/>
                  <a:gd name="T3" fmla="*/ 2699 h 2699"/>
                  <a:gd name="T4" fmla="*/ 113 w 113"/>
                  <a:gd name="T5" fmla="*/ 11 h 2699"/>
                  <a:gd name="T6" fmla="*/ 83 w 113"/>
                  <a:gd name="T7" fmla="*/ 3 h 2699"/>
                  <a:gd name="T8" fmla="*/ 51 w 113"/>
                  <a:gd name="T9" fmla="*/ 0 h 2699"/>
                  <a:gd name="T10" fmla="*/ 24 w 113"/>
                  <a:gd name="T11" fmla="*/ 3 h 2699"/>
                  <a:gd name="T12" fmla="*/ 0 w 113"/>
                  <a:gd name="T13" fmla="*/ 8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8"/>
                    </a:moveTo>
                    <a:lnTo>
                      <a:pt x="81" y="2699"/>
                    </a:lnTo>
                    <a:lnTo>
                      <a:pt x="113" y="11"/>
                    </a:lnTo>
                    <a:lnTo>
                      <a:pt x="83" y="3"/>
                    </a:lnTo>
                    <a:lnTo>
                      <a:pt x="51" y="0"/>
                    </a:lnTo>
                    <a:lnTo>
                      <a:pt x="24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1B2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71" name="Freeform 97"/>
              <p:cNvSpPr>
                <a:spLocks/>
              </p:cNvSpPr>
              <p:nvPr/>
            </p:nvSpPr>
            <p:spPr bwMode="auto">
              <a:xfrm>
                <a:off x="394" y="746"/>
                <a:ext cx="113" cy="2699"/>
              </a:xfrm>
              <a:custGeom>
                <a:avLst/>
                <a:gdLst>
                  <a:gd name="T0" fmla="*/ 0 w 113"/>
                  <a:gd name="T1" fmla="*/ 2689 h 2699"/>
                  <a:gd name="T2" fmla="*/ 21 w 113"/>
                  <a:gd name="T3" fmla="*/ 0 h 2699"/>
                  <a:gd name="T4" fmla="*/ 113 w 113"/>
                  <a:gd name="T5" fmla="*/ 2686 h 2699"/>
                  <a:gd name="T6" fmla="*/ 78 w 113"/>
                  <a:gd name="T7" fmla="*/ 2697 h 2699"/>
                  <a:gd name="T8" fmla="*/ 49 w 113"/>
                  <a:gd name="T9" fmla="*/ 2699 h 2699"/>
                  <a:gd name="T10" fmla="*/ 25 w 113"/>
                  <a:gd name="T11" fmla="*/ 2697 h 2699"/>
                  <a:gd name="T12" fmla="*/ 0 w 113"/>
                  <a:gd name="T13" fmla="*/ 2689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2689"/>
                    </a:moveTo>
                    <a:lnTo>
                      <a:pt x="21" y="0"/>
                    </a:lnTo>
                    <a:lnTo>
                      <a:pt x="113" y="2686"/>
                    </a:lnTo>
                    <a:lnTo>
                      <a:pt x="78" y="2697"/>
                    </a:lnTo>
                    <a:lnTo>
                      <a:pt x="49" y="2699"/>
                    </a:lnTo>
                    <a:lnTo>
                      <a:pt x="25" y="2697"/>
                    </a:lnTo>
                    <a:lnTo>
                      <a:pt x="0" y="2689"/>
                    </a:lnTo>
                    <a:close/>
                  </a:path>
                </a:pathLst>
              </a:custGeom>
              <a:solidFill>
                <a:srgbClr val="2DFF2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9364" name="Group 98"/>
            <p:cNvGrpSpPr>
              <a:grpSpLocks/>
            </p:cNvGrpSpPr>
            <p:nvPr/>
          </p:nvGrpSpPr>
          <p:grpSpPr bwMode="auto">
            <a:xfrm>
              <a:off x="2256" y="1312"/>
              <a:ext cx="203" cy="2720"/>
              <a:chOff x="304" y="725"/>
              <a:chExt cx="203" cy="2720"/>
            </a:xfrm>
          </p:grpSpPr>
          <p:sp>
            <p:nvSpPr>
              <p:cNvPr id="99368" name="Freeform 99"/>
              <p:cNvSpPr>
                <a:spLocks/>
              </p:cNvSpPr>
              <p:nvPr/>
            </p:nvSpPr>
            <p:spPr bwMode="auto">
              <a:xfrm>
                <a:off x="304" y="725"/>
                <a:ext cx="113" cy="2699"/>
              </a:xfrm>
              <a:custGeom>
                <a:avLst/>
                <a:gdLst>
                  <a:gd name="T0" fmla="*/ 0 w 113"/>
                  <a:gd name="T1" fmla="*/ 8 h 2699"/>
                  <a:gd name="T2" fmla="*/ 81 w 113"/>
                  <a:gd name="T3" fmla="*/ 2699 h 2699"/>
                  <a:gd name="T4" fmla="*/ 113 w 113"/>
                  <a:gd name="T5" fmla="*/ 11 h 2699"/>
                  <a:gd name="T6" fmla="*/ 83 w 113"/>
                  <a:gd name="T7" fmla="*/ 3 h 2699"/>
                  <a:gd name="T8" fmla="*/ 51 w 113"/>
                  <a:gd name="T9" fmla="*/ 0 h 2699"/>
                  <a:gd name="T10" fmla="*/ 24 w 113"/>
                  <a:gd name="T11" fmla="*/ 3 h 2699"/>
                  <a:gd name="T12" fmla="*/ 0 w 113"/>
                  <a:gd name="T13" fmla="*/ 8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8"/>
                    </a:moveTo>
                    <a:lnTo>
                      <a:pt x="81" y="2699"/>
                    </a:lnTo>
                    <a:lnTo>
                      <a:pt x="113" y="11"/>
                    </a:lnTo>
                    <a:lnTo>
                      <a:pt x="83" y="3"/>
                    </a:lnTo>
                    <a:lnTo>
                      <a:pt x="51" y="0"/>
                    </a:lnTo>
                    <a:lnTo>
                      <a:pt x="24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1B2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69" name="Freeform 100"/>
              <p:cNvSpPr>
                <a:spLocks/>
              </p:cNvSpPr>
              <p:nvPr/>
            </p:nvSpPr>
            <p:spPr bwMode="auto">
              <a:xfrm>
                <a:off x="394" y="746"/>
                <a:ext cx="113" cy="2699"/>
              </a:xfrm>
              <a:custGeom>
                <a:avLst/>
                <a:gdLst>
                  <a:gd name="T0" fmla="*/ 0 w 113"/>
                  <a:gd name="T1" fmla="*/ 2689 h 2699"/>
                  <a:gd name="T2" fmla="*/ 21 w 113"/>
                  <a:gd name="T3" fmla="*/ 0 h 2699"/>
                  <a:gd name="T4" fmla="*/ 113 w 113"/>
                  <a:gd name="T5" fmla="*/ 2686 h 2699"/>
                  <a:gd name="T6" fmla="*/ 78 w 113"/>
                  <a:gd name="T7" fmla="*/ 2697 h 2699"/>
                  <a:gd name="T8" fmla="*/ 49 w 113"/>
                  <a:gd name="T9" fmla="*/ 2699 h 2699"/>
                  <a:gd name="T10" fmla="*/ 25 w 113"/>
                  <a:gd name="T11" fmla="*/ 2697 h 2699"/>
                  <a:gd name="T12" fmla="*/ 0 w 113"/>
                  <a:gd name="T13" fmla="*/ 2689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2689"/>
                    </a:moveTo>
                    <a:lnTo>
                      <a:pt x="21" y="0"/>
                    </a:lnTo>
                    <a:lnTo>
                      <a:pt x="113" y="2686"/>
                    </a:lnTo>
                    <a:lnTo>
                      <a:pt x="78" y="2697"/>
                    </a:lnTo>
                    <a:lnTo>
                      <a:pt x="49" y="2699"/>
                    </a:lnTo>
                    <a:lnTo>
                      <a:pt x="25" y="2697"/>
                    </a:lnTo>
                    <a:lnTo>
                      <a:pt x="0" y="2689"/>
                    </a:lnTo>
                    <a:close/>
                  </a:path>
                </a:pathLst>
              </a:custGeom>
              <a:solidFill>
                <a:srgbClr val="2DFF2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9365" name="Group 101"/>
            <p:cNvGrpSpPr>
              <a:grpSpLocks/>
            </p:cNvGrpSpPr>
            <p:nvPr/>
          </p:nvGrpSpPr>
          <p:grpSpPr bwMode="auto">
            <a:xfrm>
              <a:off x="3601" y="1312"/>
              <a:ext cx="203" cy="2720"/>
              <a:chOff x="304" y="725"/>
              <a:chExt cx="203" cy="2720"/>
            </a:xfrm>
          </p:grpSpPr>
          <p:sp>
            <p:nvSpPr>
              <p:cNvPr id="99366" name="Freeform 102"/>
              <p:cNvSpPr>
                <a:spLocks/>
              </p:cNvSpPr>
              <p:nvPr/>
            </p:nvSpPr>
            <p:spPr bwMode="auto">
              <a:xfrm>
                <a:off x="304" y="725"/>
                <a:ext cx="113" cy="2699"/>
              </a:xfrm>
              <a:custGeom>
                <a:avLst/>
                <a:gdLst>
                  <a:gd name="T0" fmla="*/ 0 w 113"/>
                  <a:gd name="T1" fmla="*/ 8 h 2699"/>
                  <a:gd name="T2" fmla="*/ 81 w 113"/>
                  <a:gd name="T3" fmla="*/ 2699 h 2699"/>
                  <a:gd name="T4" fmla="*/ 113 w 113"/>
                  <a:gd name="T5" fmla="*/ 11 h 2699"/>
                  <a:gd name="T6" fmla="*/ 83 w 113"/>
                  <a:gd name="T7" fmla="*/ 3 h 2699"/>
                  <a:gd name="T8" fmla="*/ 51 w 113"/>
                  <a:gd name="T9" fmla="*/ 0 h 2699"/>
                  <a:gd name="T10" fmla="*/ 24 w 113"/>
                  <a:gd name="T11" fmla="*/ 3 h 2699"/>
                  <a:gd name="T12" fmla="*/ 0 w 113"/>
                  <a:gd name="T13" fmla="*/ 8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8"/>
                    </a:moveTo>
                    <a:lnTo>
                      <a:pt x="81" y="2699"/>
                    </a:lnTo>
                    <a:lnTo>
                      <a:pt x="113" y="11"/>
                    </a:lnTo>
                    <a:lnTo>
                      <a:pt x="83" y="3"/>
                    </a:lnTo>
                    <a:lnTo>
                      <a:pt x="51" y="0"/>
                    </a:lnTo>
                    <a:lnTo>
                      <a:pt x="24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1B2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67" name="Freeform 103"/>
              <p:cNvSpPr>
                <a:spLocks/>
              </p:cNvSpPr>
              <p:nvPr/>
            </p:nvSpPr>
            <p:spPr bwMode="auto">
              <a:xfrm>
                <a:off x="394" y="746"/>
                <a:ext cx="113" cy="2699"/>
              </a:xfrm>
              <a:custGeom>
                <a:avLst/>
                <a:gdLst>
                  <a:gd name="T0" fmla="*/ 0 w 113"/>
                  <a:gd name="T1" fmla="*/ 2689 h 2699"/>
                  <a:gd name="T2" fmla="*/ 21 w 113"/>
                  <a:gd name="T3" fmla="*/ 0 h 2699"/>
                  <a:gd name="T4" fmla="*/ 113 w 113"/>
                  <a:gd name="T5" fmla="*/ 2686 h 2699"/>
                  <a:gd name="T6" fmla="*/ 78 w 113"/>
                  <a:gd name="T7" fmla="*/ 2697 h 2699"/>
                  <a:gd name="T8" fmla="*/ 49 w 113"/>
                  <a:gd name="T9" fmla="*/ 2699 h 2699"/>
                  <a:gd name="T10" fmla="*/ 25 w 113"/>
                  <a:gd name="T11" fmla="*/ 2697 h 2699"/>
                  <a:gd name="T12" fmla="*/ 0 w 113"/>
                  <a:gd name="T13" fmla="*/ 2689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2689"/>
                    </a:moveTo>
                    <a:lnTo>
                      <a:pt x="21" y="0"/>
                    </a:lnTo>
                    <a:lnTo>
                      <a:pt x="113" y="2686"/>
                    </a:lnTo>
                    <a:lnTo>
                      <a:pt x="78" y="2697"/>
                    </a:lnTo>
                    <a:lnTo>
                      <a:pt x="49" y="2699"/>
                    </a:lnTo>
                    <a:lnTo>
                      <a:pt x="25" y="2697"/>
                    </a:lnTo>
                    <a:lnTo>
                      <a:pt x="0" y="2689"/>
                    </a:lnTo>
                    <a:close/>
                  </a:path>
                </a:pathLst>
              </a:custGeom>
              <a:solidFill>
                <a:srgbClr val="2DFF2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199785" name="Object 105"/>
          <p:cNvGraphicFramePr>
            <a:graphicFrameLocks noChangeAspect="1"/>
          </p:cNvGraphicFramePr>
          <p:nvPr/>
        </p:nvGraphicFramePr>
        <p:xfrm>
          <a:off x="3732213" y="1995488"/>
          <a:ext cx="4298950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33" name="Equation" r:id="rId7" imgW="1905000" imgH="2159000" progId="Equation.DSMT4">
                  <p:embed/>
                </p:oleObj>
              </mc:Choice>
              <mc:Fallback>
                <p:oleObj name="Equation" r:id="rId7" imgW="1905000" imgH="2159000" progId="Equation.DSMT4">
                  <p:embed/>
                  <p:pic>
                    <p:nvPicPr>
                      <p:cNvPr id="0" name="Object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2213" y="1995488"/>
                        <a:ext cx="4298950" cy="4648200"/>
                      </a:xfrm>
                      <a:prstGeom prst="rect">
                        <a:avLst/>
                      </a:prstGeom>
                      <a:solidFill>
                        <a:srgbClr val="FFED8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997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99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199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99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Area of a Circle</a:t>
            </a:r>
          </a:p>
        </p:txBody>
      </p:sp>
      <p:graphicFrame>
        <p:nvGraphicFramePr>
          <p:cNvPr id="99331" name="Object 3"/>
          <p:cNvGraphicFramePr>
            <a:graphicFrameLocks noChangeAspect="1"/>
          </p:cNvGraphicFramePr>
          <p:nvPr/>
        </p:nvGraphicFramePr>
        <p:xfrm>
          <a:off x="604838" y="3251200"/>
          <a:ext cx="2705100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54" name="Equation" r:id="rId5" imgW="927100" imgH="393700" progId="Equation.DSMT4">
                  <p:embed/>
                </p:oleObj>
              </mc:Choice>
              <mc:Fallback>
                <p:oleObj name="Equation" r:id="rId5" imgW="927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838" y="3251200"/>
                        <a:ext cx="2705100" cy="1049338"/>
                      </a:xfrm>
                      <a:prstGeom prst="rect">
                        <a:avLst/>
                      </a:prstGeom>
                      <a:solidFill>
                        <a:srgbClr val="FF747A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32" name="Text Box 9"/>
          <p:cNvSpPr txBox="1">
            <a:spLocks noChangeArrowheads="1"/>
          </p:cNvSpPr>
          <p:nvPr/>
        </p:nvSpPr>
        <p:spPr bwMode="auto">
          <a:xfrm>
            <a:off x="3627438" y="1312863"/>
            <a:ext cx="2163762" cy="6413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latin typeface="Arial Black" pitchFamily="-128" charset="0"/>
              </a:rPr>
              <a:t>radius</a:t>
            </a:r>
            <a:endParaRPr lang="en-US"/>
          </a:p>
        </p:txBody>
      </p:sp>
      <p:grpSp>
        <p:nvGrpSpPr>
          <p:cNvPr id="99333" name="Group 10"/>
          <p:cNvGrpSpPr>
            <a:grpSpLocks/>
          </p:cNvGrpSpPr>
          <p:nvPr/>
        </p:nvGrpSpPr>
        <p:grpSpPr bwMode="auto">
          <a:xfrm>
            <a:off x="322263" y="947738"/>
            <a:ext cx="3352800" cy="2251075"/>
            <a:chOff x="54" y="1312"/>
            <a:chExt cx="3872" cy="2720"/>
          </a:xfrm>
        </p:grpSpPr>
        <p:grpSp>
          <p:nvGrpSpPr>
            <p:cNvPr id="99335" name="Group 11"/>
            <p:cNvGrpSpPr>
              <a:grpSpLocks/>
            </p:cNvGrpSpPr>
            <p:nvPr/>
          </p:nvGrpSpPr>
          <p:grpSpPr bwMode="auto">
            <a:xfrm>
              <a:off x="54" y="1312"/>
              <a:ext cx="203" cy="2720"/>
              <a:chOff x="304" y="725"/>
              <a:chExt cx="203" cy="2720"/>
            </a:xfrm>
          </p:grpSpPr>
          <p:sp>
            <p:nvSpPr>
              <p:cNvPr id="99426" name="Freeform 12"/>
              <p:cNvSpPr>
                <a:spLocks/>
              </p:cNvSpPr>
              <p:nvPr/>
            </p:nvSpPr>
            <p:spPr bwMode="auto">
              <a:xfrm>
                <a:off x="304" y="725"/>
                <a:ext cx="113" cy="2699"/>
              </a:xfrm>
              <a:custGeom>
                <a:avLst/>
                <a:gdLst>
                  <a:gd name="T0" fmla="*/ 0 w 113"/>
                  <a:gd name="T1" fmla="*/ 8 h 2699"/>
                  <a:gd name="T2" fmla="*/ 81 w 113"/>
                  <a:gd name="T3" fmla="*/ 2699 h 2699"/>
                  <a:gd name="T4" fmla="*/ 113 w 113"/>
                  <a:gd name="T5" fmla="*/ 11 h 2699"/>
                  <a:gd name="T6" fmla="*/ 83 w 113"/>
                  <a:gd name="T7" fmla="*/ 3 h 2699"/>
                  <a:gd name="T8" fmla="*/ 51 w 113"/>
                  <a:gd name="T9" fmla="*/ 0 h 2699"/>
                  <a:gd name="T10" fmla="*/ 24 w 113"/>
                  <a:gd name="T11" fmla="*/ 3 h 2699"/>
                  <a:gd name="T12" fmla="*/ 0 w 113"/>
                  <a:gd name="T13" fmla="*/ 8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8"/>
                    </a:moveTo>
                    <a:lnTo>
                      <a:pt x="81" y="2699"/>
                    </a:lnTo>
                    <a:lnTo>
                      <a:pt x="113" y="11"/>
                    </a:lnTo>
                    <a:lnTo>
                      <a:pt x="83" y="3"/>
                    </a:lnTo>
                    <a:lnTo>
                      <a:pt x="51" y="0"/>
                    </a:lnTo>
                    <a:lnTo>
                      <a:pt x="24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1B2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427" name="Freeform 13"/>
              <p:cNvSpPr>
                <a:spLocks/>
              </p:cNvSpPr>
              <p:nvPr/>
            </p:nvSpPr>
            <p:spPr bwMode="auto">
              <a:xfrm>
                <a:off x="394" y="746"/>
                <a:ext cx="113" cy="2699"/>
              </a:xfrm>
              <a:custGeom>
                <a:avLst/>
                <a:gdLst>
                  <a:gd name="T0" fmla="*/ 0 w 113"/>
                  <a:gd name="T1" fmla="*/ 2689 h 2699"/>
                  <a:gd name="T2" fmla="*/ 21 w 113"/>
                  <a:gd name="T3" fmla="*/ 0 h 2699"/>
                  <a:gd name="T4" fmla="*/ 113 w 113"/>
                  <a:gd name="T5" fmla="*/ 2686 h 2699"/>
                  <a:gd name="T6" fmla="*/ 78 w 113"/>
                  <a:gd name="T7" fmla="*/ 2697 h 2699"/>
                  <a:gd name="T8" fmla="*/ 49 w 113"/>
                  <a:gd name="T9" fmla="*/ 2699 h 2699"/>
                  <a:gd name="T10" fmla="*/ 25 w 113"/>
                  <a:gd name="T11" fmla="*/ 2697 h 2699"/>
                  <a:gd name="T12" fmla="*/ 0 w 113"/>
                  <a:gd name="T13" fmla="*/ 2689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2689"/>
                    </a:moveTo>
                    <a:lnTo>
                      <a:pt x="21" y="0"/>
                    </a:lnTo>
                    <a:lnTo>
                      <a:pt x="113" y="2686"/>
                    </a:lnTo>
                    <a:lnTo>
                      <a:pt x="78" y="2697"/>
                    </a:lnTo>
                    <a:lnTo>
                      <a:pt x="49" y="2699"/>
                    </a:lnTo>
                    <a:lnTo>
                      <a:pt x="25" y="2697"/>
                    </a:lnTo>
                    <a:lnTo>
                      <a:pt x="0" y="2689"/>
                    </a:lnTo>
                    <a:close/>
                  </a:path>
                </a:pathLst>
              </a:custGeom>
              <a:solidFill>
                <a:srgbClr val="2DFF2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9336" name="Group 14"/>
            <p:cNvGrpSpPr>
              <a:grpSpLocks/>
            </p:cNvGrpSpPr>
            <p:nvPr/>
          </p:nvGrpSpPr>
          <p:grpSpPr bwMode="auto">
            <a:xfrm>
              <a:off x="299" y="1312"/>
              <a:ext cx="203" cy="2720"/>
              <a:chOff x="304" y="725"/>
              <a:chExt cx="203" cy="2720"/>
            </a:xfrm>
          </p:grpSpPr>
          <p:sp>
            <p:nvSpPr>
              <p:cNvPr id="99424" name="Freeform 15"/>
              <p:cNvSpPr>
                <a:spLocks/>
              </p:cNvSpPr>
              <p:nvPr/>
            </p:nvSpPr>
            <p:spPr bwMode="auto">
              <a:xfrm>
                <a:off x="304" y="725"/>
                <a:ext cx="113" cy="2699"/>
              </a:xfrm>
              <a:custGeom>
                <a:avLst/>
                <a:gdLst>
                  <a:gd name="T0" fmla="*/ 0 w 113"/>
                  <a:gd name="T1" fmla="*/ 8 h 2699"/>
                  <a:gd name="T2" fmla="*/ 81 w 113"/>
                  <a:gd name="T3" fmla="*/ 2699 h 2699"/>
                  <a:gd name="T4" fmla="*/ 113 w 113"/>
                  <a:gd name="T5" fmla="*/ 11 h 2699"/>
                  <a:gd name="T6" fmla="*/ 83 w 113"/>
                  <a:gd name="T7" fmla="*/ 3 h 2699"/>
                  <a:gd name="T8" fmla="*/ 51 w 113"/>
                  <a:gd name="T9" fmla="*/ 0 h 2699"/>
                  <a:gd name="T10" fmla="*/ 24 w 113"/>
                  <a:gd name="T11" fmla="*/ 3 h 2699"/>
                  <a:gd name="T12" fmla="*/ 0 w 113"/>
                  <a:gd name="T13" fmla="*/ 8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8"/>
                    </a:moveTo>
                    <a:lnTo>
                      <a:pt x="81" y="2699"/>
                    </a:lnTo>
                    <a:lnTo>
                      <a:pt x="113" y="11"/>
                    </a:lnTo>
                    <a:lnTo>
                      <a:pt x="83" y="3"/>
                    </a:lnTo>
                    <a:lnTo>
                      <a:pt x="51" y="0"/>
                    </a:lnTo>
                    <a:lnTo>
                      <a:pt x="24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1B2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425" name="Freeform 16"/>
              <p:cNvSpPr>
                <a:spLocks/>
              </p:cNvSpPr>
              <p:nvPr/>
            </p:nvSpPr>
            <p:spPr bwMode="auto">
              <a:xfrm>
                <a:off x="394" y="746"/>
                <a:ext cx="113" cy="2699"/>
              </a:xfrm>
              <a:custGeom>
                <a:avLst/>
                <a:gdLst>
                  <a:gd name="T0" fmla="*/ 0 w 113"/>
                  <a:gd name="T1" fmla="*/ 2689 h 2699"/>
                  <a:gd name="T2" fmla="*/ 21 w 113"/>
                  <a:gd name="T3" fmla="*/ 0 h 2699"/>
                  <a:gd name="T4" fmla="*/ 113 w 113"/>
                  <a:gd name="T5" fmla="*/ 2686 h 2699"/>
                  <a:gd name="T6" fmla="*/ 78 w 113"/>
                  <a:gd name="T7" fmla="*/ 2697 h 2699"/>
                  <a:gd name="T8" fmla="*/ 49 w 113"/>
                  <a:gd name="T9" fmla="*/ 2699 h 2699"/>
                  <a:gd name="T10" fmla="*/ 25 w 113"/>
                  <a:gd name="T11" fmla="*/ 2697 h 2699"/>
                  <a:gd name="T12" fmla="*/ 0 w 113"/>
                  <a:gd name="T13" fmla="*/ 2689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2689"/>
                    </a:moveTo>
                    <a:lnTo>
                      <a:pt x="21" y="0"/>
                    </a:lnTo>
                    <a:lnTo>
                      <a:pt x="113" y="2686"/>
                    </a:lnTo>
                    <a:lnTo>
                      <a:pt x="78" y="2697"/>
                    </a:lnTo>
                    <a:lnTo>
                      <a:pt x="49" y="2699"/>
                    </a:lnTo>
                    <a:lnTo>
                      <a:pt x="25" y="2697"/>
                    </a:lnTo>
                    <a:lnTo>
                      <a:pt x="0" y="2689"/>
                    </a:lnTo>
                    <a:close/>
                  </a:path>
                </a:pathLst>
              </a:custGeom>
              <a:solidFill>
                <a:srgbClr val="2DFF2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9337" name="Group 17"/>
            <p:cNvGrpSpPr>
              <a:grpSpLocks/>
            </p:cNvGrpSpPr>
            <p:nvPr/>
          </p:nvGrpSpPr>
          <p:grpSpPr bwMode="auto">
            <a:xfrm>
              <a:off x="421" y="1312"/>
              <a:ext cx="203" cy="2720"/>
              <a:chOff x="304" y="725"/>
              <a:chExt cx="203" cy="2720"/>
            </a:xfrm>
          </p:grpSpPr>
          <p:sp>
            <p:nvSpPr>
              <p:cNvPr id="99422" name="Freeform 18"/>
              <p:cNvSpPr>
                <a:spLocks/>
              </p:cNvSpPr>
              <p:nvPr/>
            </p:nvSpPr>
            <p:spPr bwMode="auto">
              <a:xfrm>
                <a:off x="304" y="725"/>
                <a:ext cx="113" cy="2699"/>
              </a:xfrm>
              <a:custGeom>
                <a:avLst/>
                <a:gdLst>
                  <a:gd name="T0" fmla="*/ 0 w 113"/>
                  <a:gd name="T1" fmla="*/ 8 h 2699"/>
                  <a:gd name="T2" fmla="*/ 81 w 113"/>
                  <a:gd name="T3" fmla="*/ 2699 h 2699"/>
                  <a:gd name="T4" fmla="*/ 113 w 113"/>
                  <a:gd name="T5" fmla="*/ 11 h 2699"/>
                  <a:gd name="T6" fmla="*/ 83 w 113"/>
                  <a:gd name="T7" fmla="*/ 3 h 2699"/>
                  <a:gd name="T8" fmla="*/ 51 w 113"/>
                  <a:gd name="T9" fmla="*/ 0 h 2699"/>
                  <a:gd name="T10" fmla="*/ 24 w 113"/>
                  <a:gd name="T11" fmla="*/ 3 h 2699"/>
                  <a:gd name="T12" fmla="*/ 0 w 113"/>
                  <a:gd name="T13" fmla="*/ 8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8"/>
                    </a:moveTo>
                    <a:lnTo>
                      <a:pt x="81" y="2699"/>
                    </a:lnTo>
                    <a:lnTo>
                      <a:pt x="113" y="11"/>
                    </a:lnTo>
                    <a:lnTo>
                      <a:pt x="83" y="3"/>
                    </a:lnTo>
                    <a:lnTo>
                      <a:pt x="51" y="0"/>
                    </a:lnTo>
                    <a:lnTo>
                      <a:pt x="24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1B2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423" name="Freeform 19"/>
              <p:cNvSpPr>
                <a:spLocks/>
              </p:cNvSpPr>
              <p:nvPr/>
            </p:nvSpPr>
            <p:spPr bwMode="auto">
              <a:xfrm>
                <a:off x="394" y="746"/>
                <a:ext cx="113" cy="2699"/>
              </a:xfrm>
              <a:custGeom>
                <a:avLst/>
                <a:gdLst>
                  <a:gd name="T0" fmla="*/ 0 w 113"/>
                  <a:gd name="T1" fmla="*/ 2689 h 2699"/>
                  <a:gd name="T2" fmla="*/ 21 w 113"/>
                  <a:gd name="T3" fmla="*/ 0 h 2699"/>
                  <a:gd name="T4" fmla="*/ 113 w 113"/>
                  <a:gd name="T5" fmla="*/ 2686 h 2699"/>
                  <a:gd name="T6" fmla="*/ 78 w 113"/>
                  <a:gd name="T7" fmla="*/ 2697 h 2699"/>
                  <a:gd name="T8" fmla="*/ 49 w 113"/>
                  <a:gd name="T9" fmla="*/ 2699 h 2699"/>
                  <a:gd name="T10" fmla="*/ 25 w 113"/>
                  <a:gd name="T11" fmla="*/ 2697 h 2699"/>
                  <a:gd name="T12" fmla="*/ 0 w 113"/>
                  <a:gd name="T13" fmla="*/ 2689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2689"/>
                    </a:moveTo>
                    <a:lnTo>
                      <a:pt x="21" y="0"/>
                    </a:lnTo>
                    <a:lnTo>
                      <a:pt x="113" y="2686"/>
                    </a:lnTo>
                    <a:lnTo>
                      <a:pt x="78" y="2697"/>
                    </a:lnTo>
                    <a:lnTo>
                      <a:pt x="49" y="2699"/>
                    </a:lnTo>
                    <a:lnTo>
                      <a:pt x="25" y="2697"/>
                    </a:lnTo>
                    <a:lnTo>
                      <a:pt x="0" y="2689"/>
                    </a:lnTo>
                    <a:close/>
                  </a:path>
                </a:pathLst>
              </a:custGeom>
              <a:solidFill>
                <a:srgbClr val="2DFF2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9338" name="Group 20"/>
            <p:cNvGrpSpPr>
              <a:grpSpLocks/>
            </p:cNvGrpSpPr>
            <p:nvPr/>
          </p:nvGrpSpPr>
          <p:grpSpPr bwMode="auto">
            <a:xfrm>
              <a:off x="544" y="1312"/>
              <a:ext cx="203" cy="2720"/>
              <a:chOff x="304" y="725"/>
              <a:chExt cx="203" cy="2720"/>
            </a:xfrm>
          </p:grpSpPr>
          <p:sp>
            <p:nvSpPr>
              <p:cNvPr id="99420" name="Freeform 21"/>
              <p:cNvSpPr>
                <a:spLocks/>
              </p:cNvSpPr>
              <p:nvPr/>
            </p:nvSpPr>
            <p:spPr bwMode="auto">
              <a:xfrm>
                <a:off x="304" y="725"/>
                <a:ext cx="113" cy="2699"/>
              </a:xfrm>
              <a:custGeom>
                <a:avLst/>
                <a:gdLst>
                  <a:gd name="T0" fmla="*/ 0 w 113"/>
                  <a:gd name="T1" fmla="*/ 8 h 2699"/>
                  <a:gd name="T2" fmla="*/ 81 w 113"/>
                  <a:gd name="T3" fmla="*/ 2699 h 2699"/>
                  <a:gd name="T4" fmla="*/ 113 w 113"/>
                  <a:gd name="T5" fmla="*/ 11 h 2699"/>
                  <a:gd name="T6" fmla="*/ 83 w 113"/>
                  <a:gd name="T7" fmla="*/ 3 h 2699"/>
                  <a:gd name="T8" fmla="*/ 51 w 113"/>
                  <a:gd name="T9" fmla="*/ 0 h 2699"/>
                  <a:gd name="T10" fmla="*/ 24 w 113"/>
                  <a:gd name="T11" fmla="*/ 3 h 2699"/>
                  <a:gd name="T12" fmla="*/ 0 w 113"/>
                  <a:gd name="T13" fmla="*/ 8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8"/>
                    </a:moveTo>
                    <a:lnTo>
                      <a:pt x="81" y="2699"/>
                    </a:lnTo>
                    <a:lnTo>
                      <a:pt x="113" y="11"/>
                    </a:lnTo>
                    <a:lnTo>
                      <a:pt x="83" y="3"/>
                    </a:lnTo>
                    <a:lnTo>
                      <a:pt x="51" y="0"/>
                    </a:lnTo>
                    <a:lnTo>
                      <a:pt x="24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1B2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421" name="Freeform 22"/>
              <p:cNvSpPr>
                <a:spLocks/>
              </p:cNvSpPr>
              <p:nvPr/>
            </p:nvSpPr>
            <p:spPr bwMode="auto">
              <a:xfrm>
                <a:off x="394" y="746"/>
                <a:ext cx="113" cy="2699"/>
              </a:xfrm>
              <a:custGeom>
                <a:avLst/>
                <a:gdLst>
                  <a:gd name="T0" fmla="*/ 0 w 113"/>
                  <a:gd name="T1" fmla="*/ 2689 h 2699"/>
                  <a:gd name="T2" fmla="*/ 21 w 113"/>
                  <a:gd name="T3" fmla="*/ 0 h 2699"/>
                  <a:gd name="T4" fmla="*/ 113 w 113"/>
                  <a:gd name="T5" fmla="*/ 2686 h 2699"/>
                  <a:gd name="T6" fmla="*/ 78 w 113"/>
                  <a:gd name="T7" fmla="*/ 2697 h 2699"/>
                  <a:gd name="T8" fmla="*/ 49 w 113"/>
                  <a:gd name="T9" fmla="*/ 2699 h 2699"/>
                  <a:gd name="T10" fmla="*/ 25 w 113"/>
                  <a:gd name="T11" fmla="*/ 2697 h 2699"/>
                  <a:gd name="T12" fmla="*/ 0 w 113"/>
                  <a:gd name="T13" fmla="*/ 2689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2689"/>
                    </a:moveTo>
                    <a:lnTo>
                      <a:pt x="21" y="0"/>
                    </a:lnTo>
                    <a:lnTo>
                      <a:pt x="113" y="2686"/>
                    </a:lnTo>
                    <a:lnTo>
                      <a:pt x="78" y="2697"/>
                    </a:lnTo>
                    <a:lnTo>
                      <a:pt x="49" y="2699"/>
                    </a:lnTo>
                    <a:lnTo>
                      <a:pt x="25" y="2697"/>
                    </a:lnTo>
                    <a:lnTo>
                      <a:pt x="0" y="2689"/>
                    </a:lnTo>
                    <a:close/>
                  </a:path>
                </a:pathLst>
              </a:custGeom>
              <a:solidFill>
                <a:srgbClr val="2DFF2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9339" name="Group 23"/>
            <p:cNvGrpSpPr>
              <a:grpSpLocks/>
            </p:cNvGrpSpPr>
            <p:nvPr/>
          </p:nvGrpSpPr>
          <p:grpSpPr bwMode="auto">
            <a:xfrm>
              <a:off x="666" y="1312"/>
              <a:ext cx="203" cy="2720"/>
              <a:chOff x="304" y="725"/>
              <a:chExt cx="203" cy="2720"/>
            </a:xfrm>
          </p:grpSpPr>
          <p:sp>
            <p:nvSpPr>
              <p:cNvPr id="99418" name="Freeform 24"/>
              <p:cNvSpPr>
                <a:spLocks/>
              </p:cNvSpPr>
              <p:nvPr/>
            </p:nvSpPr>
            <p:spPr bwMode="auto">
              <a:xfrm>
                <a:off x="304" y="725"/>
                <a:ext cx="113" cy="2699"/>
              </a:xfrm>
              <a:custGeom>
                <a:avLst/>
                <a:gdLst>
                  <a:gd name="T0" fmla="*/ 0 w 113"/>
                  <a:gd name="T1" fmla="*/ 8 h 2699"/>
                  <a:gd name="T2" fmla="*/ 81 w 113"/>
                  <a:gd name="T3" fmla="*/ 2699 h 2699"/>
                  <a:gd name="T4" fmla="*/ 113 w 113"/>
                  <a:gd name="T5" fmla="*/ 11 h 2699"/>
                  <a:gd name="T6" fmla="*/ 83 w 113"/>
                  <a:gd name="T7" fmla="*/ 3 h 2699"/>
                  <a:gd name="T8" fmla="*/ 51 w 113"/>
                  <a:gd name="T9" fmla="*/ 0 h 2699"/>
                  <a:gd name="T10" fmla="*/ 24 w 113"/>
                  <a:gd name="T11" fmla="*/ 3 h 2699"/>
                  <a:gd name="T12" fmla="*/ 0 w 113"/>
                  <a:gd name="T13" fmla="*/ 8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8"/>
                    </a:moveTo>
                    <a:lnTo>
                      <a:pt x="81" y="2699"/>
                    </a:lnTo>
                    <a:lnTo>
                      <a:pt x="113" y="11"/>
                    </a:lnTo>
                    <a:lnTo>
                      <a:pt x="83" y="3"/>
                    </a:lnTo>
                    <a:lnTo>
                      <a:pt x="51" y="0"/>
                    </a:lnTo>
                    <a:lnTo>
                      <a:pt x="24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1B2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419" name="Freeform 25"/>
              <p:cNvSpPr>
                <a:spLocks/>
              </p:cNvSpPr>
              <p:nvPr/>
            </p:nvSpPr>
            <p:spPr bwMode="auto">
              <a:xfrm>
                <a:off x="394" y="746"/>
                <a:ext cx="113" cy="2699"/>
              </a:xfrm>
              <a:custGeom>
                <a:avLst/>
                <a:gdLst>
                  <a:gd name="T0" fmla="*/ 0 w 113"/>
                  <a:gd name="T1" fmla="*/ 2689 h 2699"/>
                  <a:gd name="T2" fmla="*/ 21 w 113"/>
                  <a:gd name="T3" fmla="*/ 0 h 2699"/>
                  <a:gd name="T4" fmla="*/ 113 w 113"/>
                  <a:gd name="T5" fmla="*/ 2686 h 2699"/>
                  <a:gd name="T6" fmla="*/ 78 w 113"/>
                  <a:gd name="T7" fmla="*/ 2697 h 2699"/>
                  <a:gd name="T8" fmla="*/ 49 w 113"/>
                  <a:gd name="T9" fmla="*/ 2699 h 2699"/>
                  <a:gd name="T10" fmla="*/ 25 w 113"/>
                  <a:gd name="T11" fmla="*/ 2697 h 2699"/>
                  <a:gd name="T12" fmla="*/ 0 w 113"/>
                  <a:gd name="T13" fmla="*/ 2689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2689"/>
                    </a:moveTo>
                    <a:lnTo>
                      <a:pt x="21" y="0"/>
                    </a:lnTo>
                    <a:lnTo>
                      <a:pt x="113" y="2686"/>
                    </a:lnTo>
                    <a:lnTo>
                      <a:pt x="78" y="2697"/>
                    </a:lnTo>
                    <a:lnTo>
                      <a:pt x="49" y="2699"/>
                    </a:lnTo>
                    <a:lnTo>
                      <a:pt x="25" y="2697"/>
                    </a:lnTo>
                    <a:lnTo>
                      <a:pt x="0" y="2689"/>
                    </a:lnTo>
                    <a:close/>
                  </a:path>
                </a:pathLst>
              </a:custGeom>
              <a:solidFill>
                <a:srgbClr val="2DFF2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9340" name="Group 26"/>
            <p:cNvGrpSpPr>
              <a:grpSpLocks/>
            </p:cNvGrpSpPr>
            <p:nvPr/>
          </p:nvGrpSpPr>
          <p:grpSpPr bwMode="auto">
            <a:xfrm>
              <a:off x="911" y="1312"/>
              <a:ext cx="203" cy="2720"/>
              <a:chOff x="304" y="725"/>
              <a:chExt cx="203" cy="2720"/>
            </a:xfrm>
          </p:grpSpPr>
          <p:sp>
            <p:nvSpPr>
              <p:cNvPr id="99416" name="Freeform 27"/>
              <p:cNvSpPr>
                <a:spLocks/>
              </p:cNvSpPr>
              <p:nvPr/>
            </p:nvSpPr>
            <p:spPr bwMode="auto">
              <a:xfrm>
                <a:off x="304" y="725"/>
                <a:ext cx="113" cy="2699"/>
              </a:xfrm>
              <a:custGeom>
                <a:avLst/>
                <a:gdLst>
                  <a:gd name="T0" fmla="*/ 0 w 113"/>
                  <a:gd name="T1" fmla="*/ 8 h 2699"/>
                  <a:gd name="T2" fmla="*/ 81 w 113"/>
                  <a:gd name="T3" fmla="*/ 2699 h 2699"/>
                  <a:gd name="T4" fmla="*/ 113 w 113"/>
                  <a:gd name="T5" fmla="*/ 11 h 2699"/>
                  <a:gd name="T6" fmla="*/ 83 w 113"/>
                  <a:gd name="T7" fmla="*/ 3 h 2699"/>
                  <a:gd name="T8" fmla="*/ 51 w 113"/>
                  <a:gd name="T9" fmla="*/ 0 h 2699"/>
                  <a:gd name="T10" fmla="*/ 24 w 113"/>
                  <a:gd name="T11" fmla="*/ 3 h 2699"/>
                  <a:gd name="T12" fmla="*/ 0 w 113"/>
                  <a:gd name="T13" fmla="*/ 8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8"/>
                    </a:moveTo>
                    <a:lnTo>
                      <a:pt x="81" y="2699"/>
                    </a:lnTo>
                    <a:lnTo>
                      <a:pt x="113" y="11"/>
                    </a:lnTo>
                    <a:lnTo>
                      <a:pt x="83" y="3"/>
                    </a:lnTo>
                    <a:lnTo>
                      <a:pt x="51" y="0"/>
                    </a:lnTo>
                    <a:lnTo>
                      <a:pt x="24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1B2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417" name="Freeform 28"/>
              <p:cNvSpPr>
                <a:spLocks/>
              </p:cNvSpPr>
              <p:nvPr/>
            </p:nvSpPr>
            <p:spPr bwMode="auto">
              <a:xfrm>
                <a:off x="394" y="746"/>
                <a:ext cx="113" cy="2699"/>
              </a:xfrm>
              <a:custGeom>
                <a:avLst/>
                <a:gdLst>
                  <a:gd name="T0" fmla="*/ 0 w 113"/>
                  <a:gd name="T1" fmla="*/ 2689 h 2699"/>
                  <a:gd name="T2" fmla="*/ 21 w 113"/>
                  <a:gd name="T3" fmla="*/ 0 h 2699"/>
                  <a:gd name="T4" fmla="*/ 113 w 113"/>
                  <a:gd name="T5" fmla="*/ 2686 h 2699"/>
                  <a:gd name="T6" fmla="*/ 78 w 113"/>
                  <a:gd name="T7" fmla="*/ 2697 h 2699"/>
                  <a:gd name="T8" fmla="*/ 49 w 113"/>
                  <a:gd name="T9" fmla="*/ 2699 h 2699"/>
                  <a:gd name="T10" fmla="*/ 25 w 113"/>
                  <a:gd name="T11" fmla="*/ 2697 h 2699"/>
                  <a:gd name="T12" fmla="*/ 0 w 113"/>
                  <a:gd name="T13" fmla="*/ 2689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2689"/>
                    </a:moveTo>
                    <a:lnTo>
                      <a:pt x="21" y="0"/>
                    </a:lnTo>
                    <a:lnTo>
                      <a:pt x="113" y="2686"/>
                    </a:lnTo>
                    <a:lnTo>
                      <a:pt x="78" y="2697"/>
                    </a:lnTo>
                    <a:lnTo>
                      <a:pt x="49" y="2699"/>
                    </a:lnTo>
                    <a:lnTo>
                      <a:pt x="25" y="2697"/>
                    </a:lnTo>
                    <a:lnTo>
                      <a:pt x="0" y="2689"/>
                    </a:lnTo>
                    <a:close/>
                  </a:path>
                </a:pathLst>
              </a:custGeom>
              <a:solidFill>
                <a:srgbClr val="2DFF2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9341" name="Group 29"/>
            <p:cNvGrpSpPr>
              <a:grpSpLocks/>
            </p:cNvGrpSpPr>
            <p:nvPr/>
          </p:nvGrpSpPr>
          <p:grpSpPr bwMode="auto">
            <a:xfrm>
              <a:off x="1033" y="1312"/>
              <a:ext cx="203" cy="2720"/>
              <a:chOff x="304" y="725"/>
              <a:chExt cx="203" cy="2720"/>
            </a:xfrm>
          </p:grpSpPr>
          <p:sp>
            <p:nvSpPr>
              <p:cNvPr id="99414" name="Freeform 30"/>
              <p:cNvSpPr>
                <a:spLocks/>
              </p:cNvSpPr>
              <p:nvPr/>
            </p:nvSpPr>
            <p:spPr bwMode="auto">
              <a:xfrm>
                <a:off x="304" y="725"/>
                <a:ext cx="113" cy="2699"/>
              </a:xfrm>
              <a:custGeom>
                <a:avLst/>
                <a:gdLst>
                  <a:gd name="T0" fmla="*/ 0 w 113"/>
                  <a:gd name="T1" fmla="*/ 8 h 2699"/>
                  <a:gd name="T2" fmla="*/ 81 w 113"/>
                  <a:gd name="T3" fmla="*/ 2699 h 2699"/>
                  <a:gd name="T4" fmla="*/ 113 w 113"/>
                  <a:gd name="T5" fmla="*/ 11 h 2699"/>
                  <a:gd name="T6" fmla="*/ 83 w 113"/>
                  <a:gd name="T7" fmla="*/ 3 h 2699"/>
                  <a:gd name="T8" fmla="*/ 51 w 113"/>
                  <a:gd name="T9" fmla="*/ 0 h 2699"/>
                  <a:gd name="T10" fmla="*/ 24 w 113"/>
                  <a:gd name="T11" fmla="*/ 3 h 2699"/>
                  <a:gd name="T12" fmla="*/ 0 w 113"/>
                  <a:gd name="T13" fmla="*/ 8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8"/>
                    </a:moveTo>
                    <a:lnTo>
                      <a:pt x="81" y="2699"/>
                    </a:lnTo>
                    <a:lnTo>
                      <a:pt x="113" y="11"/>
                    </a:lnTo>
                    <a:lnTo>
                      <a:pt x="83" y="3"/>
                    </a:lnTo>
                    <a:lnTo>
                      <a:pt x="51" y="0"/>
                    </a:lnTo>
                    <a:lnTo>
                      <a:pt x="24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1B2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415" name="Freeform 31"/>
              <p:cNvSpPr>
                <a:spLocks/>
              </p:cNvSpPr>
              <p:nvPr/>
            </p:nvSpPr>
            <p:spPr bwMode="auto">
              <a:xfrm>
                <a:off x="394" y="746"/>
                <a:ext cx="113" cy="2699"/>
              </a:xfrm>
              <a:custGeom>
                <a:avLst/>
                <a:gdLst>
                  <a:gd name="T0" fmla="*/ 0 w 113"/>
                  <a:gd name="T1" fmla="*/ 2689 h 2699"/>
                  <a:gd name="T2" fmla="*/ 21 w 113"/>
                  <a:gd name="T3" fmla="*/ 0 h 2699"/>
                  <a:gd name="T4" fmla="*/ 113 w 113"/>
                  <a:gd name="T5" fmla="*/ 2686 h 2699"/>
                  <a:gd name="T6" fmla="*/ 78 w 113"/>
                  <a:gd name="T7" fmla="*/ 2697 h 2699"/>
                  <a:gd name="T8" fmla="*/ 49 w 113"/>
                  <a:gd name="T9" fmla="*/ 2699 h 2699"/>
                  <a:gd name="T10" fmla="*/ 25 w 113"/>
                  <a:gd name="T11" fmla="*/ 2697 h 2699"/>
                  <a:gd name="T12" fmla="*/ 0 w 113"/>
                  <a:gd name="T13" fmla="*/ 2689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2689"/>
                    </a:moveTo>
                    <a:lnTo>
                      <a:pt x="21" y="0"/>
                    </a:lnTo>
                    <a:lnTo>
                      <a:pt x="113" y="2686"/>
                    </a:lnTo>
                    <a:lnTo>
                      <a:pt x="78" y="2697"/>
                    </a:lnTo>
                    <a:lnTo>
                      <a:pt x="49" y="2699"/>
                    </a:lnTo>
                    <a:lnTo>
                      <a:pt x="25" y="2697"/>
                    </a:lnTo>
                    <a:lnTo>
                      <a:pt x="0" y="2689"/>
                    </a:lnTo>
                    <a:close/>
                  </a:path>
                </a:pathLst>
              </a:custGeom>
              <a:solidFill>
                <a:srgbClr val="2DFF2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9342" name="Group 32"/>
            <p:cNvGrpSpPr>
              <a:grpSpLocks/>
            </p:cNvGrpSpPr>
            <p:nvPr/>
          </p:nvGrpSpPr>
          <p:grpSpPr bwMode="auto">
            <a:xfrm>
              <a:off x="1400" y="1312"/>
              <a:ext cx="203" cy="2720"/>
              <a:chOff x="304" y="725"/>
              <a:chExt cx="203" cy="2720"/>
            </a:xfrm>
          </p:grpSpPr>
          <p:sp>
            <p:nvSpPr>
              <p:cNvPr id="99412" name="Freeform 33"/>
              <p:cNvSpPr>
                <a:spLocks/>
              </p:cNvSpPr>
              <p:nvPr/>
            </p:nvSpPr>
            <p:spPr bwMode="auto">
              <a:xfrm>
                <a:off x="304" y="725"/>
                <a:ext cx="113" cy="2699"/>
              </a:xfrm>
              <a:custGeom>
                <a:avLst/>
                <a:gdLst>
                  <a:gd name="T0" fmla="*/ 0 w 113"/>
                  <a:gd name="T1" fmla="*/ 8 h 2699"/>
                  <a:gd name="T2" fmla="*/ 81 w 113"/>
                  <a:gd name="T3" fmla="*/ 2699 h 2699"/>
                  <a:gd name="T4" fmla="*/ 113 w 113"/>
                  <a:gd name="T5" fmla="*/ 11 h 2699"/>
                  <a:gd name="T6" fmla="*/ 83 w 113"/>
                  <a:gd name="T7" fmla="*/ 3 h 2699"/>
                  <a:gd name="T8" fmla="*/ 51 w 113"/>
                  <a:gd name="T9" fmla="*/ 0 h 2699"/>
                  <a:gd name="T10" fmla="*/ 24 w 113"/>
                  <a:gd name="T11" fmla="*/ 3 h 2699"/>
                  <a:gd name="T12" fmla="*/ 0 w 113"/>
                  <a:gd name="T13" fmla="*/ 8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8"/>
                    </a:moveTo>
                    <a:lnTo>
                      <a:pt x="81" y="2699"/>
                    </a:lnTo>
                    <a:lnTo>
                      <a:pt x="113" y="11"/>
                    </a:lnTo>
                    <a:lnTo>
                      <a:pt x="83" y="3"/>
                    </a:lnTo>
                    <a:lnTo>
                      <a:pt x="51" y="0"/>
                    </a:lnTo>
                    <a:lnTo>
                      <a:pt x="24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1B2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413" name="Freeform 34"/>
              <p:cNvSpPr>
                <a:spLocks/>
              </p:cNvSpPr>
              <p:nvPr/>
            </p:nvSpPr>
            <p:spPr bwMode="auto">
              <a:xfrm>
                <a:off x="394" y="746"/>
                <a:ext cx="113" cy="2699"/>
              </a:xfrm>
              <a:custGeom>
                <a:avLst/>
                <a:gdLst>
                  <a:gd name="T0" fmla="*/ 0 w 113"/>
                  <a:gd name="T1" fmla="*/ 2689 h 2699"/>
                  <a:gd name="T2" fmla="*/ 21 w 113"/>
                  <a:gd name="T3" fmla="*/ 0 h 2699"/>
                  <a:gd name="T4" fmla="*/ 113 w 113"/>
                  <a:gd name="T5" fmla="*/ 2686 h 2699"/>
                  <a:gd name="T6" fmla="*/ 78 w 113"/>
                  <a:gd name="T7" fmla="*/ 2697 h 2699"/>
                  <a:gd name="T8" fmla="*/ 49 w 113"/>
                  <a:gd name="T9" fmla="*/ 2699 h 2699"/>
                  <a:gd name="T10" fmla="*/ 25 w 113"/>
                  <a:gd name="T11" fmla="*/ 2697 h 2699"/>
                  <a:gd name="T12" fmla="*/ 0 w 113"/>
                  <a:gd name="T13" fmla="*/ 2689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2689"/>
                    </a:moveTo>
                    <a:lnTo>
                      <a:pt x="21" y="0"/>
                    </a:lnTo>
                    <a:lnTo>
                      <a:pt x="113" y="2686"/>
                    </a:lnTo>
                    <a:lnTo>
                      <a:pt x="78" y="2697"/>
                    </a:lnTo>
                    <a:lnTo>
                      <a:pt x="49" y="2699"/>
                    </a:lnTo>
                    <a:lnTo>
                      <a:pt x="25" y="2697"/>
                    </a:lnTo>
                    <a:lnTo>
                      <a:pt x="0" y="2689"/>
                    </a:lnTo>
                    <a:close/>
                  </a:path>
                </a:pathLst>
              </a:custGeom>
              <a:solidFill>
                <a:srgbClr val="2DFF2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9343" name="Group 35"/>
            <p:cNvGrpSpPr>
              <a:grpSpLocks/>
            </p:cNvGrpSpPr>
            <p:nvPr/>
          </p:nvGrpSpPr>
          <p:grpSpPr bwMode="auto">
            <a:xfrm>
              <a:off x="1767" y="1312"/>
              <a:ext cx="203" cy="2720"/>
              <a:chOff x="304" y="725"/>
              <a:chExt cx="203" cy="2720"/>
            </a:xfrm>
          </p:grpSpPr>
          <p:sp>
            <p:nvSpPr>
              <p:cNvPr id="99410" name="Freeform 36"/>
              <p:cNvSpPr>
                <a:spLocks/>
              </p:cNvSpPr>
              <p:nvPr/>
            </p:nvSpPr>
            <p:spPr bwMode="auto">
              <a:xfrm>
                <a:off x="304" y="725"/>
                <a:ext cx="113" cy="2699"/>
              </a:xfrm>
              <a:custGeom>
                <a:avLst/>
                <a:gdLst>
                  <a:gd name="T0" fmla="*/ 0 w 113"/>
                  <a:gd name="T1" fmla="*/ 8 h 2699"/>
                  <a:gd name="T2" fmla="*/ 81 w 113"/>
                  <a:gd name="T3" fmla="*/ 2699 h 2699"/>
                  <a:gd name="T4" fmla="*/ 113 w 113"/>
                  <a:gd name="T5" fmla="*/ 11 h 2699"/>
                  <a:gd name="T6" fmla="*/ 83 w 113"/>
                  <a:gd name="T7" fmla="*/ 3 h 2699"/>
                  <a:gd name="T8" fmla="*/ 51 w 113"/>
                  <a:gd name="T9" fmla="*/ 0 h 2699"/>
                  <a:gd name="T10" fmla="*/ 24 w 113"/>
                  <a:gd name="T11" fmla="*/ 3 h 2699"/>
                  <a:gd name="T12" fmla="*/ 0 w 113"/>
                  <a:gd name="T13" fmla="*/ 8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8"/>
                    </a:moveTo>
                    <a:lnTo>
                      <a:pt x="81" y="2699"/>
                    </a:lnTo>
                    <a:lnTo>
                      <a:pt x="113" y="11"/>
                    </a:lnTo>
                    <a:lnTo>
                      <a:pt x="83" y="3"/>
                    </a:lnTo>
                    <a:lnTo>
                      <a:pt x="51" y="0"/>
                    </a:lnTo>
                    <a:lnTo>
                      <a:pt x="24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1B2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411" name="Freeform 37"/>
              <p:cNvSpPr>
                <a:spLocks/>
              </p:cNvSpPr>
              <p:nvPr/>
            </p:nvSpPr>
            <p:spPr bwMode="auto">
              <a:xfrm>
                <a:off x="394" y="746"/>
                <a:ext cx="113" cy="2699"/>
              </a:xfrm>
              <a:custGeom>
                <a:avLst/>
                <a:gdLst>
                  <a:gd name="T0" fmla="*/ 0 w 113"/>
                  <a:gd name="T1" fmla="*/ 2689 h 2699"/>
                  <a:gd name="T2" fmla="*/ 21 w 113"/>
                  <a:gd name="T3" fmla="*/ 0 h 2699"/>
                  <a:gd name="T4" fmla="*/ 113 w 113"/>
                  <a:gd name="T5" fmla="*/ 2686 h 2699"/>
                  <a:gd name="T6" fmla="*/ 78 w 113"/>
                  <a:gd name="T7" fmla="*/ 2697 h 2699"/>
                  <a:gd name="T8" fmla="*/ 49 w 113"/>
                  <a:gd name="T9" fmla="*/ 2699 h 2699"/>
                  <a:gd name="T10" fmla="*/ 25 w 113"/>
                  <a:gd name="T11" fmla="*/ 2697 h 2699"/>
                  <a:gd name="T12" fmla="*/ 0 w 113"/>
                  <a:gd name="T13" fmla="*/ 2689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2689"/>
                    </a:moveTo>
                    <a:lnTo>
                      <a:pt x="21" y="0"/>
                    </a:lnTo>
                    <a:lnTo>
                      <a:pt x="113" y="2686"/>
                    </a:lnTo>
                    <a:lnTo>
                      <a:pt x="78" y="2697"/>
                    </a:lnTo>
                    <a:lnTo>
                      <a:pt x="49" y="2699"/>
                    </a:lnTo>
                    <a:lnTo>
                      <a:pt x="25" y="2697"/>
                    </a:lnTo>
                    <a:lnTo>
                      <a:pt x="0" y="2689"/>
                    </a:lnTo>
                    <a:close/>
                  </a:path>
                </a:pathLst>
              </a:custGeom>
              <a:solidFill>
                <a:srgbClr val="2DFF2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9344" name="Group 38"/>
            <p:cNvGrpSpPr>
              <a:grpSpLocks/>
            </p:cNvGrpSpPr>
            <p:nvPr/>
          </p:nvGrpSpPr>
          <p:grpSpPr bwMode="auto">
            <a:xfrm>
              <a:off x="2134" y="1312"/>
              <a:ext cx="203" cy="2720"/>
              <a:chOff x="304" y="725"/>
              <a:chExt cx="203" cy="2720"/>
            </a:xfrm>
          </p:grpSpPr>
          <p:sp>
            <p:nvSpPr>
              <p:cNvPr id="99408" name="Freeform 39"/>
              <p:cNvSpPr>
                <a:spLocks/>
              </p:cNvSpPr>
              <p:nvPr/>
            </p:nvSpPr>
            <p:spPr bwMode="auto">
              <a:xfrm>
                <a:off x="304" y="725"/>
                <a:ext cx="113" cy="2699"/>
              </a:xfrm>
              <a:custGeom>
                <a:avLst/>
                <a:gdLst>
                  <a:gd name="T0" fmla="*/ 0 w 113"/>
                  <a:gd name="T1" fmla="*/ 8 h 2699"/>
                  <a:gd name="T2" fmla="*/ 81 w 113"/>
                  <a:gd name="T3" fmla="*/ 2699 h 2699"/>
                  <a:gd name="T4" fmla="*/ 113 w 113"/>
                  <a:gd name="T5" fmla="*/ 11 h 2699"/>
                  <a:gd name="T6" fmla="*/ 83 w 113"/>
                  <a:gd name="T7" fmla="*/ 3 h 2699"/>
                  <a:gd name="T8" fmla="*/ 51 w 113"/>
                  <a:gd name="T9" fmla="*/ 0 h 2699"/>
                  <a:gd name="T10" fmla="*/ 24 w 113"/>
                  <a:gd name="T11" fmla="*/ 3 h 2699"/>
                  <a:gd name="T12" fmla="*/ 0 w 113"/>
                  <a:gd name="T13" fmla="*/ 8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8"/>
                    </a:moveTo>
                    <a:lnTo>
                      <a:pt x="81" y="2699"/>
                    </a:lnTo>
                    <a:lnTo>
                      <a:pt x="113" y="11"/>
                    </a:lnTo>
                    <a:lnTo>
                      <a:pt x="83" y="3"/>
                    </a:lnTo>
                    <a:lnTo>
                      <a:pt x="51" y="0"/>
                    </a:lnTo>
                    <a:lnTo>
                      <a:pt x="24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1B2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409" name="Freeform 40"/>
              <p:cNvSpPr>
                <a:spLocks/>
              </p:cNvSpPr>
              <p:nvPr/>
            </p:nvSpPr>
            <p:spPr bwMode="auto">
              <a:xfrm>
                <a:off x="394" y="746"/>
                <a:ext cx="113" cy="2699"/>
              </a:xfrm>
              <a:custGeom>
                <a:avLst/>
                <a:gdLst>
                  <a:gd name="T0" fmla="*/ 0 w 113"/>
                  <a:gd name="T1" fmla="*/ 2689 h 2699"/>
                  <a:gd name="T2" fmla="*/ 21 w 113"/>
                  <a:gd name="T3" fmla="*/ 0 h 2699"/>
                  <a:gd name="T4" fmla="*/ 113 w 113"/>
                  <a:gd name="T5" fmla="*/ 2686 h 2699"/>
                  <a:gd name="T6" fmla="*/ 78 w 113"/>
                  <a:gd name="T7" fmla="*/ 2697 h 2699"/>
                  <a:gd name="T8" fmla="*/ 49 w 113"/>
                  <a:gd name="T9" fmla="*/ 2699 h 2699"/>
                  <a:gd name="T10" fmla="*/ 25 w 113"/>
                  <a:gd name="T11" fmla="*/ 2697 h 2699"/>
                  <a:gd name="T12" fmla="*/ 0 w 113"/>
                  <a:gd name="T13" fmla="*/ 2689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2689"/>
                    </a:moveTo>
                    <a:lnTo>
                      <a:pt x="21" y="0"/>
                    </a:lnTo>
                    <a:lnTo>
                      <a:pt x="113" y="2686"/>
                    </a:lnTo>
                    <a:lnTo>
                      <a:pt x="78" y="2697"/>
                    </a:lnTo>
                    <a:lnTo>
                      <a:pt x="49" y="2699"/>
                    </a:lnTo>
                    <a:lnTo>
                      <a:pt x="25" y="2697"/>
                    </a:lnTo>
                    <a:lnTo>
                      <a:pt x="0" y="2689"/>
                    </a:lnTo>
                    <a:close/>
                  </a:path>
                </a:pathLst>
              </a:custGeom>
              <a:solidFill>
                <a:srgbClr val="2DFF2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9345" name="Group 41"/>
            <p:cNvGrpSpPr>
              <a:grpSpLocks/>
            </p:cNvGrpSpPr>
            <p:nvPr/>
          </p:nvGrpSpPr>
          <p:grpSpPr bwMode="auto">
            <a:xfrm>
              <a:off x="2500" y="1312"/>
              <a:ext cx="203" cy="2720"/>
              <a:chOff x="304" y="725"/>
              <a:chExt cx="203" cy="2720"/>
            </a:xfrm>
          </p:grpSpPr>
          <p:sp>
            <p:nvSpPr>
              <p:cNvPr id="99406" name="Freeform 42"/>
              <p:cNvSpPr>
                <a:spLocks/>
              </p:cNvSpPr>
              <p:nvPr/>
            </p:nvSpPr>
            <p:spPr bwMode="auto">
              <a:xfrm>
                <a:off x="304" y="725"/>
                <a:ext cx="113" cy="2699"/>
              </a:xfrm>
              <a:custGeom>
                <a:avLst/>
                <a:gdLst>
                  <a:gd name="T0" fmla="*/ 0 w 113"/>
                  <a:gd name="T1" fmla="*/ 8 h 2699"/>
                  <a:gd name="T2" fmla="*/ 81 w 113"/>
                  <a:gd name="T3" fmla="*/ 2699 h 2699"/>
                  <a:gd name="T4" fmla="*/ 113 w 113"/>
                  <a:gd name="T5" fmla="*/ 11 h 2699"/>
                  <a:gd name="T6" fmla="*/ 83 w 113"/>
                  <a:gd name="T7" fmla="*/ 3 h 2699"/>
                  <a:gd name="T8" fmla="*/ 51 w 113"/>
                  <a:gd name="T9" fmla="*/ 0 h 2699"/>
                  <a:gd name="T10" fmla="*/ 24 w 113"/>
                  <a:gd name="T11" fmla="*/ 3 h 2699"/>
                  <a:gd name="T12" fmla="*/ 0 w 113"/>
                  <a:gd name="T13" fmla="*/ 8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8"/>
                    </a:moveTo>
                    <a:lnTo>
                      <a:pt x="81" y="2699"/>
                    </a:lnTo>
                    <a:lnTo>
                      <a:pt x="113" y="11"/>
                    </a:lnTo>
                    <a:lnTo>
                      <a:pt x="83" y="3"/>
                    </a:lnTo>
                    <a:lnTo>
                      <a:pt x="51" y="0"/>
                    </a:lnTo>
                    <a:lnTo>
                      <a:pt x="24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1B2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407" name="Freeform 43"/>
              <p:cNvSpPr>
                <a:spLocks/>
              </p:cNvSpPr>
              <p:nvPr/>
            </p:nvSpPr>
            <p:spPr bwMode="auto">
              <a:xfrm>
                <a:off x="394" y="746"/>
                <a:ext cx="113" cy="2699"/>
              </a:xfrm>
              <a:custGeom>
                <a:avLst/>
                <a:gdLst>
                  <a:gd name="T0" fmla="*/ 0 w 113"/>
                  <a:gd name="T1" fmla="*/ 2689 h 2699"/>
                  <a:gd name="T2" fmla="*/ 21 w 113"/>
                  <a:gd name="T3" fmla="*/ 0 h 2699"/>
                  <a:gd name="T4" fmla="*/ 113 w 113"/>
                  <a:gd name="T5" fmla="*/ 2686 h 2699"/>
                  <a:gd name="T6" fmla="*/ 78 w 113"/>
                  <a:gd name="T7" fmla="*/ 2697 h 2699"/>
                  <a:gd name="T8" fmla="*/ 49 w 113"/>
                  <a:gd name="T9" fmla="*/ 2699 h 2699"/>
                  <a:gd name="T10" fmla="*/ 25 w 113"/>
                  <a:gd name="T11" fmla="*/ 2697 h 2699"/>
                  <a:gd name="T12" fmla="*/ 0 w 113"/>
                  <a:gd name="T13" fmla="*/ 2689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2689"/>
                    </a:moveTo>
                    <a:lnTo>
                      <a:pt x="21" y="0"/>
                    </a:lnTo>
                    <a:lnTo>
                      <a:pt x="113" y="2686"/>
                    </a:lnTo>
                    <a:lnTo>
                      <a:pt x="78" y="2697"/>
                    </a:lnTo>
                    <a:lnTo>
                      <a:pt x="49" y="2699"/>
                    </a:lnTo>
                    <a:lnTo>
                      <a:pt x="25" y="2697"/>
                    </a:lnTo>
                    <a:lnTo>
                      <a:pt x="0" y="2689"/>
                    </a:lnTo>
                    <a:close/>
                  </a:path>
                </a:pathLst>
              </a:custGeom>
              <a:solidFill>
                <a:srgbClr val="2DFF2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9346" name="Group 44"/>
            <p:cNvGrpSpPr>
              <a:grpSpLocks/>
            </p:cNvGrpSpPr>
            <p:nvPr/>
          </p:nvGrpSpPr>
          <p:grpSpPr bwMode="auto">
            <a:xfrm>
              <a:off x="2623" y="1312"/>
              <a:ext cx="203" cy="2720"/>
              <a:chOff x="304" y="725"/>
              <a:chExt cx="203" cy="2720"/>
            </a:xfrm>
          </p:grpSpPr>
          <p:sp>
            <p:nvSpPr>
              <p:cNvPr id="99404" name="Freeform 45"/>
              <p:cNvSpPr>
                <a:spLocks/>
              </p:cNvSpPr>
              <p:nvPr/>
            </p:nvSpPr>
            <p:spPr bwMode="auto">
              <a:xfrm>
                <a:off x="304" y="725"/>
                <a:ext cx="113" cy="2699"/>
              </a:xfrm>
              <a:custGeom>
                <a:avLst/>
                <a:gdLst>
                  <a:gd name="T0" fmla="*/ 0 w 113"/>
                  <a:gd name="T1" fmla="*/ 8 h 2699"/>
                  <a:gd name="T2" fmla="*/ 81 w 113"/>
                  <a:gd name="T3" fmla="*/ 2699 h 2699"/>
                  <a:gd name="T4" fmla="*/ 113 w 113"/>
                  <a:gd name="T5" fmla="*/ 11 h 2699"/>
                  <a:gd name="T6" fmla="*/ 83 w 113"/>
                  <a:gd name="T7" fmla="*/ 3 h 2699"/>
                  <a:gd name="T8" fmla="*/ 51 w 113"/>
                  <a:gd name="T9" fmla="*/ 0 h 2699"/>
                  <a:gd name="T10" fmla="*/ 24 w 113"/>
                  <a:gd name="T11" fmla="*/ 3 h 2699"/>
                  <a:gd name="T12" fmla="*/ 0 w 113"/>
                  <a:gd name="T13" fmla="*/ 8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8"/>
                    </a:moveTo>
                    <a:lnTo>
                      <a:pt x="81" y="2699"/>
                    </a:lnTo>
                    <a:lnTo>
                      <a:pt x="113" y="11"/>
                    </a:lnTo>
                    <a:lnTo>
                      <a:pt x="83" y="3"/>
                    </a:lnTo>
                    <a:lnTo>
                      <a:pt x="51" y="0"/>
                    </a:lnTo>
                    <a:lnTo>
                      <a:pt x="24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1B2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405" name="Freeform 46"/>
              <p:cNvSpPr>
                <a:spLocks/>
              </p:cNvSpPr>
              <p:nvPr/>
            </p:nvSpPr>
            <p:spPr bwMode="auto">
              <a:xfrm>
                <a:off x="394" y="746"/>
                <a:ext cx="113" cy="2699"/>
              </a:xfrm>
              <a:custGeom>
                <a:avLst/>
                <a:gdLst>
                  <a:gd name="T0" fmla="*/ 0 w 113"/>
                  <a:gd name="T1" fmla="*/ 2689 h 2699"/>
                  <a:gd name="T2" fmla="*/ 21 w 113"/>
                  <a:gd name="T3" fmla="*/ 0 h 2699"/>
                  <a:gd name="T4" fmla="*/ 113 w 113"/>
                  <a:gd name="T5" fmla="*/ 2686 h 2699"/>
                  <a:gd name="T6" fmla="*/ 78 w 113"/>
                  <a:gd name="T7" fmla="*/ 2697 h 2699"/>
                  <a:gd name="T8" fmla="*/ 49 w 113"/>
                  <a:gd name="T9" fmla="*/ 2699 h 2699"/>
                  <a:gd name="T10" fmla="*/ 25 w 113"/>
                  <a:gd name="T11" fmla="*/ 2697 h 2699"/>
                  <a:gd name="T12" fmla="*/ 0 w 113"/>
                  <a:gd name="T13" fmla="*/ 2689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2689"/>
                    </a:moveTo>
                    <a:lnTo>
                      <a:pt x="21" y="0"/>
                    </a:lnTo>
                    <a:lnTo>
                      <a:pt x="113" y="2686"/>
                    </a:lnTo>
                    <a:lnTo>
                      <a:pt x="78" y="2697"/>
                    </a:lnTo>
                    <a:lnTo>
                      <a:pt x="49" y="2699"/>
                    </a:lnTo>
                    <a:lnTo>
                      <a:pt x="25" y="2697"/>
                    </a:lnTo>
                    <a:lnTo>
                      <a:pt x="0" y="2689"/>
                    </a:lnTo>
                    <a:close/>
                  </a:path>
                </a:pathLst>
              </a:custGeom>
              <a:solidFill>
                <a:srgbClr val="2DFF2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9347" name="Group 47"/>
            <p:cNvGrpSpPr>
              <a:grpSpLocks/>
            </p:cNvGrpSpPr>
            <p:nvPr/>
          </p:nvGrpSpPr>
          <p:grpSpPr bwMode="auto">
            <a:xfrm>
              <a:off x="2745" y="1312"/>
              <a:ext cx="203" cy="2720"/>
              <a:chOff x="304" y="725"/>
              <a:chExt cx="203" cy="2720"/>
            </a:xfrm>
          </p:grpSpPr>
          <p:sp>
            <p:nvSpPr>
              <p:cNvPr id="99402" name="Freeform 48"/>
              <p:cNvSpPr>
                <a:spLocks/>
              </p:cNvSpPr>
              <p:nvPr/>
            </p:nvSpPr>
            <p:spPr bwMode="auto">
              <a:xfrm>
                <a:off x="304" y="725"/>
                <a:ext cx="113" cy="2699"/>
              </a:xfrm>
              <a:custGeom>
                <a:avLst/>
                <a:gdLst>
                  <a:gd name="T0" fmla="*/ 0 w 113"/>
                  <a:gd name="T1" fmla="*/ 8 h 2699"/>
                  <a:gd name="T2" fmla="*/ 81 w 113"/>
                  <a:gd name="T3" fmla="*/ 2699 h 2699"/>
                  <a:gd name="T4" fmla="*/ 113 w 113"/>
                  <a:gd name="T5" fmla="*/ 11 h 2699"/>
                  <a:gd name="T6" fmla="*/ 83 w 113"/>
                  <a:gd name="T7" fmla="*/ 3 h 2699"/>
                  <a:gd name="T8" fmla="*/ 51 w 113"/>
                  <a:gd name="T9" fmla="*/ 0 h 2699"/>
                  <a:gd name="T10" fmla="*/ 24 w 113"/>
                  <a:gd name="T11" fmla="*/ 3 h 2699"/>
                  <a:gd name="T12" fmla="*/ 0 w 113"/>
                  <a:gd name="T13" fmla="*/ 8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8"/>
                    </a:moveTo>
                    <a:lnTo>
                      <a:pt x="81" y="2699"/>
                    </a:lnTo>
                    <a:lnTo>
                      <a:pt x="113" y="11"/>
                    </a:lnTo>
                    <a:lnTo>
                      <a:pt x="83" y="3"/>
                    </a:lnTo>
                    <a:lnTo>
                      <a:pt x="51" y="0"/>
                    </a:lnTo>
                    <a:lnTo>
                      <a:pt x="24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1B2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403" name="Freeform 49"/>
              <p:cNvSpPr>
                <a:spLocks/>
              </p:cNvSpPr>
              <p:nvPr/>
            </p:nvSpPr>
            <p:spPr bwMode="auto">
              <a:xfrm>
                <a:off x="394" y="746"/>
                <a:ext cx="113" cy="2699"/>
              </a:xfrm>
              <a:custGeom>
                <a:avLst/>
                <a:gdLst>
                  <a:gd name="T0" fmla="*/ 0 w 113"/>
                  <a:gd name="T1" fmla="*/ 2689 h 2699"/>
                  <a:gd name="T2" fmla="*/ 21 w 113"/>
                  <a:gd name="T3" fmla="*/ 0 h 2699"/>
                  <a:gd name="T4" fmla="*/ 113 w 113"/>
                  <a:gd name="T5" fmla="*/ 2686 h 2699"/>
                  <a:gd name="T6" fmla="*/ 78 w 113"/>
                  <a:gd name="T7" fmla="*/ 2697 h 2699"/>
                  <a:gd name="T8" fmla="*/ 49 w 113"/>
                  <a:gd name="T9" fmla="*/ 2699 h 2699"/>
                  <a:gd name="T10" fmla="*/ 25 w 113"/>
                  <a:gd name="T11" fmla="*/ 2697 h 2699"/>
                  <a:gd name="T12" fmla="*/ 0 w 113"/>
                  <a:gd name="T13" fmla="*/ 2689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2689"/>
                    </a:moveTo>
                    <a:lnTo>
                      <a:pt x="21" y="0"/>
                    </a:lnTo>
                    <a:lnTo>
                      <a:pt x="113" y="2686"/>
                    </a:lnTo>
                    <a:lnTo>
                      <a:pt x="78" y="2697"/>
                    </a:lnTo>
                    <a:lnTo>
                      <a:pt x="49" y="2699"/>
                    </a:lnTo>
                    <a:lnTo>
                      <a:pt x="25" y="2697"/>
                    </a:lnTo>
                    <a:lnTo>
                      <a:pt x="0" y="2689"/>
                    </a:lnTo>
                    <a:close/>
                  </a:path>
                </a:pathLst>
              </a:custGeom>
              <a:solidFill>
                <a:srgbClr val="2DFF2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9348" name="Group 50"/>
            <p:cNvGrpSpPr>
              <a:grpSpLocks/>
            </p:cNvGrpSpPr>
            <p:nvPr/>
          </p:nvGrpSpPr>
          <p:grpSpPr bwMode="auto">
            <a:xfrm>
              <a:off x="2867" y="1312"/>
              <a:ext cx="203" cy="2720"/>
              <a:chOff x="304" y="725"/>
              <a:chExt cx="203" cy="2720"/>
            </a:xfrm>
          </p:grpSpPr>
          <p:sp>
            <p:nvSpPr>
              <p:cNvPr id="99400" name="Freeform 51"/>
              <p:cNvSpPr>
                <a:spLocks/>
              </p:cNvSpPr>
              <p:nvPr/>
            </p:nvSpPr>
            <p:spPr bwMode="auto">
              <a:xfrm>
                <a:off x="304" y="725"/>
                <a:ext cx="113" cy="2699"/>
              </a:xfrm>
              <a:custGeom>
                <a:avLst/>
                <a:gdLst>
                  <a:gd name="T0" fmla="*/ 0 w 113"/>
                  <a:gd name="T1" fmla="*/ 8 h 2699"/>
                  <a:gd name="T2" fmla="*/ 81 w 113"/>
                  <a:gd name="T3" fmla="*/ 2699 h 2699"/>
                  <a:gd name="T4" fmla="*/ 113 w 113"/>
                  <a:gd name="T5" fmla="*/ 11 h 2699"/>
                  <a:gd name="T6" fmla="*/ 83 w 113"/>
                  <a:gd name="T7" fmla="*/ 3 h 2699"/>
                  <a:gd name="T8" fmla="*/ 51 w 113"/>
                  <a:gd name="T9" fmla="*/ 0 h 2699"/>
                  <a:gd name="T10" fmla="*/ 24 w 113"/>
                  <a:gd name="T11" fmla="*/ 3 h 2699"/>
                  <a:gd name="T12" fmla="*/ 0 w 113"/>
                  <a:gd name="T13" fmla="*/ 8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8"/>
                    </a:moveTo>
                    <a:lnTo>
                      <a:pt x="81" y="2699"/>
                    </a:lnTo>
                    <a:lnTo>
                      <a:pt x="113" y="11"/>
                    </a:lnTo>
                    <a:lnTo>
                      <a:pt x="83" y="3"/>
                    </a:lnTo>
                    <a:lnTo>
                      <a:pt x="51" y="0"/>
                    </a:lnTo>
                    <a:lnTo>
                      <a:pt x="24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1B2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401" name="Freeform 52"/>
              <p:cNvSpPr>
                <a:spLocks/>
              </p:cNvSpPr>
              <p:nvPr/>
            </p:nvSpPr>
            <p:spPr bwMode="auto">
              <a:xfrm>
                <a:off x="394" y="746"/>
                <a:ext cx="113" cy="2699"/>
              </a:xfrm>
              <a:custGeom>
                <a:avLst/>
                <a:gdLst>
                  <a:gd name="T0" fmla="*/ 0 w 113"/>
                  <a:gd name="T1" fmla="*/ 2689 h 2699"/>
                  <a:gd name="T2" fmla="*/ 21 w 113"/>
                  <a:gd name="T3" fmla="*/ 0 h 2699"/>
                  <a:gd name="T4" fmla="*/ 113 w 113"/>
                  <a:gd name="T5" fmla="*/ 2686 h 2699"/>
                  <a:gd name="T6" fmla="*/ 78 w 113"/>
                  <a:gd name="T7" fmla="*/ 2697 h 2699"/>
                  <a:gd name="T8" fmla="*/ 49 w 113"/>
                  <a:gd name="T9" fmla="*/ 2699 h 2699"/>
                  <a:gd name="T10" fmla="*/ 25 w 113"/>
                  <a:gd name="T11" fmla="*/ 2697 h 2699"/>
                  <a:gd name="T12" fmla="*/ 0 w 113"/>
                  <a:gd name="T13" fmla="*/ 2689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2689"/>
                    </a:moveTo>
                    <a:lnTo>
                      <a:pt x="21" y="0"/>
                    </a:lnTo>
                    <a:lnTo>
                      <a:pt x="113" y="2686"/>
                    </a:lnTo>
                    <a:lnTo>
                      <a:pt x="78" y="2697"/>
                    </a:lnTo>
                    <a:lnTo>
                      <a:pt x="49" y="2699"/>
                    </a:lnTo>
                    <a:lnTo>
                      <a:pt x="25" y="2697"/>
                    </a:lnTo>
                    <a:lnTo>
                      <a:pt x="0" y="2689"/>
                    </a:lnTo>
                    <a:close/>
                  </a:path>
                </a:pathLst>
              </a:custGeom>
              <a:solidFill>
                <a:srgbClr val="2DFF2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9349" name="Group 53"/>
            <p:cNvGrpSpPr>
              <a:grpSpLocks/>
            </p:cNvGrpSpPr>
            <p:nvPr/>
          </p:nvGrpSpPr>
          <p:grpSpPr bwMode="auto">
            <a:xfrm>
              <a:off x="2378" y="1312"/>
              <a:ext cx="203" cy="2720"/>
              <a:chOff x="304" y="725"/>
              <a:chExt cx="203" cy="2720"/>
            </a:xfrm>
          </p:grpSpPr>
          <p:sp>
            <p:nvSpPr>
              <p:cNvPr id="99398" name="Freeform 54"/>
              <p:cNvSpPr>
                <a:spLocks/>
              </p:cNvSpPr>
              <p:nvPr/>
            </p:nvSpPr>
            <p:spPr bwMode="auto">
              <a:xfrm>
                <a:off x="304" y="725"/>
                <a:ext cx="113" cy="2699"/>
              </a:xfrm>
              <a:custGeom>
                <a:avLst/>
                <a:gdLst>
                  <a:gd name="T0" fmla="*/ 0 w 113"/>
                  <a:gd name="T1" fmla="*/ 8 h 2699"/>
                  <a:gd name="T2" fmla="*/ 81 w 113"/>
                  <a:gd name="T3" fmla="*/ 2699 h 2699"/>
                  <a:gd name="T4" fmla="*/ 113 w 113"/>
                  <a:gd name="T5" fmla="*/ 11 h 2699"/>
                  <a:gd name="T6" fmla="*/ 83 w 113"/>
                  <a:gd name="T7" fmla="*/ 3 h 2699"/>
                  <a:gd name="T8" fmla="*/ 51 w 113"/>
                  <a:gd name="T9" fmla="*/ 0 h 2699"/>
                  <a:gd name="T10" fmla="*/ 24 w 113"/>
                  <a:gd name="T11" fmla="*/ 3 h 2699"/>
                  <a:gd name="T12" fmla="*/ 0 w 113"/>
                  <a:gd name="T13" fmla="*/ 8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8"/>
                    </a:moveTo>
                    <a:lnTo>
                      <a:pt x="81" y="2699"/>
                    </a:lnTo>
                    <a:lnTo>
                      <a:pt x="113" y="11"/>
                    </a:lnTo>
                    <a:lnTo>
                      <a:pt x="83" y="3"/>
                    </a:lnTo>
                    <a:lnTo>
                      <a:pt x="51" y="0"/>
                    </a:lnTo>
                    <a:lnTo>
                      <a:pt x="24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1B2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99" name="Freeform 55"/>
              <p:cNvSpPr>
                <a:spLocks/>
              </p:cNvSpPr>
              <p:nvPr/>
            </p:nvSpPr>
            <p:spPr bwMode="auto">
              <a:xfrm>
                <a:off x="394" y="746"/>
                <a:ext cx="113" cy="2699"/>
              </a:xfrm>
              <a:custGeom>
                <a:avLst/>
                <a:gdLst>
                  <a:gd name="T0" fmla="*/ 0 w 113"/>
                  <a:gd name="T1" fmla="*/ 2689 h 2699"/>
                  <a:gd name="T2" fmla="*/ 21 w 113"/>
                  <a:gd name="T3" fmla="*/ 0 h 2699"/>
                  <a:gd name="T4" fmla="*/ 113 w 113"/>
                  <a:gd name="T5" fmla="*/ 2686 h 2699"/>
                  <a:gd name="T6" fmla="*/ 78 w 113"/>
                  <a:gd name="T7" fmla="*/ 2697 h 2699"/>
                  <a:gd name="T8" fmla="*/ 49 w 113"/>
                  <a:gd name="T9" fmla="*/ 2699 h 2699"/>
                  <a:gd name="T10" fmla="*/ 25 w 113"/>
                  <a:gd name="T11" fmla="*/ 2697 h 2699"/>
                  <a:gd name="T12" fmla="*/ 0 w 113"/>
                  <a:gd name="T13" fmla="*/ 2689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2689"/>
                    </a:moveTo>
                    <a:lnTo>
                      <a:pt x="21" y="0"/>
                    </a:lnTo>
                    <a:lnTo>
                      <a:pt x="113" y="2686"/>
                    </a:lnTo>
                    <a:lnTo>
                      <a:pt x="78" y="2697"/>
                    </a:lnTo>
                    <a:lnTo>
                      <a:pt x="49" y="2699"/>
                    </a:lnTo>
                    <a:lnTo>
                      <a:pt x="25" y="2697"/>
                    </a:lnTo>
                    <a:lnTo>
                      <a:pt x="0" y="2689"/>
                    </a:lnTo>
                    <a:close/>
                  </a:path>
                </a:pathLst>
              </a:custGeom>
              <a:solidFill>
                <a:srgbClr val="2DFF2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9350" name="Group 56"/>
            <p:cNvGrpSpPr>
              <a:grpSpLocks/>
            </p:cNvGrpSpPr>
            <p:nvPr/>
          </p:nvGrpSpPr>
          <p:grpSpPr bwMode="auto">
            <a:xfrm>
              <a:off x="3234" y="1312"/>
              <a:ext cx="203" cy="2720"/>
              <a:chOff x="304" y="725"/>
              <a:chExt cx="203" cy="2720"/>
            </a:xfrm>
          </p:grpSpPr>
          <p:sp>
            <p:nvSpPr>
              <p:cNvPr id="99396" name="Freeform 57"/>
              <p:cNvSpPr>
                <a:spLocks/>
              </p:cNvSpPr>
              <p:nvPr/>
            </p:nvSpPr>
            <p:spPr bwMode="auto">
              <a:xfrm>
                <a:off x="304" y="725"/>
                <a:ext cx="113" cy="2699"/>
              </a:xfrm>
              <a:custGeom>
                <a:avLst/>
                <a:gdLst>
                  <a:gd name="T0" fmla="*/ 0 w 113"/>
                  <a:gd name="T1" fmla="*/ 8 h 2699"/>
                  <a:gd name="T2" fmla="*/ 81 w 113"/>
                  <a:gd name="T3" fmla="*/ 2699 h 2699"/>
                  <a:gd name="T4" fmla="*/ 113 w 113"/>
                  <a:gd name="T5" fmla="*/ 11 h 2699"/>
                  <a:gd name="T6" fmla="*/ 83 w 113"/>
                  <a:gd name="T7" fmla="*/ 3 h 2699"/>
                  <a:gd name="T8" fmla="*/ 51 w 113"/>
                  <a:gd name="T9" fmla="*/ 0 h 2699"/>
                  <a:gd name="T10" fmla="*/ 24 w 113"/>
                  <a:gd name="T11" fmla="*/ 3 h 2699"/>
                  <a:gd name="T12" fmla="*/ 0 w 113"/>
                  <a:gd name="T13" fmla="*/ 8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8"/>
                    </a:moveTo>
                    <a:lnTo>
                      <a:pt x="81" y="2699"/>
                    </a:lnTo>
                    <a:lnTo>
                      <a:pt x="113" y="11"/>
                    </a:lnTo>
                    <a:lnTo>
                      <a:pt x="83" y="3"/>
                    </a:lnTo>
                    <a:lnTo>
                      <a:pt x="51" y="0"/>
                    </a:lnTo>
                    <a:lnTo>
                      <a:pt x="24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1B2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97" name="Freeform 58"/>
              <p:cNvSpPr>
                <a:spLocks/>
              </p:cNvSpPr>
              <p:nvPr/>
            </p:nvSpPr>
            <p:spPr bwMode="auto">
              <a:xfrm>
                <a:off x="394" y="746"/>
                <a:ext cx="113" cy="2699"/>
              </a:xfrm>
              <a:custGeom>
                <a:avLst/>
                <a:gdLst>
                  <a:gd name="T0" fmla="*/ 0 w 113"/>
                  <a:gd name="T1" fmla="*/ 2689 h 2699"/>
                  <a:gd name="T2" fmla="*/ 21 w 113"/>
                  <a:gd name="T3" fmla="*/ 0 h 2699"/>
                  <a:gd name="T4" fmla="*/ 113 w 113"/>
                  <a:gd name="T5" fmla="*/ 2686 h 2699"/>
                  <a:gd name="T6" fmla="*/ 78 w 113"/>
                  <a:gd name="T7" fmla="*/ 2697 h 2699"/>
                  <a:gd name="T8" fmla="*/ 49 w 113"/>
                  <a:gd name="T9" fmla="*/ 2699 h 2699"/>
                  <a:gd name="T10" fmla="*/ 25 w 113"/>
                  <a:gd name="T11" fmla="*/ 2697 h 2699"/>
                  <a:gd name="T12" fmla="*/ 0 w 113"/>
                  <a:gd name="T13" fmla="*/ 2689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2689"/>
                    </a:moveTo>
                    <a:lnTo>
                      <a:pt x="21" y="0"/>
                    </a:lnTo>
                    <a:lnTo>
                      <a:pt x="113" y="2686"/>
                    </a:lnTo>
                    <a:lnTo>
                      <a:pt x="78" y="2697"/>
                    </a:lnTo>
                    <a:lnTo>
                      <a:pt x="49" y="2699"/>
                    </a:lnTo>
                    <a:lnTo>
                      <a:pt x="25" y="2697"/>
                    </a:lnTo>
                    <a:lnTo>
                      <a:pt x="0" y="2689"/>
                    </a:lnTo>
                    <a:close/>
                  </a:path>
                </a:pathLst>
              </a:custGeom>
              <a:solidFill>
                <a:srgbClr val="2DFF2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9351" name="Group 59"/>
            <p:cNvGrpSpPr>
              <a:grpSpLocks/>
            </p:cNvGrpSpPr>
            <p:nvPr/>
          </p:nvGrpSpPr>
          <p:grpSpPr bwMode="auto">
            <a:xfrm>
              <a:off x="3479" y="1312"/>
              <a:ext cx="203" cy="2720"/>
              <a:chOff x="304" y="725"/>
              <a:chExt cx="203" cy="2720"/>
            </a:xfrm>
          </p:grpSpPr>
          <p:sp>
            <p:nvSpPr>
              <p:cNvPr id="99394" name="Freeform 60"/>
              <p:cNvSpPr>
                <a:spLocks/>
              </p:cNvSpPr>
              <p:nvPr/>
            </p:nvSpPr>
            <p:spPr bwMode="auto">
              <a:xfrm>
                <a:off x="304" y="725"/>
                <a:ext cx="113" cy="2699"/>
              </a:xfrm>
              <a:custGeom>
                <a:avLst/>
                <a:gdLst>
                  <a:gd name="T0" fmla="*/ 0 w 113"/>
                  <a:gd name="T1" fmla="*/ 8 h 2699"/>
                  <a:gd name="T2" fmla="*/ 81 w 113"/>
                  <a:gd name="T3" fmla="*/ 2699 h 2699"/>
                  <a:gd name="T4" fmla="*/ 113 w 113"/>
                  <a:gd name="T5" fmla="*/ 11 h 2699"/>
                  <a:gd name="T6" fmla="*/ 83 w 113"/>
                  <a:gd name="T7" fmla="*/ 3 h 2699"/>
                  <a:gd name="T8" fmla="*/ 51 w 113"/>
                  <a:gd name="T9" fmla="*/ 0 h 2699"/>
                  <a:gd name="T10" fmla="*/ 24 w 113"/>
                  <a:gd name="T11" fmla="*/ 3 h 2699"/>
                  <a:gd name="T12" fmla="*/ 0 w 113"/>
                  <a:gd name="T13" fmla="*/ 8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8"/>
                    </a:moveTo>
                    <a:lnTo>
                      <a:pt x="81" y="2699"/>
                    </a:lnTo>
                    <a:lnTo>
                      <a:pt x="113" y="11"/>
                    </a:lnTo>
                    <a:lnTo>
                      <a:pt x="83" y="3"/>
                    </a:lnTo>
                    <a:lnTo>
                      <a:pt x="51" y="0"/>
                    </a:lnTo>
                    <a:lnTo>
                      <a:pt x="24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1B2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95" name="Freeform 61"/>
              <p:cNvSpPr>
                <a:spLocks/>
              </p:cNvSpPr>
              <p:nvPr/>
            </p:nvSpPr>
            <p:spPr bwMode="auto">
              <a:xfrm>
                <a:off x="394" y="746"/>
                <a:ext cx="113" cy="2699"/>
              </a:xfrm>
              <a:custGeom>
                <a:avLst/>
                <a:gdLst>
                  <a:gd name="T0" fmla="*/ 0 w 113"/>
                  <a:gd name="T1" fmla="*/ 2689 h 2699"/>
                  <a:gd name="T2" fmla="*/ 21 w 113"/>
                  <a:gd name="T3" fmla="*/ 0 h 2699"/>
                  <a:gd name="T4" fmla="*/ 113 w 113"/>
                  <a:gd name="T5" fmla="*/ 2686 h 2699"/>
                  <a:gd name="T6" fmla="*/ 78 w 113"/>
                  <a:gd name="T7" fmla="*/ 2697 h 2699"/>
                  <a:gd name="T8" fmla="*/ 49 w 113"/>
                  <a:gd name="T9" fmla="*/ 2699 h 2699"/>
                  <a:gd name="T10" fmla="*/ 25 w 113"/>
                  <a:gd name="T11" fmla="*/ 2697 h 2699"/>
                  <a:gd name="T12" fmla="*/ 0 w 113"/>
                  <a:gd name="T13" fmla="*/ 2689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2689"/>
                    </a:moveTo>
                    <a:lnTo>
                      <a:pt x="21" y="0"/>
                    </a:lnTo>
                    <a:lnTo>
                      <a:pt x="113" y="2686"/>
                    </a:lnTo>
                    <a:lnTo>
                      <a:pt x="78" y="2697"/>
                    </a:lnTo>
                    <a:lnTo>
                      <a:pt x="49" y="2699"/>
                    </a:lnTo>
                    <a:lnTo>
                      <a:pt x="25" y="2697"/>
                    </a:lnTo>
                    <a:lnTo>
                      <a:pt x="0" y="2689"/>
                    </a:lnTo>
                    <a:close/>
                  </a:path>
                </a:pathLst>
              </a:custGeom>
              <a:solidFill>
                <a:srgbClr val="2DFF2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9352" name="Group 62"/>
            <p:cNvGrpSpPr>
              <a:grpSpLocks/>
            </p:cNvGrpSpPr>
            <p:nvPr/>
          </p:nvGrpSpPr>
          <p:grpSpPr bwMode="auto">
            <a:xfrm>
              <a:off x="3723" y="1312"/>
              <a:ext cx="203" cy="2720"/>
              <a:chOff x="304" y="725"/>
              <a:chExt cx="203" cy="2720"/>
            </a:xfrm>
          </p:grpSpPr>
          <p:sp>
            <p:nvSpPr>
              <p:cNvPr id="99392" name="Freeform 63"/>
              <p:cNvSpPr>
                <a:spLocks/>
              </p:cNvSpPr>
              <p:nvPr/>
            </p:nvSpPr>
            <p:spPr bwMode="auto">
              <a:xfrm>
                <a:off x="304" y="725"/>
                <a:ext cx="113" cy="2699"/>
              </a:xfrm>
              <a:custGeom>
                <a:avLst/>
                <a:gdLst>
                  <a:gd name="T0" fmla="*/ 0 w 113"/>
                  <a:gd name="T1" fmla="*/ 8 h 2699"/>
                  <a:gd name="T2" fmla="*/ 81 w 113"/>
                  <a:gd name="T3" fmla="*/ 2699 h 2699"/>
                  <a:gd name="T4" fmla="*/ 113 w 113"/>
                  <a:gd name="T5" fmla="*/ 11 h 2699"/>
                  <a:gd name="T6" fmla="*/ 83 w 113"/>
                  <a:gd name="T7" fmla="*/ 3 h 2699"/>
                  <a:gd name="T8" fmla="*/ 51 w 113"/>
                  <a:gd name="T9" fmla="*/ 0 h 2699"/>
                  <a:gd name="T10" fmla="*/ 24 w 113"/>
                  <a:gd name="T11" fmla="*/ 3 h 2699"/>
                  <a:gd name="T12" fmla="*/ 0 w 113"/>
                  <a:gd name="T13" fmla="*/ 8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8"/>
                    </a:moveTo>
                    <a:lnTo>
                      <a:pt x="81" y="2699"/>
                    </a:lnTo>
                    <a:lnTo>
                      <a:pt x="113" y="11"/>
                    </a:lnTo>
                    <a:lnTo>
                      <a:pt x="83" y="3"/>
                    </a:lnTo>
                    <a:lnTo>
                      <a:pt x="51" y="0"/>
                    </a:lnTo>
                    <a:lnTo>
                      <a:pt x="24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1B2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93" name="Freeform 64"/>
              <p:cNvSpPr>
                <a:spLocks/>
              </p:cNvSpPr>
              <p:nvPr/>
            </p:nvSpPr>
            <p:spPr bwMode="auto">
              <a:xfrm>
                <a:off x="394" y="746"/>
                <a:ext cx="113" cy="2699"/>
              </a:xfrm>
              <a:custGeom>
                <a:avLst/>
                <a:gdLst>
                  <a:gd name="T0" fmla="*/ 0 w 113"/>
                  <a:gd name="T1" fmla="*/ 2689 h 2699"/>
                  <a:gd name="T2" fmla="*/ 21 w 113"/>
                  <a:gd name="T3" fmla="*/ 0 h 2699"/>
                  <a:gd name="T4" fmla="*/ 113 w 113"/>
                  <a:gd name="T5" fmla="*/ 2686 h 2699"/>
                  <a:gd name="T6" fmla="*/ 78 w 113"/>
                  <a:gd name="T7" fmla="*/ 2697 h 2699"/>
                  <a:gd name="T8" fmla="*/ 49 w 113"/>
                  <a:gd name="T9" fmla="*/ 2699 h 2699"/>
                  <a:gd name="T10" fmla="*/ 25 w 113"/>
                  <a:gd name="T11" fmla="*/ 2697 h 2699"/>
                  <a:gd name="T12" fmla="*/ 0 w 113"/>
                  <a:gd name="T13" fmla="*/ 2689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2689"/>
                    </a:moveTo>
                    <a:lnTo>
                      <a:pt x="21" y="0"/>
                    </a:lnTo>
                    <a:lnTo>
                      <a:pt x="113" y="2686"/>
                    </a:lnTo>
                    <a:lnTo>
                      <a:pt x="78" y="2697"/>
                    </a:lnTo>
                    <a:lnTo>
                      <a:pt x="49" y="2699"/>
                    </a:lnTo>
                    <a:lnTo>
                      <a:pt x="25" y="2697"/>
                    </a:lnTo>
                    <a:lnTo>
                      <a:pt x="0" y="2689"/>
                    </a:lnTo>
                    <a:close/>
                  </a:path>
                </a:pathLst>
              </a:custGeom>
              <a:solidFill>
                <a:srgbClr val="2DFF2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9353" name="Group 65"/>
            <p:cNvGrpSpPr>
              <a:grpSpLocks/>
            </p:cNvGrpSpPr>
            <p:nvPr/>
          </p:nvGrpSpPr>
          <p:grpSpPr bwMode="auto">
            <a:xfrm>
              <a:off x="2990" y="1312"/>
              <a:ext cx="203" cy="2720"/>
              <a:chOff x="304" y="725"/>
              <a:chExt cx="203" cy="2720"/>
            </a:xfrm>
          </p:grpSpPr>
          <p:sp>
            <p:nvSpPr>
              <p:cNvPr id="99390" name="Freeform 66"/>
              <p:cNvSpPr>
                <a:spLocks/>
              </p:cNvSpPr>
              <p:nvPr/>
            </p:nvSpPr>
            <p:spPr bwMode="auto">
              <a:xfrm>
                <a:off x="304" y="725"/>
                <a:ext cx="113" cy="2699"/>
              </a:xfrm>
              <a:custGeom>
                <a:avLst/>
                <a:gdLst>
                  <a:gd name="T0" fmla="*/ 0 w 113"/>
                  <a:gd name="T1" fmla="*/ 8 h 2699"/>
                  <a:gd name="T2" fmla="*/ 81 w 113"/>
                  <a:gd name="T3" fmla="*/ 2699 h 2699"/>
                  <a:gd name="T4" fmla="*/ 113 w 113"/>
                  <a:gd name="T5" fmla="*/ 11 h 2699"/>
                  <a:gd name="T6" fmla="*/ 83 w 113"/>
                  <a:gd name="T7" fmla="*/ 3 h 2699"/>
                  <a:gd name="T8" fmla="*/ 51 w 113"/>
                  <a:gd name="T9" fmla="*/ 0 h 2699"/>
                  <a:gd name="T10" fmla="*/ 24 w 113"/>
                  <a:gd name="T11" fmla="*/ 3 h 2699"/>
                  <a:gd name="T12" fmla="*/ 0 w 113"/>
                  <a:gd name="T13" fmla="*/ 8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8"/>
                    </a:moveTo>
                    <a:lnTo>
                      <a:pt x="81" y="2699"/>
                    </a:lnTo>
                    <a:lnTo>
                      <a:pt x="113" y="11"/>
                    </a:lnTo>
                    <a:lnTo>
                      <a:pt x="83" y="3"/>
                    </a:lnTo>
                    <a:lnTo>
                      <a:pt x="51" y="0"/>
                    </a:lnTo>
                    <a:lnTo>
                      <a:pt x="24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1B2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91" name="Freeform 67"/>
              <p:cNvSpPr>
                <a:spLocks/>
              </p:cNvSpPr>
              <p:nvPr/>
            </p:nvSpPr>
            <p:spPr bwMode="auto">
              <a:xfrm>
                <a:off x="394" y="746"/>
                <a:ext cx="113" cy="2699"/>
              </a:xfrm>
              <a:custGeom>
                <a:avLst/>
                <a:gdLst>
                  <a:gd name="T0" fmla="*/ 0 w 113"/>
                  <a:gd name="T1" fmla="*/ 2689 h 2699"/>
                  <a:gd name="T2" fmla="*/ 21 w 113"/>
                  <a:gd name="T3" fmla="*/ 0 h 2699"/>
                  <a:gd name="T4" fmla="*/ 113 w 113"/>
                  <a:gd name="T5" fmla="*/ 2686 h 2699"/>
                  <a:gd name="T6" fmla="*/ 78 w 113"/>
                  <a:gd name="T7" fmla="*/ 2697 h 2699"/>
                  <a:gd name="T8" fmla="*/ 49 w 113"/>
                  <a:gd name="T9" fmla="*/ 2699 h 2699"/>
                  <a:gd name="T10" fmla="*/ 25 w 113"/>
                  <a:gd name="T11" fmla="*/ 2697 h 2699"/>
                  <a:gd name="T12" fmla="*/ 0 w 113"/>
                  <a:gd name="T13" fmla="*/ 2689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2689"/>
                    </a:moveTo>
                    <a:lnTo>
                      <a:pt x="21" y="0"/>
                    </a:lnTo>
                    <a:lnTo>
                      <a:pt x="113" y="2686"/>
                    </a:lnTo>
                    <a:lnTo>
                      <a:pt x="78" y="2697"/>
                    </a:lnTo>
                    <a:lnTo>
                      <a:pt x="49" y="2699"/>
                    </a:lnTo>
                    <a:lnTo>
                      <a:pt x="25" y="2697"/>
                    </a:lnTo>
                    <a:lnTo>
                      <a:pt x="0" y="2689"/>
                    </a:lnTo>
                    <a:close/>
                  </a:path>
                </a:pathLst>
              </a:custGeom>
              <a:solidFill>
                <a:srgbClr val="2DFF2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9354" name="Group 68"/>
            <p:cNvGrpSpPr>
              <a:grpSpLocks/>
            </p:cNvGrpSpPr>
            <p:nvPr/>
          </p:nvGrpSpPr>
          <p:grpSpPr bwMode="auto">
            <a:xfrm>
              <a:off x="177" y="1312"/>
              <a:ext cx="203" cy="2720"/>
              <a:chOff x="304" y="725"/>
              <a:chExt cx="203" cy="2720"/>
            </a:xfrm>
          </p:grpSpPr>
          <p:sp>
            <p:nvSpPr>
              <p:cNvPr id="99388" name="Freeform 69"/>
              <p:cNvSpPr>
                <a:spLocks/>
              </p:cNvSpPr>
              <p:nvPr/>
            </p:nvSpPr>
            <p:spPr bwMode="auto">
              <a:xfrm>
                <a:off x="304" y="725"/>
                <a:ext cx="113" cy="2699"/>
              </a:xfrm>
              <a:custGeom>
                <a:avLst/>
                <a:gdLst>
                  <a:gd name="T0" fmla="*/ 0 w 113"/>
                  <a:gd name="T1" fmla="*/ 8 h 2699"/>
                  <a:gd name="T2" fmla="*/ 81 w 113"/>
                  <a:gd name="T3" fmla="*/ 2699 h 2699"/>
                  <a:gd name="T4" fmla="*/ 113 w 113"/>
                  <a:gd name="T5" fmla="*/ 11 h 2699"/>
                  <a:gd name="T6" fmla="*/ 83 w 113"/>
                  <a:gd name="T7" fmla="*/ 3 h 2699"/>
                  <a:gd name="T8" fmla="*/ 51 w 113"/>
                  <a:gd name="T9" fmla="*/ 0 h 2699"/>
                  <a:gd name="T10" fmla="*/ 24 w 113"/>
                  <a:gd name="T11" fmla="*/ 3 h 2699"/>
                  <a:gd name="T12" fmla="*/ 0 w 113"/>
                  <a:gd name="T13" fmla="*/ 8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8"/>
                    </a:moveTo>
                    <a:lnTo>
                      <a:pt x="81" y="2699"/>
                    </a:lnTo>
                    <a:lnTo>
                      <a:pt x="113" y="11"/>
                    </a:lnTo>
                    <a:lnTo>
                      <a:pt x="83" y="3"/>
                    </a:lnTo>
                    <a:lnTo>
                      <a:pt x="51" y="0"/>
                    </a:lnTo>
                    <a:lnTo>
                      <a:pt x="24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1B2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89" name="Freeform 70"/>
              <p:cNvSpPr>
                <a:spLocks/>
              </p:cNvSpPr>
              <p:nvPr/>
            </p:nvSpPr>
            <p:spPr bwMode="auto">
              <a:xfrm>
                <a:off x="394" y="746"/>
                <a:ext cx="113" cy="2699"/>
              </a:xfrm>
              <a:custGeom>
                <a:avLst/>
                <a:gdLst>
                  <a:gd name="T0" fmla="*/ 0 w 113"/>
                  <a:gd name="T1" fmla="*/ 2689 h 2699"/>
                  <a:gd name="T2" fmla="*/ 21 w 113"/>
                  <a:gd name="T3" fmla="*/ 0 h 2699"/>
                  <a:gd name="T4" fmla="*/ 113 w 113"/>
                  <a:gd name="T5" fmla="*/ 2686 h 2699"/>
                  <a:gd name="T6" fmla="*/ 78 w 113"/>
                  <a:gd name="T7" fmla="*/ 2697 h 2699"/>
                  <a:gd name="T8" fmla="*/ 49 w 113"/>
                  <a:gd name="T9" fmla="*/ 2699 h 2699"/>
                  <a:gd name="T10" fmla="*/ 25 w 113"/>
                  <a:gd name="T11" fmla="*/ 2697 h 2699"/>
                  <a:gd name="T12" fmla="*/ 0 w 113"/>
                  <a:gd name="T13" fmla="*/ 2689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2689"/>
                    </a:moveTo>
                    <a:lnTo>
                      <a:pt x="21" y="0"/>
                    </a:lnTo>
                    <a:lnTo>
                      <a:pt x="113" y="2686"/>
                    </a:lnTo>
                    <a:lnTo>
                      <a:pt x="78" y="2697"/>
                    </a:lnTo>
                    <a:lnTo>
                      <a:pt x="49" y="2699"/>
                    </a:lnTo>
                    <a:lnTo>
                      <a:pt x="25" y="2697"/>
                    </a:lnTo>
                    <a:lnTo>
                      <a:pt x="0" y="2689"/>
                    </a:lnTo>
                    <a:close/>
                  </a:path>
                </a:pathLst>
              </a:custGeom>
              <a:solidFill>
                <a:srgbClr val="2DFF2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9355" name="Group 71"/>
            <p:cNvGrpSpPr>
              <a:grpSpLocks/>
            </p:cNvGrpSpPr>
            <p:nvPr/>
          </p:nvGrpSpPr>
          <p:grpSpPr bwMode="auto">
            <a:xfrm>
              <a:off x="1889" y="1312"/>
              <a:ext cx="203" cy="2720"/>
              <a:chOff x="304" y="725"/>
              <a:chExt cx="203" cy="2720"/>
            </a:xfrm>
          </p:grpSpPr>
          <p:sp>
            <p:nvSpPr>
              <p:cNvPr id="99386" name="Freeform 72"/>
              <p:cNvSpPr>
                <a:spLocks/>
              </p:cNvSpPr>
              <p:nvPr/>
            </p:nvSpPr>
            <p:spPr bwMode="auto">
              <a:xfrm>
                <a:off x="304" y="725"/>
                <a:ext cx="113" cy="2699"/>
              </a:xfrm>
              <a:custGeom>
                <a:avLst/>
                <a:gdLst>
                  <a:gd name="T0" fmla="*/ 0 w 113"/>
                  <a:gd name="T1" fmla="*/ 8 h 2699"/>
                  <a:gd name="T2" fmla="*/ 81 w 113"/>
                  <a:gd name="T3" fmla="*/ 2699 h 2699"/>
                  <a:gd name="T4" fmla="*/ 113 w 113"/>
                  <a:gd name="T5" fmla="*/ 11 h 2699"/>
                  <a:gd name="T6" fmla="*/ 83 w 113"/>
                  <a:gd name="T7" fmla="*/ 3 h 2699"/>
                  <a:gd name="T8" fmla="*/ 51 w 113"/>
                  <a:gd name="T9" fmla="*/ 0 h 2699"/>
                  <a:gd name="T10" fmla="*/ 24 w 113"/>
                  <a:gd name="T11" fmla="*/ 3 h 2699"/>
                  <a:gd name="T12" fmla="*/ 0 w 113"/>
                  <a:gd name="T13" fmla="*/ 8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8"/>
                    </a:moveTo>
                    <a:lnTo>
                      <a:pt x="81" y="2699"/>
                    </a:lnTo>
                    <a:lnTo>
                      <a:pt x="113" y="11"/>
                    </a:lnTo>
                    <a:lnTo>
                      <a:pt x="83" y="3"/>
                    </a:lnTo>
                    <a:lnTo>
                      <a:pt x="51" y="0"/>
                    </a:lnTo>
                    <a:lnTo>
                      <a:pt x="24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1B2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87" name="Freeform 73"/>
              <p:cNvSpPr>
                <a:spLocks/>
              </p:cNvSpPr>
              <p:nvPr/>
            </p:nvSpPr>
            <p:spPr bwMode="auto">
              <a:xfrm>
                <a:off x="394" y="746"/>
                <a:ext cx="113" cy="2699"/>
              </a:xfrm>
              <a:custGeom>
                <a:avLst/>
                <a:gdLst>
                  <a:gd name="T0" fmla="*/ 0 w 113"/>
                  <a:gd name="T1" fmla="*/ 2689 h 2699"/>
                  <a:gd name="T2" fmla="*/ 21 w 113"/>
                  <a:gd name="T3" fmla="*/ 0 h 2699"/>
                  <a:gd name="T4" fmla="*/ 113 w 113"/>
                  <a:gd name="T5" fmla="*/ 2686 h 2699"/>
                  <a:gd name="T6" fmla="*/ 78 w 113"/>
                  <a:gd name="T7" fmla="*/ 2697 h 2699"/>
                  <a:gd name="T8" fmla="*/ 49 w 113"/>
                  <a:gd name="T9" fmla="*/ 2699 h 2699"/>
                  <a:gd name="T10" fmla="*/ 25 w 113"/>
                  <a:gd name="T11" fmla="*/ 2697 h 2699"/>
                  <a:gd name="T12" fmla="*/ 0 w 113"/>
                  <a:gd name="T13" fmla="*/ 2689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2689"/>
                    </a:moveTo>
                    <a:lnTo>
                      <a:pt x="21" y="0"/>
                    </a:lnTo>
                    <a:lnTo>
                      <a:pt x="113" y="2686"/>
                    </a:lnTo>
                    <a:lnTo>
                      <a:pt x="78" y="2697"/>
                    </a:lnTo>
                    <a:lnTo>
                      <a:pt x="49" y="2699"/>
                    </a:lnTo>
                    <a:lnTo>
                      <a:pt x="25" y="2697"/>
                    </a:lnTo>
                    <a:lnTo>
                      <a:pt x="0" y="2689"/>
                    </a:lnTo>
                    <a:close/>
                  </a:path>
                </a:pathLst>
              </a:custGeom>
              <a:solidFill>
                <a:srgbClr val="2DFF2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9356" name="Group 74"/>
            <p:cNvGrpSpPr>
              <a:grpSpLocks/>
            </p:cNvGrpSpPr>
            <p:nvPr/>
          </p:nvGrpSpPr>
          <p:grpSpPr bwMode="auto">
            <a:xfrm>
              <a:off x="1277" y="1312"/>
              <a:ext cx="203" cy="2720"/>
              <a:chOff x="304" y="725"/>
              <a:chExt cx="203" cy="2720"/>
            </a:xfrm>
          </p:grpSpPr>
          <p:sp>
            <p:nvSpPr>
              <p:cNvPr id="99384" name="Freeform 75"/>
              <p:cNvSpPr>
                <a:spLocks/>
              </p:cNvSpPr>
              <p:nvPr/>
            </p:nvSpPr>
            <p:spPr bwMode="auto">
              <a:xfrm>
                <a:off x="304" y="725"/>
                <a:ext cx="113" cy="2699"/>
              </a:xfrm>
              <a:custGeom>
                <a:avLst/>
                <a:gdLst>
                  <a:gd name="T0" fmla="*/ 0 w 113"/>
                  <a:gd name="T1" fmla="*/ 8 h 2699"/>
                  <a:gd name="T2" fmla="*/ 81 w 113"/>
                  <a:gd name="T3" fmla="*/ 2699 h 2699"/>
                  <a:gd name="T4" fmla="*/ 113 w 113"/>
                  <a:gd name="T5" fmla="*/ 11 h 2699"/>
                  <a:gd name="T6" fmla="*/ 83 w 113"/>
                  <a:gd name="T7" fmla="*/ 3 h 2699"/>
                  <a:gd name="T8" fmla="*/ 51 w 113"/>
                  <a:gd name="T9" fmla="*/ 0 h 2699"/>
                  <a:gd name="T10" fmla="*/ 24 w 113"/>
                  <a:gd name="T11" fmla="*/ 3 h 2699"/>
                  <a:gd name="T12" fmla="*/ 0 w 113"/>
                  <a:gd name="T13" fmla="*/ 8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8"/>
                    </a:moveTo>
                    <a:lnTo>
                      <a:pt x="81" y="2699"/>
                    </a:lnTo>
                    <a:lnTo>
                      <a:pt x="113" y="11"/>
                    </a:lnTo>
                    <a:lnTo>
                      <a:pt x="83" y="3"/>
                    </a:lnTo>
                    <a:lnTo>
                      <a:pt x="51" y="0"/>
                    </a:lnTo>
                    <a:lnTo>
                      <a:pt x="24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1B2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85" name="Freeform 76"/>
              <p:cNvSpPr>
                <a:spLocks/>
              </p:cNvSpPr>
              <p:nvPr/>
            </p:nvSpPr>
            <p:spPr bwMode="auto">
              <a:xfrm>
                <a:off x="394" y="746"/>
                <a:ext cx="113" cy="2699"/>
              </a:xfrm>
              <a:custGeom>
                <a:avLst/>
                <a:gdLst>
                  <a:gd name="T0" fmla="*/ 0 w 113"/>
                  <a:gd name="T1" fmla="*/ 2689 h 2699"/>
                  <a:gd name="T2" fmla="*/ 21 w 113"/>
                  <a:gd name="T3" fmla="*/ 0 h 2699"/>
                  <a:gd name="T4" fmla="*/ 113 w 113"/>
                  <a:gd name="T5" fmla="*/ 2686 h 2699"/>
                  <a:gd name="T6" fmla="*/ 78 w 113"/>
                  <a:gd name="T7" fmla="*/ 2697 h 2699"/>
                  <a:gd name="T8" fmla="*/ 49 w 113"/>
                  <a:gd name="T9" fmla="*/ 2699 h 2699"/>
                  <a:gd name="T10" fmla="*/ 25 w 113"/>
                  <a:gd name="T11" fmla="*/ 2697 h 2699"/>
                  <a:gd name="T12" fmla="*/ 0 w 113"/>
                  <a:gd name="T13" fmla="*/ 2689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2689"/>
                    </a:moveTo>
                    <a:lnTo>
                      <a:pt x="21" y="0"/>
                    </a:lnTo>
                    <a:lnTo>
                      <a:pt x="113" y="2686"/>
                    </a:lnTo>
                    <a:lnTo>
                      <a:pt x="78" y="2697"/>
                    </a:lnTo>
                    <a:lnTo>
                      <a:pt x="49" y="2699"/>
                    </a:lnTo>
                    <a:lnTo>
                      <a:pt x="25" y="2697"/>
                    </a:lnTo>
                    <a:lnTo>
                      <a:pt x="0" y="2689"/>
                    </a:lnTo>
                    <a:close/>
                  </a:path>
                </a:pathLst>
              </a:custGeom>
              <a:solidFill>
                <a:srgbClr val="2DFF2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9357" name="Group 77"/>
            <p:cNvGrpSpPr>
              <a:grpSpLocks/>
            </p:cNvGrpSpPr>
            <p:nvPr/>
          </p:nvGrpSpPr>
          <p:grpSpPr bwMode="auto">
            <a:xfrm>
              <a:off x="788" y="1312"/>
              <a:ext cx="203" cy="2720"/>
              <a:chOff x="304" y="725"/>
              <a:chExt cx="203" cy="2720"/>
            </a:xfrm>
          </p:grpSpPr>
          <p:sp>
            <p:nvSpPr>
              <p:cNvPr id="99382" name="Freeform 78"/>
              <p:cNvSpPr>
                <a:spLocks/>
              </p:cNvSpPr>
              <p:nvPr/>
            </p:nvSpPr>
            <p:spPr bwMode="auto">
              <a:xfrm>
                <a:off x="304" y="725"/>
                <a:ext cx="113" cy="2699"/>
              </a:xfrm>
              <a:custGeom>
                <a:avLst/>
                <a:gdLst>
                  <a:gd name="T0" fmla="*/ 0 w 113"/>
                  <a:gd name="T1" fmla="*/ 8 h 2699"/>
                  <a:gd name="T2" fmla="*/ 81 w 113"/>
                  <a:gd name="T3" fmla="*/ 2699 h 2699"/>
                  <a:gd name="T4" fmla="*/ 113 w 113"/>
                  <a:gd name="T5" fmla="*/ 11 h 2699"/>
                  <a:gd name="T6" fmla="*/ 83 w 113"/>
                  <a:gd name="T7" fmla="*/ 3 h 2699"/>
                  <a:gd name="T8" fmla="*/ 51 w 113"/>
                  <a:gd name="T9" fmla="*/ 0 h 2699"/>
                  <a:gd name="T10" fmla="*/ 24 w 113"/>
                  <a:gd name="T11" fmla="*/ 3 h 2699"/>
                  <a:gd name="T12" fmla="*/ 0 w 113"/>
                  <a:gd name="T13" fmla="*/ 8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8"/>
                    </a:moveTo>
                    <a:lnTo>
                      <a:pt x="81" y="2699"/>
                    </a:lnTo>
                    <a:lnTo>
                      <a:pt x="113" y="11"/>
                    </a:lnTo>
                    <a:lnTo>
                      <a:pt x="83" y="3"/>
                    </a:lnTo>
                    <a:lnTo>
                      <a:pt x="51" y="0"/>
                    </a:lnTo>
                    <a:lnTo>
                      <a:pt x="24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1B2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83" name="Freeform 79"/>
              <p:cNvSpPr>
                <a:spLocks/>
              </p:cNvSpPr>
              <p:nvPr/>
            </p:nvSpPr>
            <p:spPr bwMode="auto">
              <a:xfrm>
                <a:off x="394" y="746"/>
                <a:ext cx="113" cy="2699"/>
              </a:xfrm>
              <a:custGeom>
                <a:avLst/>
                <a:gdLst>
                  <a:gd name="T0" fmla="*/ 0 w 113"/>
                  <a:gd name="T1" fmla="*/ 2689 h 2699"/>
                  <a:gd name="T2" fmla="*/ 21 w 113"/>
                  <a:gd name="T3" fmla="*/ 0 h 2699"/>
                  <a:gd name="T4" fmla="*/ 113 w 113"/>
                  <a:gd name="T5" fmla="*/ 2686 h 2699"/>
                  <a:gd name="T6" fmla="*/ 78 w 113"/>
                  <a:gd name="T7" fmla="*/ 2697 h 2699"/>
                  <a:gd name="T8" fmla="*/ 49 w 113"/>
                  <a:gd name="T9" fmla="*/ 2699 h 2699"/>
                  <a:gd name="T10" fmla="*/ 25 w 113"/>
                  <a:gd name="T11" fmla="*/ 2697 h 2699"/>
                  <a:gd name="T12" fmla="*/ 0 w 113"/>
                  <a:gd name="T13" fmla="*/ 2689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2689"/>
                    </a:moveTo>
                    <a:lnTo>
                      <a:pt x="21" y="0"/>
                    </a:lnTo>
                    <a:lnTo>
                      <a:pt x="113" y="2686"/>
                    </a:lnTo>
                    <a:lnTo>
                      <a:pt x="78" y="2697"/>
                    </a:lnTo>
                    <a:lnTo>
                      <a:pt x="49" y="2699"/>
                    </a:lnTo>
                    <a:lnTo>
                      <a:pt x="25" y="2697"/>
                    </a:lnTo>
                    <a:lnTo>
                      <a:pt x="0" y="2689"/>
                    </a:lnTo>
                    <a:close/>
                  </a:path>
                </a:pathLst>
              </a:custGeom>
              <a:solidFill>
                <a:srgbClr val="2DFF2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9358" name="Group 80"/>
            <p:cNvGrpSpPr>
              <a:grpSpLocks/>
            </p:cNvGrpSpPr>
            <p:nvPr/>
          </p:nvGrpSpPr>
          <p:grpSpPr bwMode="auto">
            <a:xfrm>
              <a:off x="2011" y="1312"/>
              <a:ext cx="203" cy="2720"/>
              <a:chOff x="304" y="725"/>
              <a:chExt cx="203" cy="2720"/>
            </a:xfrm>
          </p:grpSpPr>
          <p:sp>
            <p:nvSpPr>
              <p:cNvPr id="99380" name="Freeform 81"/>
              <p:cNvSpPr>
                <a:spLocks/>
              </p:cNvSpPr>
              <p:nvPr/>
            </p:nvSpPr>
            <p:spPr bwMode="auto">
              <a:xfrm>
                <a:off x="304" y="725"/>
                <a:ext cx="113" cy="2699"/>
              </a:xfrm>
              <a:custGeom>
                <a:avLst/>
                <a:gdLst>
                  <a:gd name="T0" fmla="*/ 0 w 113"/>
                  <a:gd name="T1" fmla="*/ 8 h 2699"/>
                  <a:gd name="T2" fmla="*/ 81 w 113"/>
                  <a:gd name="T3" fmla="*/ 2699 h 2699"/>
                  <a:gd name="T4" fmla="*/ 113 w 113"/>
                  <a:gd name="T5" fmla="*/ 11 h 2699"/>
                  <a:gd name="T6" fmla="*/ 83 w 113"/>
                  <a:gd name="T7" fmla="*/ 3 h 2699"/>
                  <a:gd name="T8" fmla="*/ 51 w 113"/>
                  <a:gd name="T9" fmla="*/ 0 h 2699"/>
                  <a:gd name="T10" fmla="*/ 24 w 113"/>
                  <a:gd name="T11" fmla="*/ 3 h 2699"/>
                  <a:gd name="T12" fmla="*/ 0 w 113"/>
                  <a:gd name="T13" fmla="*/ 8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8"/>
                    </a:moveTo>
                    <a:lnTo>
                      <a:pt x="81" y="2699"/>
                    </a:lnTo>
                    <a:lnTo>
                      <a:pt x="113" y="11"/>
                    </a:lnTo>
                    <a:lnTo>
                      <a:pt x="83" y="3"/>
                    </a:lnTo>
                    <a:lnTo>
                      <a:pt x="51" y="0"/>
                    </a:lnTo>
                    <a:lnTo>
                      <a:pt x="24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1B2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81" name="Freeform 82"/>
              <p:cNvSpPr>
                <a:spLocks/>
              </p:cNvSpPr>
              <p:nvPr/>
            </p:nvSpPr>
            <p:spPr bwMode="auto">
              <a:xfrm>
                <a:off x="394" y="746"/>
                <a:ext cx="113" cy="2699"/>
              </a:xfrm>
              <a:custGeom>
                <a:avLst/>
                <a:gdLst>
                  <a:gd name="T0" fmla="*/ 0 w 113"/>
                  <a:gd name="T1" fmla="*/ 2689 h 2699"/>
                  <a:gd name="T2" fmla="*/ 21 w 113"/>
                  <a:gd name="T3" fmla="*/ 0 h 2699"/>
                  <a:gd name="T4" fmla="*/ 113 w 113"/>
                  <a:gd name="T5" fmla="*/ 2686 h 2699"/>
                  <a:gd name="T6" fmla="*/ 78 w 113"/>
                  <a:gd name="T7" fmla="*/ 2697 h 2699"/>
                  <a:gd name="T8" fmla="*/ 49 w 113"/>
                  <a:gd name="T9" fmla="*/ 2699 h 2699"/>
                  <a:gd name="T10" fmla="*/ 25 w 113"/>
                  <a:gd name="T11" fmla="*/ 2697 h 2699"/>
                  <a:gd name="T12" fmla="*/ 0 w 113"/>
                  <a:gd name="T13" fmla="*/ 2689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2689"/>
                    </a:moveTo>
                    <a:lnTo>
                      <a:pt x="21" y="0"/>
                    </a:lnTo>
                    <a:lnTo>
                      <a:pt x="113" y="2686"/>
                    </a:lnTo>
                    <a:lnTo>
                      <a:pt x="78" y="2697"/>
                    </a:lnTo>
                    <a:lnTo>
                      <a:pt x="49" y="2699"/>
                    </a:lnTo>
                    <a:lnTo>
                      <a:pt x="25" y="2697"/>
                    </a:lnTo>
                    <a:lnTo>
                      <a:pt x="0" y="2689"/>
                    </a:lnTo>
                    <a:close/>
                  </a:path>
                </a:pathLst>
              </a:custGeom>
              <a:solidFill>
                <a:srgbClr val="2DFF2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9359" name="Group 83"/>
            <p:cNvGrpSpPr>
              <a:grpSpLocks/>
            </p:cNvGrpSpPr>
            <p:nvPr/>
          </p:nvGrpSpPr>
          <p:grpSpPr bwMode="auto">
            <a:xfrm>
              <a:off x="1155" y="1312"/>
              <a:ext cx="203" cy="2720"/>
              <a:chOff x="304" y="725"/>
              <a:chExt cx="203" cy="2720"/>
            </a:xfrm>
          </p:grpSpPr>
          <p:sp>
            <p:nvSpPr>
              <p:cNvPr id="99378" name="Freeform 84"/>
              <p:cNvSpPr>
                <a:spLocks/>
              </p:cNvSpPr>
              <p:nvPr/>
            </p:nvSpPr>
            <p:spPr bwMode="auto">
              <a:xfrm>
                <a:off x="304" y="725"/>
                <a:ext cx="113" cy="2699"/>
              </a:xfrm>
              <a:custGeom>
                <a:avLst/>
                <a:gdLst>
                  <a:gd name="T0" fmla="*/ 0 w 113"/>
                  <a:gd name="T1" fmla="*/ 8 h 2699"/>
                  <a:gd name="T2" fmla="*/ 81 w 113"/>
                  <a:gd name="T3" fmla="*/ 2699 h 2699"/>
                  <a:gd name="T4" fmla="*/ 113 w 113"/>
                  <a:gd name="T5" fmla="*/ 11 h 2699"/>
                  <a:gd name="T6" fmla="*/ 83 w 113"/>
                  <a:gd name="T7" fmla="*/ 3 h 2699"/>
                  <a:gd name="T8" fmla="*/ 51 w 113"/>
                  <a:gd name="T9" fmla="*/ 0 h 2699"/>
                  <a:gd name="T10" fmla="*/ 24 w 113"/>
                  <a:gd name="T11" fmla="*/ 3 h 2699"/>
                  <a:gd name="T12" fmla="*/ 0 w 113"/>
                  <a:gd name="T13" fmla="*/ 8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8"/>
                    </a:moveTo>
                    <a:lnTo>
                      <a:pt x="81" y="2699"/>
                    </a:lnTo>
                    <a:lnTo>
                      <a:pt x="113" y="11"/>
                    </a:lnTo>
                    <a:lnTo>
                      <a:pt x="83" y="3"/>
                    </a:lnTo>
                    <a:lnTo>
                      <a:pt x="51" y="0"/>
                    </a:lnTo>
                    <a:lnTo>
                      <a:pt x="24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1B2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79" name="Freeform 85"/>
              <p:cNvSpPr>
                <a:spLocks/>
              </p:cNvSpPr>
              <p:nvPr/>
            </p:nvSpPr>
            <p:spPr bwMode="auto">
              <a:xfrm>
                <a:off x="394" y="746"/>
                <a:ext cx="113" cy="2699"/>
              </a:xfrm>
              <a:custGeom>
                <a:avLst/>
                <a:gdLst>
                  <a:gd name="T0" fmla="*/ 0 w 113"/>
                  <a:gd name="T1" fmla="*/ 2689 h 2699"/>
                  <a:gd name="T2" fmla="*/ 21 w 113"/>
                  <a:gd name="T3" fmla="*/ 0 h 2699"/>
                  <a:gd name="T4" fmla="*/ 113 w 113"/>
                  <a:gd name="T5" fmla="*/ 2686 h 2699"/>
                  <a:gd name="T6" fmla="*/ 78 w 113"/>
                  <a:gd name="T7" fmla="*/ 2697 h 2699"/>
                  <a:gd name="T8" fmla="*/ 49 w 113"/>
                  <a:gd name="T9" fmla="*/ 2699 h 2699"/>
                  <a:gd name="T10" fmla="*/ 25 w 113"/>
                  <a:gd name="T11" fmla="*/ 2697 h 2699"/>
                  <a:gd name="T12" fmla="*/ 0 w 113"/>
                  <a:gd name="T13" fmla="*/ 2689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2689"/>
                    </a:moveTo>
                    <a:lnTo>
                      <a:pt x="21" y="0"/>
                    </a:lnTo>
                    <a:lnTo>
                      <a:pt x="113" y="2686"/>
                    </a:lnTo>
                    <a:lnTo>
                      <a:pt x="78" y="2697"/>
                    </a:lnTo>
                    <a:lnTo>
                      <a:pt x="49" y="2699"/>
                    </a:lnTo>
                    <a:lnTo>
                      <a:pt x="25" y="2697"/>
                    </a:lnTo>
                    <a:lnTo>
                      <a:pt x="0" y="2689"/>
                    </a:lnTo>
                    <a:close/>
                  </a:path>
                </a:pathLst>
              </a:custGeom>
              <a:solidFill>
                <a:srgbClr val="2DFF2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9360" name="Group 86"/>
            <p:cNvGrpSpPr>
              <a:grpSpLocks/>
            </p:cNvGrpSpPr>
            <p:nvPr/>
          </p:nvGrpSpPr>
          <p:grpSpPr bwMode="auto">
            <a:xfrm>
              <a:off x="1644" y="1312"/>
              <a:ext cx="203" cy="2720"/>
              <a:chOff x="304" y="725"/>
              <a:chExt cx="203" cy="2720"/>
            </a:xfrm>
          </p:grpSpPr>
          <p:sp>
            <p:nvSpPr>
              <p:cNvPr id="99376" name="Freeform 87"/>
              <p:cNvSpPr>
                <a:spLocks/>
              </p:cNvSpPr>
              <p:nvPr/>
            </p:nvSpPr>
            <p:spPr bwMode="auto">
              <a:xfrm>
                <a:off x="304" y="725"/>
                <a:ext cx="113" cy="2699"/>
              </a:xfrm>
              <a:custGeom>
                <a:avLst/>
                <a:gdLst>
                  <a:gd name="T0" fmla="*/ 0 w 113"/>
                  <a:gd name="T1" fmla="*/ 8 h 2699"/>
                  <a:gd name="T2" fmla="*/ 81 w 113"/>
                  <a:gd name="T3" fmla="*/ 2699 h 2699"/>
                  <a:gd name="T4" fmla="*/ 113 w 113"/>
                  <a:gd name="T5" fmla="*/ 11 h 2699"/>
                  <a:gd name="T6" fmla="*/ 83 w 113"/>
                  <a:gd name="T7" fmla="*/ 3 h 2699"/>
                  <a:gd name="T8" fmla="*/ 51 w 113"/>
                  <a:gd name="T9" fmla="*/ 0 h 2699"/>
                  <a:gd name="T10" fmla="*/ 24 w 113"/>
                  <a:gd name="T11" fmla="*/ 3 h 2699"/>
                  <a:gd name="T12" fmla="*/ 0 w 113"/>
                  <a:gd name="T13" fmla="*/ 8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8"/>
                    </a:moveTo>
                    <a:lnTo>
                      <a:pt x="81" y="2699"/>
                    </a:lnTo>
                    <a:lnTo>
                      <a:pt x="113" y="11"/>
                    </a:lnTo>
                    <a:lnTo>
                      <a:pt x="83" y="3"/>
                    </a:lnTo>
                    <a:lnTo>
                      <a:pt x="51" y="0"/>
                    </a:lnTo>
                    <a:lnTo>
                      <a:pt x="24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1B2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77" name="Freeform 88"/>
              <p:cNvSpPr>
                <a:spLocks/>
              </p:cNvSpPr>
              <p:nvPr/>
            </p:nvSpPr>
            <p:spPr bwMode="auto">
              <a:xfrm>
                <a:off x="394" y="746"/>
                <a:ext cx="113" cy="2699"/>
              </a:xfrm>
              <a:custGeom>
                <a:avLst/>
                <a:gdLst>
                  <a:gd name="T0" fmla="*/ 0 w 113"/>
                  <a:gd name="T1" fmla="*/ 2689 h 2699"/>
                  <a:gd name="T2" fmla="*/ 21 w 113"/>
                  <a:gd name="T3" fmla="*/ 0 h 2699"/>
                  <a:gd name="T4" fmla="*/ 113 w 113"/>
                  <a:gd name="T5" fmla="*/ 2686 h 2699"/>
                  <a:gd name="T6" fmla="*/ 78 w 113"/>
                  <a:gd name="T7" fmla="*/ 2697 h 2699"/>
                  <a:gd name="T8" fmla="*/ 49 w 113"/>
                  <a:gd name="T9" fmla="*/ 2699 h 2699"/>
                  <a:gd name="T10" fmla="*/ 25 w 113"/>
                  <a:gd name="T11" fmla="*/ 2697 h 2699"/>
                  <a:gd name="T12" fmla="*/ 0 w 113"/>
                  <a:gd name="T13" fmla="*/ 2689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2689"/>
                    </a:moveTo>
                    <a:lnTo>
                      <a:pt x="21" y="0"/>
                    </a:lnTo>
                    <a:lnTo>
                      <a:pt x="113" y="2686"/>
                    </a:lnTo>
                    <a:lnTo>
                      <a:pt x="78" y="2697"/>
                    </a:lnTo>
                    <a:lnTo>
                      <a:pt x="49" y="2699"/>
                    </a:lnTo>
                    <a:lnTo>
                      <a:pt x="25" y="2697"/>
                    </a:lnTo>
                    <a:lnTo>
                      <a:pt x="0" y="2689"/>
                    </a:lnTo>
                    <a:close/>
                  </a:path>
                </a:pathLst>
              </a:custGeom>
              <a:solidFill>
                <a:srgbClr val="2DFF2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9361" name="Group 89"/>
            <p:cNvGrpSpPr>
              <a:grpSpLocks/>
            </p:cNvGrpSpPr>
            <p:nvPr/>
          </p:nvGrpSpPr>
          <p:grpSpPr bwMode="auto">
            <a:xfrm>
              <a:off x="1522" y="1312"/>
              <a:ext cx="203" cy="2720"/>
              <a:chOff x="304" y="725"/>
              <a:chExt cx="203" cy="2720"/>
            </a:xfrm>
          </p:grpSpPr>
          <p:sp>
            <p:nvSpPr>
              <p:cNvPr id="99374" name="Freeform 90"/>
              <p:cNvSpPr>
                <a:spLocks/>
              </p:cNvSpPr>
              <p:nvPr/>
            </p:nvSpPr>
            <p:spPr bwMode="auto">
              <a:xfrm>
                <a:off x="304" y="725"/>
                <a:ext cx="113" cy="2699"/>
              </a:xfrm>
              <a:custGeom>
                <a:avLst/>
                <a:gdLst>
                  <a:gd name="T0" fmla="*/ 0 w 113"/>
                  <a:gd name="T1" fmla="*/ 8 h 2699"/>
                  <a:gd name="T2" fmla="*/ 81 w 113"/>
                  <a:gd name="T3" fmla="*/ 2699 h 2699"/>
                  <a:gd name="T4" fmla="*/ 113 w 113"/>
                  <a:gd name="T5" fmla="*/ 11 h 2699"/>
                  <a:gd name="T6" fmla="*/ 83 w 113"/>
                  <a:gd name="T7" fmla="*/ 3 h 2699"/>
                  <a:gd name="T8" fmla="*/ 51 w 113"/>
                  <a:gd name="T9" fmla="*/ 0 h 2699"/>
                  <a:gd name="T10" fmla="*/ 24 w 113"/>
                  <a:gd name="T11" fmla="*/ 3 h 2699"/>
                  <a:gd name="T12" fmla="*/ 0 w 113"/>
                  <a:gd name="T13" fmla="*/ 8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8"/>
                    </a:moveTo>
                    <a:lnTo>
                      <a:pt x="81" y="2699"/>
                    </a:lnTo>
                    <a:lnTo>
                      <a:pt x="113" y="11"/>
                    </a:lnTo>
                    <a:lnTo>
                      <a:pt x="83" y="3"/>
                    </a:lnTo>
                    <a:lnTo>
                      <a:pt x="51" y="0"/>
                    </a:lnTo>
                    <a:lnTo>
                      <a:pt x="24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1B2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75" name="Freeform 91"/>
              <p:cNvSpPr>
                <a:spLocks/>
              </p:cNvSpPr>
              <p:nvPr/>
            </p:nvSpPr>
            <p:spPr bwMode="auto">
              <a:xfrm>
                <a:off x="394" y="746"/>
                <a:ext cx="113" cy="2699"/>
              </a:xfrm>
              <a:custGeom>
                <a:avLst/>
                <a:gdLst>
                  <a:gd name="T0" fmla="*/ 0 w 113"/>
                  <a:gd name="T1" fmla="*/ 2689 h 2699"/>
                  <a:gd name="T2" fmla="*/ 21 w 113"/>
                  <a:gd name="T3" fmla="*/ 0 h 2699"/>
                  <a:gd name="T4" fmla="*/ 113 w 113"/>
                  <a:gd name="T5" fmla="*/ 2686 h 2699"/>
                  <a:gd name="T6" fmla="*/ 78 w 113"/>
                  <a:gd name="T7" fmla="*/ 2697 h 2699"/>
                  <a:gd name="T8" fmla="*/ 49 w 113"/>
                  <a:gd name="T9" fmla="*/ 2699 h 2699"/>
                  <a:gd name="T10" fmla="*/ 25 w 113"/>
                  <a:gd name="T11" fmla="*/ 2697 h 2699"/>
                  <a:gd name="T12" fmla="*/ 0 w 113"/>
                  <a:gd name="T13" fmla="*/ 2689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2689"/>
                    </a:moveTo>
                    <a:lnTo>
                      <a:pt x="21" y="0"/>
                    </a:lnTo>
                    <a:lnTo>
                      <a:pt x="113" y="2686"/>
                    </a:lnTo>
                    <a:lnTo>
                      <a:pt x="78" y="2697"/>
                    </a:lnTo>
                    <a:lnTo>
                      <a:pt x="49" y="2699"/>
                    </a:lnTo>
                    <a:lnTo>
                      <a:pt x="25" y="2697"/>
                    </a:lnTo>
                    <a:lnTo>
                      <a:pt x="0" y="2689"/>
                    </a:lnTo>
                    <a:close/>
                  </a:path>
                </a:pathLst>
              </a:custGeom>
              <a:solidFill>
                <a:srgbClr val="2DFF2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9362" name="Group 92"/>
            <p:cNvGrpSpPr>
              <a:grpSpLocks/>
            </p:cNvGrpSpPr>
            <p:nvPr/>
          </p:nvGrpSpPr>
          <p:grpSpPr bwMode="auto">
            <a:xfrm>
              <a:off x="3112" y="1312"/>
              <a:ext cx="203" cy="2720"/>
              <a:chOff x="304" y="725"/>
              <a:chExt cx="203" cy="2720"/>
            </a:xfrm>
          </p:grpSpPr>
          <p:sp>
            <p:nvSpPr>
              <p:cNvPr id="99372" name="Freeform 93"/>
              <p:cNvSpPr>
                <a:spLocks/>
              </p:cNvSpPr>
              <p:nvPr/>
            </p:nvSpPr>
            <p:spPr bwMode="auto">
              <a:xfrm>
                <a:off x="304" y="725"/>
                <a:ext cx="113" cy="2699"/>
              </a:xfrm>
              <a:custGeom>
                <a:avLst/>
                <a:gdLst>
                  <a:gd name="T0" fmla="*/ 0 w 113"/>
                  <a:gd name="T1" fmla="*/ 8 h 2699"/>
                  <a:gd name="T2" fmla="*/ 81 w 113"/>
                  <a:gd name="T3" fmla="*/ 2699 h 2699"/>
                  <a:gd name="T4" fmla="*/ 113 w 113"/>
                  <a:gd name="T5" fmla="*/ 11 h 2699"/>
                  <a:gd name="T6" fmla="*/ 83 w 113"/>
                  <a:gd name="T7" fmla="*/ 3 h 2699"/>
                  <a:gd name="T8" fmla="*/ 51 w 113"/>
                  <a:gd name="T9" fmla="*/ 0 h 2699"/>
                  <a:gd name="T10" fmla="*/ 24 w 113"/>
                  <a:gd name="T11" fmla="*/ 3 h 2699"/>
                  <a:gd name="T12" fmla="*/ 0 w 113"/>
                  <a:gd name="T13" fmla="*/ 8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8"/>
                    </a:moveTo>
                    <a:lnTo>
                      <a:pt x="81" y="2699"/>
                    </a:lnTo>
                    <a:lnTo>
                      <a:pt x="113" y="11"/>
                    </a:lnTo>
                    <a:lnTo>
                      <a:pt x="83" y="3"/>
                    </a:lnTo>
                    <a:lnTo>
                      <a:pt x="51" y="0"/>
                    </a:lnTo>
                    <a:lnTo>
                      <a:pt x="24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1B2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73" name="Freeform 94"/>
              <p:cNvSpPr>
                <a:spLocks/>
              </p:cNvSpPr>
              <p:nvPr/>
            </p:nvSpPr>
            <p:spPr bwMode="auto">
              <a:xfrm>
                <a:off x="394" y="746"/>
                <a:ext cx="113" cy="2699"/>
              </a:xfrm>
              <a:custGeom>
                <a:avLst/>
                <a:gdLst>
                  <a:gd name="T0" fmla="*/ 0 w 113"/>
                  <a:gd name="T1" fmla="*/ 2689 h 2699"/>
                  <a:gd name="T2" fmla="*/ 21 w 113"/>
                  <a:gd name="T3" fmla="*/ 0 h 2699"/>
                  <a:gd name="T4" fmla="*/ 113 w 113"/>
                  <a:gd name="T5" fmla="*/ 2686 h 2699"/>
                  <a:gd name="T6" fmla="*/ 78 w 113"/>
                  <a:gd name="T7" fmla="*/ 2697 h 2699"/>
                  <a:gd name="T8" fmla="*/ 49 w 113"/>
                  <a:gd name="T9" fmla="*/ 2699 h 2699"/>
                  <a:gd name="T10" fmla="*/ 25 w 113"/>
                  <a:gd name="T11" fmla="*/ 2697 h 2699"/>
                  <a:gd name="T12" fmla="*/ 0 w 113"/>
                  <a:gd name="T13" fmla="*/ 2689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2689"/>
                    </a:moveTo>
                    <a:lnTo>
                      <a:pt x="21" y="0"/>
                    </a:lnTo>
                    <a:lnTo>
                      <a:pt x="113" y="2686"/>
                    </a:lnTo>
                    <a:lnTo>
                      <a:pt x="78" y="2697"/>
                    </a:lnTo>
                    <a:lnTo>
                      <a:pt x="49" y="2699"/>
                    </a:lnTo>
                    <a:lnTo>
                      <a:pt x="25" y="2697"/>
                    </a:lnTo>
                    <a:lnTo>
                      <a:pt x="0" y="2689"/>
                    </a:lnTo>
                    <a:close/>
                  </a:path>
                </a:pathLst>
              </a:custGeom>
              <a:solidFill>
                <a:srgbClr val="2DFF2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9363" name="Group 95"/>
            <p:cNvGrpSpPr>
              <a:grpSpLocks/>
            </p:cNvGrpSpPr>
            <p:nvPr/>
          </p:nvGrpSpPr>
          <p:grpSpPr bwMode="auto">
            <a:xfrm>
              <a:off x="3357" y="1312"/>
              <a:ext cx="203" cy="2720"/>
              <a:chOff x="304" y="725"/>
              <a:chExt cx="203" cy="2720"/>
            </a:xfrm>
          </p:grpSpPr>
          <p:sp>
            <p:nvSpPr>
              <p:cNvPr id="99370" name="Freeform 96"/>
              <p:cNvSpPr>
                <a:spLocks/>
              </p:cNvSpPr>
              <p:nvPr/>
            </p:nvSpPr>
            <p:spPr bwMode="auto">
              <a:xfrm>
                <a:off x="304" y="725"/>
                <a:ext cx="113" cy="2699"/>
              </a:xfrm>
              <a:custGeom>
                <a:avLst/>
                <a:gdLst>
                  <a:gd name="T0" fmla="*/ 0 w 113"/>
                  <a:gd name="T1" fmla="*/ 8 h 2699"/>
                  <a:gd name="T2" fmla="*/ 81 w 113"/>
                  <a:gd name="T3" fmla="*/ 2699 h 2699"/>
                  <a:gd name="T4" fmla="*/ 113 w 113"/>
                  <a:gd name="T5" fmla="*/ 11 h 2699"/>
                  <a:gd name="T6" fmla="*/ 83 w 113"/>
                  <a:gd name="T7" fmla="*/ 3 h 2699"/>
                  <a:gd name="T8" fmla="*/ 51 w 113"/>
                  <a:gd name="T9" fmla="*/ 0 h 2699"/>
                  <a:gd name="T10" fmla="*/ 24 w 113"/>
                  <a:gd name="T11" fmla="*/ 3 h 2699"/>
                  <a:gd name="T12" fmla="*/ 0 w 113"/>
                  <a:gd name="T13" fmla="*/ 8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8"/>
                    </a:moveTo>
                    <a:lnTo>
                      <a:pt x="81" y="2699"/>
                    </a:lnTo>
                    <a:lnTo>
                      <a:pt x="113" y="11"/>
                    </a:lnTo>
                    <a:lnTo>
                      <a:pt x="83" y="3"/>
                    </a:lnTo>
                    <a:lnTo>
                      <a:pt x="51" y="0"/>
                    </a:lnTo>
                    <a:lnTo>
                      <a:pt x="24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1B2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71" name="Freeform 97"/>
              <p:cNvSpPr>
                <a:spLocks/>
              </p:cNvSpPr>
              <p:nvPr/>
            </p:nvSpPr>
            <p:spPr bwMode="auto">
              <a:xfrm>
                <a:off x="394" y="746"/>
                <a:ext cx="113" cy="2699"/>
              </a:xfrm>
              <a:custGeom>
                <a:avLst/>
                <a:gdLst>
                  <a:gd name="T0" fmla="*/ 0 w 113"/>
                  <a:gd name="T1" fmla="*/ 2689 h 2699"/>
                  <a:gd name="T2" fmla="*/ 21 w 113"/>
                  <a:gd name="T3" fmla="*/ 0 h 2699"/>
                  <a:gd name="T4" fmla="*/ 113 w 113"/>
                  <a:gd name="T5" fmla="*/ 2686 h 2699"/>
                  <a:gd name="T6" fmla="*/ 78 w 113"/>
                  <a:gd name="T7" fmla="*/ 2697 h 2699"/>
                  <a:gd name="T8" fmla="*/ 49 w 113"/>
                  <a:gd name="T9" fmla="*/ 2699 h 2699"/>
                  <a:gd name="T10" fmla="*/ 25 w 113"/>
                  <a:gd name="T11" fmla="*/ 2697 h 2699"/>
                  <a:gd name="T12" fmla="*/ 0 w 113"/>
                  <a:gd name="T13" fmla="*/ 2689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2689"/>
                    </a:moveTo>
                    <a:lnTo>
                      <a:pt x="21" y="0"/>
                    </a:lnTo>
                    <a:lnTo>
                      <a:pt x="113" y="2686"/>
                    </a:lnTo>
                    <a:lnTo>
                      <a:pt x="78" y="2697"/>
                    </a:lnTo>
                    <a:lnTo>
                      <a:pt x="49" y="2699"/>
                    </a:lnTo>
                    <a:lnTo>
                      <a:pt x="25" y="2697"/>
                    </a:lnTo>
                    <a:lnTo>
                      <a:pt x="0" y="2689"/>
                    </a:lnTo>
                    <a:close/>
                  </a:path>
                </a:pathLst>
              </a:custGeom>
              <a:solidFill>
                <a:srgbClr val="2DFF2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9364" name="Group 98"/>
            <p:cNvGrpSpPr>
              <a:grpSpLocks/>
            </p:cNvGrpSpPr>
            <p:nvPr/>
          </p:nvGrpSpPr>
          <p:grpSpPr bwMode="auto">
            <a:xfrm>
              <a:off x="2256" y="1312"/>
              <a:ext cx="203" cy="2720"/>
              <a:chOff x="304" y="725"/>
              <a:chExt cx="203" cy="2720"/>
            </a:xfrm>
          </p:grpSpPr>
          <p:sp>
            <p:nvSpPr>
              <p:cNvPr id="99368" name="Freeform 99"/>
              <p:cNvSpPr>
                <a:spLocks/>
              </p:cNvSpPr>
              <p:nvPr/>
            </p:nvSpPr>
            <p:spPr bwMode="auto">
              <a:xfrm>
                <a:off x="304" y="725"/>
                <a:ext cx="113" cy="2699"/>
              </a:xfrm>
              <a:custGeom>
                <a:avLst/>
                <a:gdLst>
                  <a:gd name="T0" fmla="*/ 0 w 113"/>
                  <a:gd name="T1" fmla="*/ 8 h 2699"/>
                  <a:gd name="T2" fmla="*/ 81 w 113"/>
                  <a:gd name="T3" fmla="*/ 2699 h 2699"/>
                  <a:gd name="T4" fmla="*/ 113 w 113"/>
                  <a:gd name="T5" fmla="*/ 11 h 2699"/>
                  <a:gd name="T6" fmla="*/ 83 w 113"/>
                  <a:gd name="T7" fmla="*/ 3 h 2699"/>
                  <a:gd name="T8" fmla="*/ 51 w 113"/>
                  <a:gd name="T9" fmla="*/ 0 h 2699"/>
                  <a:gd name="T10" fmla="*/ 24 w 113"/>
                  <a:gd name="T11" fmla="*/ 3 h 2699"/>
                  <a:gd name="T12" fmla="*/ 0 w 113"/>
                  <a:gd name="T13" fmla="*/ 8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8"/>
                    </a:moveTo>
                    <a:lnTo>
                      <a:pt x="81" y="2699"/>
                    </a:lnTo>
                    <a:lnTo>
                      <a:pt x="113" y="11"/>
                    </a:lnTo>
                    <a:lnTo>
                      <a:pt x="83" y="3"/>
                    </a:lnTo>
                    <a:lnTo>
                      <a:pt x="51" y="0"/>
                    </a:lnTo>
                    <a:lnTo>
                      <a:pt x="24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1B2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69" name="Freeform 100"/>
              <p:cNvSpPr>
                <a:spLocks/>
              </p:cNvSpPr>
              <p:nvPr/>
            </p:nvSpPr>
            <p:spPr bwMode="auto">
              <a:xfrm>
                <a:off x="394" y="746"/>
                <a:ext cx="113" cy="2699"/>
              </a:xfrm>
              <a:custGeom>
                <a:avLst/>
                <a:gdLst>
                  <a:gd name="T0" fmla="*/ 0 w 113"/>
                  <a:gd name="T1" fmla="*/ 2689 h 2699"/>
                  <a:gd name="T2" fmla="*/ 21 w 113"/>
                  <a:gd name="T3" fmla="*/ 0 h 2699"/>
                  <a:gd name="T4" fmla="*/ 113 w 113"/>
                  <a:gd name="T5" fmla="*/ 2686 h 2699"/>
                  <a:gd name="T6" fmla="*/ 78 w 113"/>
                  <a:gd name="T7" fmla="*/ 2697 h 2699"/>
                  <a:gd name="T8" fmla="*/ 49 w 113"/>
                  <a:gd name="T9" fmla="*/ 2699 h 2699"/>
                  <a:gd name="T10" fmla="*/ 25 w 113"/>
                  <a:gd name="T11" fmla="*/ 2697 h 2699"/>
                  <a:gd name="T12" fmla="*/ 0 w 113"/>
                  <a:gd name="T13" fmla="*/ 2689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2689"/>
                    </a:moveTo>
                    <a:lnTo>
                      <a:pt x="21" y="0"/>
                    </a:lnTo>
                    <a:lnTo>
                      <a:pt x="113" y="2686"/>
                    </a:lnTo>
                    <a:lnTo>
                      <a:pt x="78" y="2697"/>
                    </a:lnTo>
                    <a:lnTo>
                      <a:pt x="49" y="2699"/>
                    </a:lnTo>
                    <a:lnTo>
                      <a:pt x="25" y="2697"/>
                    </a:lnTo>
                    <a:lnTo>
                      <a:pt x="0" y="2689"/>
                    </a:lnTo>
                    <a:close/>
                  </a:path>
                </a:pathLst>
              </a:custGeom>
              <a:solidFill>
                <a:srgbClr val="2DFF2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9365" name="Group 101"/>
            <p:cNvGrpSpPr>
              <a:grpSpLocks/>
            </p:cNvGrpSpPr>
            <p:nvPr/>
          </p:nvGrpSpPr>
          <p:grpSpPr bwMode="auto">
            <a:xfrm>
              <a:off x="3601" y="1312"/>
              <a:ext cx="203" cy="2720"/>
              <a:chOff x="304" y="725"/>
              <a:chExt cx="203" cy="2720"/>
            </a:xfrm>
          </p:grpSpPr>
          <p:sp>
            <p:nvSpPr>
              <p:cNvPr id="99366" name="Freeform 102"/>
              <p:cNvSpPr>
                <a:spLocks/>
              </p:cNvSpPr>
              <p:nvPr/>
            </p:nvSpPr>
            <p:spPr bwMode="auto">
              <a:xfrm>
                <a:off x="304" y="725"/>
                <a:ext cx="113" cy="2699"/>
              </a:xfrm>
              <a:custGeom>
                <a:avLst/>
                <a:gdLst>
                  <a:gd name="T0" fmla="*/ 0 w 113"/>
                  <a:gd name="T1" fmla="*/ 8 h 2699"/>
                  <a:gd name="T2" fmla="*/ 81 w 113"/>
                  <a:gd name="T3" fmla="*/ 2699 h 2699"/>
                  <a:gd name="T4" fmla="*/ 113 w 113"/>
                  <a:gd name="T5" fmla="*/ 11 h 2699"/>
                  <a:gd name="T6" fmla="*/ 83 w 113"/>
                  <a:gd name="T7" fmla="*/ 3 h 2699"/>
                  <a:gd name="T8" fmla="*/ 51 w 113"/>
                  <a:gd name="T9" fmla="*/ 0 h 2699"/>
                  <a:gd name="T10" fmla="*/ 24 w 113"/>
                  <a:gd name="T11" fmla="*/ 3 h 2699"/>
                  <a:gd name="T12" fmla="*/ 0 w 113"/>
                  <a:gd name="T13" fmla="*/ 8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8"/>
                    </a:moveTo>
                    <a:lnTo>
                      <a:pt x="81" y="2699"/>
                    </a:lnTo>
                    <a:lnTo>
                      <a:pt x="113" y="11"/>
                    </a:lnTo>
                    <a:lnTo>
                      <a:pt x="83" y="3"/>
                    </a:lnTo>
                    <a:lnTo>
                      <a:pt x="51" y="0"/>
                    </a:lnTo>
                    <a:lnTo>
                      <a:pt x="24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1B2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67" name="Freeform 103"/>
              <p:cNvSpPr>
                <a:spLocks/>
              </p:cNvSpPr>
              <p:nvPr/>
            </p:nvSpPr>
            <p:spPr bwMode="auto">
              <a:xfrm>
                <a:off x="394" y="746"/>
                <a:ext cx="113" cy="2699"/>
              </a:xfrm>
              <a:custGeom>
                <a:avLst/>
                <a:gdLst>
                  <a:gd name="T0" fmla="*/ 0 w 113"/>
                  <a:gd name="T1" fmla="*/ 2689 h 2699"/>
                  <a:gd name="T2" fmla="*/ 21 w 113"/>
                  <a:gd name="T3" fmla="*/ 0 h 2699"/>
                  <a:gd name="T4" fmla="*/ 113 w 113"/>
                  <a:gd name="T5" fmla="*/ 2686 h 2699"/>
                  <a:gd name="T6" fmla="*/ 78 w 113"/>
                  <a:gd name="T7" fmla="*/ 2697 h 2699"/>
                  <a:gd name="T8" fmla="*/ 49 w 113"/>
                  <a:gd name="T9" fmla="*/ 2699 h 2699"/>
                  <a:gd name="T10" fmla="*/ 25 w 113"/>
                  <a:gd name="T11" fmla="*/ 2697 h 2699"/>
                  <a:gd name="T12" fmla="*/ 0 w 113"/>
                  <a:gd name="T13" fmla="*/ 2689 h 26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699">
                    <a:moveTo>
                      <a:pt x="0" y="2689"/>
                    </a:moveTo>
                    <a:lnTo>
                      <a:pt x="21" y="0"/>
                    </a:lnTo>
                    <a:lnTo>
                      <a:pt x="113" y="2686"/>
                    </a:lnTo>
                    <a:lnTo>
                      <a:pt x="78" y="2697"/>
                    </a:lnTo>
                    <a:lnTo>
                      <a:pt x="49" y="2699"/>
                    </a:lnTo>
                    <a:lnTo>
                      <a:pt x="25" y="2697"/>
                    </a:lnTo>
                    <a:lnTo>
                      <a:pt x="0" y="2689"/>
                    </a:lnTo>
                    <a:close/>
                  </a:path>
                </a:pathLst>
              </a:custGeom>
              <a:solidFill>
                <a:srgbClr val="2DFF2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199785" name="Object 105"/>
          <p:cNvGraphicFramePr>
            <a:graphicFrameLocks noChangeAspect="1"/>
          </p:cNvGraphicFramePr>
          <p:nvPr/>
        </p:nvGraphicFramePr>
        <p:xfrm>
          <a:off x="3732213" y="1995488"/>
          <a:ext cx="4298950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55" name="Equation" r:id="rId7" imgW="1905000" imgH="2159000" progId="Equation.DSMT4">
                  <p:embed/>
                </p:oleObj>
              </mc:Choice>
              <mc:Fallback>
                <p:oleObj name="Equation" r:id="rId7" imgW="1905000" imgH="2159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2213" y="1995488"/>
                        <a:ext cx="4298950" cy="4648200"/>
                      </a:xfrm>
                      <a:prstGeom prst="rect">
                        <a:avLst/>
                      </a:prstGeom>
                      <a:solidFill>
                        <a:srgbClr val="FFED8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29288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997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99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199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99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"/>
</p:tagLst>
</file>

<file path=ppt/theme/theme1.xml><?xml version="1.0" encoding="utf-8"?>
<a:theme xmlns:a="http://schemas.openxmlformats.org/drawingml/2006/main" name="Blue Horizon">
  <a:themeElements>
    <a:clrScheme name="Blue Horizon 1">
      <a:dk1>
        <a:srgbClr val="000000"/>
      </a:dk1>
      <a:lt1>
        <a:srgbClr val="E8EAE9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2F3F2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Blue Horizon">
      <a:majorFont>
        <a:latin typeface="Times New Roman"/>
        <a:ea typeface="MS Pゴシック"/>
        <a:cs typeface=""/>
      </a:majorFont>
      <a:minorFont>
        <a:latin typeface="Times New Roman"/>
        <a:ea typeface="MS P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8" charset="-128"/>
          </a:defRPr>
        </a:defPPr>
      </a:lstStyle>
    </a:lnDef>
  </a:objectDefaults>
  <a:extraClrSchemeLst>
    <a:extraClrScheme>
      <a:clrScheme name="Blue Horizon 1">
        <a:dk1>
          <a:srgbClr val="000000"/>
        </a:dk1>
        <a:lt1>
          <a:srgbClr val="E8EAE9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2F3F2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Horizon 2">
        <a:dk1>
          <a:srgbClr val="000000"/>
        </a:dk1>
        <a:lt1>
          <a:srgbClr val="E8EAE9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2F3F2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LongProperties xmlns="http://schemas.microsoft.com/office/2006/metadata/longPropertie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FFFA21471F37419EE78A88AF620D2B" ma:contentTypeVersion="0" ma:contentTypeDescription="Create a new document." ma:contentTypeScope="" ma:versionID="8bad8306312eed4cc5b750bb6458f34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92b6eb255dea0850dac5d177a10c97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6159975-E797-41CF-8E47-7C994B38A4D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4656D85-92B9-49A7-8627-F7E84A285731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7D17F6C1-797F-4BE9-B97A-CFE3C72972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6B873BEB-805D-4D02-A6B5-D483770828B5}">
  <ds:schemaRefs>
    <ds:schemaRef ds:uri="http://purl.org/dc/terms/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2004:Templates:Presentations:Designs:Blue Horizon</Template>
  <TotalTime>816</TotalTime>
  <Words>2158</Words>
  <Application>Microsoft Office PowerPoint</Application>
  <PresentationFormat>On-screen Show (4:3)</PresentationFormat>
  <Paragraphs>504</Paragraphs>
  <Slides>99</Slides>
  <Notes>99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99</vt:i4>
      </vt:variant>
    </vt:vector>
  </HeadingPairs>
  <TitlesOfParts>
    <vt:vector size="108" baseType="lpstr">
      <vt:lpstr>Arial</vt:lpstr>
      <vt:lpstr>ＭＳ Ｐゴシック</vt:lpstr>
      <vt:lpstr>Times New Roman</vt:lpstr>
      <vt:lpstr>MS Pゴシック</vt:lpstr>
      <vt:lpstr>Wingdings</vt:lpstr>
      <vt:lpstr>Arial Black</vt:lpstr>
      <vt:lpstr>Marker Felt</vt:lpstr>
      <vt:lpstr>Blue Horizon</vt:lpstr>
      <vt:lpstr>MathType 5.0 Equation</vt:lpstr>
      <vt:lpstr>Area: Formulas and Derivations</vt:lpstr>
      <vt:lpstr>Area: Formulas and Derivations</vt:lpstr>
      <vt:lpstr>Area: Why do we use square units?</vt:lpstr>
      <vt:lpstr>Area: Why do we use square units?</vt:lpstr>
      <vt:lpstr>Area: Why do we use square units?</vt:lpstr>
      <vt:lpstr>Area: How do we show work?</vt:lpstr>
      <vt:lpstr>Area: How do we show work?</vt:lpstr>
      <vt:lpstr>Area: How do we show work?</vt:lpstr>
      <vt:lpstr>Area: How do we show work?</vt:lpstr>
      <vt:lpstr>Area: How do we show work?</vt:lpstr>
      <vt:lpstr>Area: How do we show work?</vt:lpstr>
      <vt:lpstr>Area: How do we show work?</vt:lpstr>
      <vt:lpstr>Area of a Parallelogram</vt:lpstr>
      <vt:lpstr>Area of a Parallelogram</vt:lpstr>
      <vt:lpstr>Area of a Parallelogram</vt:lpstr>
      <vt:lpstr>Area of a Parallelogram</vt:lpstr>
      <vt:lpstr>Area of a Parallelogram</vt:lpstr>
      <vt:lpstr>Area of a Parallelogram</vt:lpstr>
      <vt:lpstr>Area of a Parallelogram</vt:lpstr>
      <vt:lpstr>Area of a Parallelogram</vt:lpstr>
      <vt:lpstr>Area of a Parallelogram</vt:lpstr>
      <vt:lpstr>Area of a Parallelogram</vt:lpstr>
      <vt:lpstr>Area of a Parallelogram</vt:lpstr>
      <vt:lpstr>Area of a Parallelogram</vt:lpstr>
      <vt:lpstr>Area of a Parallelogram</vt:lpstr>
      <vt:lpstr>Area of a Parallelogram</vt:lpstr>
      <vt:lpstr>Area of a Parallelogram</vt:lpstr>
      <vt:lpstr>Area of a Parallelogram</vt:lpstr>
      <vt:lpstr>Area of a Parallelogram</vt:lpstr>
      <vt:lpstr>Area of a Parallelogram</vt:lpstr>
      <vt:lpstr>Area of a Triangle</vt:lpstr>
      <vt:lpstr>Area of a Triangle</vt:lpstr>
      <vt:lpstr>Area of a Triangle</vt:lpstr>
      <vt:lpstr>Area of a Triangle</vt:lpstr>
      <vt:lpstr>Area of a Triangle</vt:lpstr>
      <vt:lpstr>Area of a Triangle</vt:lpstr>
      <vt:lpstr>Area of a Triangle</vt:lpstr>
      <vt:lpstr>Area of a Triangle</vt:lpstr>
      <vt:lpstr>Area of a Triangle</vt:lpstr>
      <vt:lpstr>Area of a Triangle</vt:lpstr>
      <vt:lpstr>Area of a Triangle</vt:lpstr>
      <vt:lpstr>Area of a Triangle</vt:lpstr>
      <vt:lpstr>Area of a Triangle</vt:lpstr>
      <vt:lpstr>Area of a Triangle</vt:lpstr>
      <vt:lpstr>Area of a Triangle</vt:lpstr>
      <vt:lpstr>Area of a Triangle</vt:lpstr>
      <vt:lpstr>Area of a Triangle</vt:lpstr>
      <vt:lpstr>Area of a Triangle</vt:lpstr>
      <vt:lpstr>Area of a Triangle</vt:lpstr>
      <vt:lpstr>Area of a Triangle</vt:lpstr>
      <vt:lpstr>Area of a Triangle</vt:lpstr>
      <vt:lpstr>Area of a Triangle</vt:lpstr>
      <vt:lpstr>Area of a Triangle</vt:lpstr>
      <vt:lpstr>Area of a Trapezoid</vt:lpstr>
      <vt:lpstr>Area of a Trapezoid</vt:lpstr>
      <vt:lpstr>Area of a Trapezoid</vt:lpstr>
      <vt:lpstr>Area of a Trapezoid</vt:lpstr>
      <vt:lpstr>Area of a Trapezoid</vt:lpstr>
      <vt:lpstr>Area of a Trapezoid</vt:lpstr>
      <vt:lpstr>Area of a Trapezoid</vt:lpstr>
      <vt:lpstr>Area of a Trapezoid</vt:lpstr>
      <vt:lpstr>Area of a Trapezoid</vt:lpstr>
      <vt:lpstr>Area of a Trapezoid</vt:lpstr>
      <vt:lpstr>Area of a Trapezoid</vt:lpstr>
      <vt:lpstr>Area of a Trapezoid</vt:lpstr>
      <vt:lpstr>Area of a Circle</vt:lpstr>
      <vt:lpstr>Area of a Circle</vt:lpstr>
      <vt:lpstr>Area of a Circle</vt:lpstr>
      <vt:lpstr>Area of a Circle</vt:lpstr>
      <vt:lpstr>Area of a Circle</vt:lpstr>
      <vt:lpstr>Area of a Circle</vt:lpstr>
      <vt:lpstr>Area of a Circle</vt:lpstr>
      <vt:lpstr>Area of a Circle</vt:lpstr>
      <vt:lpstr>Area of a Circle</vt:lpstr>
      <vt:lpstr>Area of a Circle</vt:lpstr>
      <vt:lpstr>Area of a Circle</vt:lpstr>
      <vt:lpstr>Area of a Circle</vt:lpstr>
      <vt:lpstr>Area of a Circle</vt:lpstr>
      <vt:lpstr>Area of a Circle</vt:lpstr>
      <vt:lpstr>Area of a Circle</vt:lpstr>
      <vt:lpstr>Area of a Circle</vt:lpstr>
      <vt:lpstr>Area of a Circle</vt:lpstr>
      <vt:lpstr>Area of a Circle</vt:lpstr>
      <vt:lpstr>Area of a Circle</vt:lpstr>
      <vt:lpstr>Area of a Circle</vt:lpstr>
      <vt:lpstr>Area of a Circle</vt:lpstr>
      <vt:lpstr>Area of a Circle</vt:lpstr>
      <vt:lpstr>Area of a Circle</vt:lpstr>
      <vt:lpstr>Area of a Circle</vt:lpstr>
      <vt:lpstr>Area of a Circle</vt:lpstr>
      <vt:lpstr>Area of a Circle</vt:lpstr>
      <vt:lpstr>Area of a Circle</vt:lpstr>
      <vt:lpstr>Area of a Circle</vt:lpstr>
      <vt:lpstr>Area of a Circle</vt:lpstr>
      <vt:lpstr>Area of a Circle</vt:lpstr>
      <vt:lpstr>Area of a Circle</vt:lpstr>
      <vt:lpstr>Area of a Circle</vt:lpstr>
      <vt:lpstr>Area of a Circle</vt:lpstr>
      <vt:lpstr>Area of a Circle</vt:lpstr>
    </vt:vector>
  </TitlesOfParts>
  <Company>M. Braverman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Area: Formulas and Derivations</dc:title>
  <dc:creator>M. Braverman</dc:creator>
  <cp:lastModifiedBy>Windows User</cp:lastModifiedBy>
  <cp:revision>18</cp:revision>
  <dcterms:created xsi:type="dcterms:W3CDTF">2011-02-17T14:20:08Z</dcterms:created>
  <dcterms:modified xsi:type="dcterms:W3CDTF">2015-03-11T19:47:26Z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lpwstr>1</vt:lpwstr>
  </property>
</Properties>
</file>